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.jpg" ContentType="image/jpg"/>
  <Override PartName="/ppt/notesSlides/notesSlide7.xml" ContentType="application/vnd.openxmlformats-officedocument.presentationml.notesSlide+xml"/>
  <Override PartName="/ppt/media/image6.jpg" ContentType="image/jpg"/>
  <Override PartName="/ppt/media/image7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8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9.jpg" ContentType="image/jpg"/>
  <Override PartName="/ppt/media/image10.jpg" ContentType="image/jpg"/>
  <Override PartName="/ppt/notesSlides/notesSlide19.xml" ContentType="application/vnd.openxmlformats-officedocument.presentationml.notesSlide+xml"/>
  <Override PartName="/ppt/media/image11.jpg" ContentType="image/jpg"/>
  <Override PartName="/ppt/media/image12.jpg" ContentType="image/jpg"/>
  <Override PartName="/ppt/notesSlides/notesSlide20.xml" ContentType="application/vnd.openxmlformats-officedocument.presentationml.notesSlide+xml"/>
  <Override PartName="/ppt/media/image13.jpg" ContentType="image/jp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14.jpg" ContentType="image/jp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20.jpg" ContentType="image/jpg"/>
  <Override PartName="/ppt/notesSlides/notesSlide30.xml" ContentType="application/vnd.openxmlformats-officedocument.presentationml.notesSlide+xml"/>
  <Override PartName="/ppt/media/image21.jpg" ContentType="image/jpg"/>
  <Override PartName="/ppt/notesSlides/notesSlide31.xml" ContentType="application/vnd.openxmlformats-officedocument.presentationml.notesSlide+xml"/>
  <Override PartName="/ppt/media/image22.jpg" ContentType="image/jp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notesSlides/notesSlide41.xml" ContentType="application/vnd.openxmlformats-officedocument.presentationml.notesSlide+xml"/>
  <Override PartName="/ppt/media/image27.jpg" ContentType="image/jpg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media/image29.jpg" ContentType="image/jpg"/>
  <Override PartName="/ppt/notesSlides/notesSlide52.xml" ContentType="application/vnd.openxmlformats-officedocument.presentationml.notesSlide+xml"/>
  <Override PartName="/ppt/media/image30.jpg" ContentType="image/jpg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media/image32.jpg" ContentType="image/jpg"/>
  <Override PartName="/ppt/notesSlides/notesSlide56.xml" ContentType="application/vnd.openxmlformats-officedocument.presentationml.notesSlide+xml"/>
  <Override PartName="/ppt/media/image33.jpg" ContentType="image/jpg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media/image35.jpg" ContentType="image/jpg"/>
  <Override PartName="/ppt/notesSlides/notesSlide59.xml" ContentType="application/vnd.openxmlformats-officedocument.presentationml.notesSlide+xml"/>
  <Override PartName="/ppt/media/image36.jpg" ContentType="image/jpg"/>
  <Override PartName="/ppt/notesSlides/notesSlide60.xml" ContentType="application/vnd.openxmlformats-officedocument.presentationml.notesSlide+xml"/>
  <Override PartName="/ppt/media/image37.jpg" ContentType="image/jpg"/>
  <Override PartName="/ppt/notesSlides/notesSlide61.xml" ContentType="application/vnd.openxmlformats-officedocument.presentationml.notesSlide+xml"/>
  <Override PartName="/ppt/media/image38.jpg" ContentType="image/jpg"/>
  <Override PartName="/ppt/media/image39.jpg" ContentType="image/jpg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media/image52.jpg" ContentType="image/jpg"/>
  <Override PartName="/ppt/notesSlides/notesSlide68.xml" ContentType="application/vnd.openxmlformats-officedocument.presentationml.notesSlide+xml"/>
  <Override PartName="/ppt/media/image53.jpg" ContentType="image/jpg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media/image58.jpg" ContentType="image/jpg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media/image59.jpg" ContentType="image/jpg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media/image61.jpg" ContentType="image/jpg"/>
  <Override PartName="/ppt/media/image62.jpg" ContentType="image/jpg"/>
  <Override PartName="/ppt/media/image63.jpg" ContentType="image/jpg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media/image71.jpg" ContentType="image/jpg"/>
  <Override PartName="/ppt/notesSlides/notesSlide89.xml" ContentType="application/vnd.openxmlformats-officedocument.presentationml.notesSlide+xml"/>
  <Override PartName="/ppt/media/image72.jpg" ContentType="image/jpg"/>
  <Override PartName="/ppt/notesSlides/notesSlide90.xml" ContentType="application/vnd.openxmlformats-officedocument.presentationml.notesSlide+xml"/>
  <Override PartName="/ppt/media/image73.jpg" ContentType="image/jpg"/>
  <Override PartName="/ppt/notesSlides/notesSlide91.xml" ContentType="application/vnd.openxmlformats-officedocument.presentationml.notesSlide+xml"/>
  <Override PartName="/ppt/media/image78.jpg" ContentType="image/jpg"/>
  <Override PartName="/ppt/media/image79.jpg" ContentType="image/jpg"/>
  <Override PartName="/ppt/media/image80.jpg" ContentType="image/jpg"/>
  <Override PartName="/ppt/media/image81.jpg" ContentType="image/jpg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media/image82.jpg" ContentType="image/jpg"/>
  <Override PartName="/ppt/media/image83.jpg" ContentType="image/jpg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media/image84.jpg" ContentType="image/jpg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notesSlides/notesSlide102.xml" ContentType="application/vnd.openxmlformats-officedocument.presentationml.notesSlide+xml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ppt/notesSlides/notesSlide103.xml" ContentType="application/vnd.openxmlformats-officedocument.presentationml.notesSlide+xml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2.jpg" ContentType="image/jpg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media/image103.jpg" ContentType="image/jpg"/>
  <Override PartName="/ppt/notesSlides/notesSlide108.xml" ContentType="application/vnd.openxmlformats-officedocument.presentationml.notesSlide+xml"/>
  <Override PartName="/ppt/media/image104.jpg" ContentType="image/jpg"/>
  <Override PartName="/ppt/notesSlides/notesSlide109.xml" ContentType="application/vnd.openxmlformats-officedocument.presentationml.notesSlide+xml"/>
  <Override PartName="/ppt/media/image105.jpg" ContentType="image/jpg"/>
  <Override PartName="/ppt/media/image106.jpg" ContentType="image/jpg"/>
  <Override PartName="/ppt/media/image107.jpg" ContentType="image/jpg"/>
  <Override PartName="/ppt/media/image108.jpg" ContentType="image/jpg"/>
  <Override PartName="/ppt/media/image109.jpg" ContentType="image/jpg"/>
  <Override PartName="/ppt/media/image110.jpg" ContentType="image/jpg"/>
  <Override PartName="/ppt/media/image111.jpg" ContentType="image/jpg"/>
  <Override PartName="/ppt/media/image112.jpg" ContentType="image/jpg"/>
  <Override PartName="/ppt/media/image113.jpg" ContentType="image/jpg"/>
  <Override PartName="/ppt/media/image114.jpg" ContentType="image/jpg"/>
  <Override PartName="/ppt/notesSlides/notesSlide110.xml" ContentType="application/vnd.openxmlformats-officedocument.presentationml.notesSlide+xml"/>
  <Override PartName="/ppt/media/image121.jpg" ContentType="image/jpg"/>
  <Override PartName="/ppt/notesSlides/notesSlide111.xml" ContentType="application/vnd.openxmlformats-officedocument.presentationml.notesSlide+xml"/>
  <Override PartName="/ppt/media/image122.jpg" ContentType="image/jpg"/>
  <Override PartName="/ppt/notesSlides/notesSlide112.xml" ContentType="application/vnd.openxmlformats-officedocument.presentationml.notesSlide+xml"/>
  <Override PartName="/ppt/media/image123.jpg" ContentType="image/jpg"/>
  <Override PartName="/ppt/notesSlides/notesSlide113.xml" ContentType="application/vnd.openxmlformats-officedocument.presentationml.notesSlide+xml"/>
  <Override PartName="/ppt/media/image124.jpg" ContentType="image/jpg"/>
  <Override PartName="/ppt/notesSlides/notesSlide114.xml" ContentType="application/vnd.openxmlformats-officedocument.presentationml.notesSlide+xml"/>
  <Override PartName="/ppt/media/image125.jpg" ContentType="image/jpg"/>
  <Override PartName="/ppt/notesSlides/notesSlide115.xml" ContentType="application/vnd.openxmlformats-officedocument.presentationml.notesSlide+xml"/>
  <Override PartName="/ppt/media/image126.jpg" ContentType="image/jpg"/>
  <Override PartName="/ppt/notesSlides/notesSlide116.xml" ContentType="application/vnd.openxmlformats-officedocument.presentationml.notesSlide+xml"/>
  <Override PartName="/ppt/media/image127.jpg" ContentType="image/jpg"/>
  <Override PartName="/ppt/notesSlides/notesSlide117.xml" ContentType="application/vnd.openxmlformats-officedocument.presentationml.notesSlide+xml"/>
  <Override PartName="/ppt/media/image128.jpg" ContentType="image/jpg"/>
  <Override PartName="/ppt/notesSlides/notesSlide118.xml" ContentType="application/vnd.openxmlformats-officedocument.presentationml.notesSlide+xml"/>
  <Override PartName="/ppt/media/image129.jpg" ContentType="image/jpg"/>
  <Override PartName="/ppt/notesSlides/notesSlide119.xml" ContentType="application/vnd.openxmlformats-officedocument.presentationml.notesSlide+xml"/>
  <Override PartName="/ppt/media/image130.jpg" ContentType="image/jpg"/>
  <Override PartName="/ppt/notesSlides/notesSlide120.xml" ContentType="application/vnd.openxmlformats-officedocument.presentationml.notesSlide+xml"/>
  <Override PartName="/ppt/media/image131.jpg" ContentType="image/jpg"/>
  <Override PartName="/ppt/notesSlides/notesSlide121.xml" ContentType="application/vnd.openxmlformats-officedocument.presentationml.notesSlide+xml"/>
  <Override PartName="/ppt/media/image132.jpg" ContentType="image/jpg"/>
  <Override PartName="/ppt/notesSlides/notesSlide122.xml" ContentType="application/vnd.openxmlformats-officedocument.presentationml.notesSlide+xml"/>
  <Override PartName="/ppt/media/image133.jpg" ContentType="image/jpg"/>
  <Override PartName="/ppt/notesSlides/notesSlide123.xml" ContentType="application/vnd.openxmlformats-officedocument.presentationml.notesSlide+xml"/>
  <Override PartName="/ppt/media/image134.jpg" ContentType="image/jpg"/>
  <Override PartName="/ppt/notesSlides/notesSlide124.xml" ContentType="application/vnd.openxmlformats-officedocument.presentationml.notesSlide+xml"/>
  <Override PartName="/ppt/media/image135.jpg" ContentType="image/jpg"/>
  <Override PartName="/ppt/notesSlides/notesSlide125.xml" ContentType="application/vnd.openxmlformats-officedocument.presentationml.notesSlide+xml"/>
  <Override PartName="/ppt/media/image136.jpg" ContentType="image/jpg"/>
  <Override PartName="/ppt/notesSlides/notesSlide126.xml" ContentType="application/vnd.openxmlformats-officedocument.presentationml.notesSlide+xml"/>
  <Override PartName="/ppt/media/image137.jpg" ContentType="image/jpg"/>
  <Override PartName="/ppt/notesSlides/notesSlide127.xml" ContentType="application/vnd.openxmlformats-officedocument.presentationml.notesSlide+xml"/>
  <Override PartName="/ppt/media/image138.jpg" ContentType="image/jpg"/>
  <Override PartName="/ppt/notesSlides/notesSlide128.xml" ContentType="application/vnd.openxmlformats-officedocument.presentationml.notesSlide+xml"/>
  <Override PartName="/ppt/media/image139.jpg" ContentType="image/jpg"/>
  <Override PartName="/ppt/notesSlides/notesSlide129.xml" ContentType="application/vnd.openxmlformats-officedocument.presentationml.notesSlide+xml"/>
  <Override PartName="/ppt/media/image140.jpg" ContentType="image/jpg"/>
  <Override PartName="/ppt/notesSlides/notesSlide130.xml" ContentType="application/vnd.openxmlformats-officedocument.presentationml.notesSlide+xml"/>
  <Override PartName="/ppt/media/image141.jpg" ContentType="image/jpg"/>
  <Override PartName="/ppt/notesSlides/notesSlide131.xml" ContentType="application/vnd.openxmlformats-officedocument.presentationml.notesSlide+xml"/>
  <Override PartName="/ppt/media/image142.jpg" ContentType="image/jpg"/>
  <Override PartName="/ppt/notesSlides/notesSlide132.xml" ContentType="application/vnd.openxmlformats-officedocument.presentationml.notesSlide+xml"/>
  <Override PartName="/ppt/media/image143.jpg" ContentType="image/jpg"/>
  <Override PartName="/ppt/media/image144.jpg" ContentType="image/jpg"/>
  <Override PartName="/ppt/media/image145.jpg" ContentType="image/jpg"/>
  <Override PartName="/ppt/notesSlides/notesSlide133.xml" ContentType="application/vnd.openxmlformats-officedocument.presentationml.notesSlide+xml"/>
  <Override PartName="/ppt/media/image146.jpg" ContentType="image/jpg"/>
  <Override PartName="/ppt/media/image147.jpg" ContentType="image/jpg"/>
  <Override PartName="/ppt/notesSlides/notesSlide134.xml" ContentType="application/vnd.openxmlformats-officedocument.presentationml.notesSlide+xml"/>
  <Override PartName="/ppt/media/image148.jpg" ContentType="image/jpg"/>
  <Override PartName="/ppt/media/image149.jpg" ContentType="image/jpg"/>
  <Override PartName="/ppt/media/image150.jpg" ContentType="image/jpg"/>
  <Override PartName="/ppt/notesSlides/notesSlide135.xml" ContentType="application/vnd.openxmlformats-officedocument.presentationml.notesSlide+xml"/>
  <Override PartName="/ppt/media/image151.jpg" ContentType="image/jpg"/>
  <Override PartName="/ppt/notesSlides/notesSlide136.xml" ContentType="application/vnd.openxmlformats-officedocument.presentationml.notesSlide+xml"/>
  <Override PartName="/ppt/media/image152.jpg" ContentType="image/jpg"/>
  <Override PartName="/ppt/notesSlides/notesSlide137.xml" ContentType="application/vnd.openxmlformats-officedocument.presentationml.notesSlide+xml"/>
  <Override PartName="/ppt/media/image153.jpg" ContentType="image/jpg"/>
  <Override PartName="/ppt/notesSlides/notesSlide138.xml" ContentType="application/vnd.openxmlformats-officedocument.presentationml.notesSlide+xml"/>
  <Override PartName="/ppt/media/image154.jpg" ContentType="image/jpg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media/image157.jpg" ContentType="image/jpg"/>
  <Override PartName="/ppt/media/image158.jpg" ContentType="image/jpg"/>
  <Override PartName="/ppt/notesSlides/notesSlide142.xml" ContentType="application/vnd.openxmlformats-officedocument.presentationml.notesSlide+xml"/>
  <Override PartName="/ppt/media/image159.jpg" ContentType="image/jpg"/>
  <Override PartName="/ppt/notesSlides/notesSlide143.xml" ContentType="application/vnd.openxmlformats-officedocument.presentationml.notesSlide+xml"/>
  <Override PartName="/ppt/media/image160.jpg" ContentType="image/jpg"/>
  <Override PartName="/ppt/media/image161.jpg" ContentType="image/jpg"/>
  <Override PartName="/ppt/media/image162.jpg" ContentType="image/jpg"/>
  <Override PartName="/ppt/notesSlides/notesSlide1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</p:sldMasterIdLst>
  <p:notesMasterIdLst>
    <p:notesMasterId r:id="rId149"/>
  </p:notesMasterIdLst>
  <p:handoutMasterIdLst>
    <p:handoutMasterId r:id="rId150"/>
  </p:handoutMasterIdLst>
  <p:sldIdLst>
    <p:sldId id="1486" r:id="rId5"/>
    <p:sldId id="1502" r:id="rId6"/>
    <p:sldId id="1930" r:id="rId7"/>
    <p:sldId id="1791" r:id="rId8"/>
    <p:sldId id="1682" r:id="rId9"/>
    <p:sldId id="1684" r:id="rId10"/>
    <p:sldId id="1685" r:id="rId11"/>
    <p:sldId id="1687" r:id="rId12"/>
    <p:sldId id="1688" r:id="rId13"/>
    <p:sldId id="1690" r:id="rId14"/>
    <p:sldId id="1694" r:id="rId15"/>
    <p:sldId id="1697" r:id="rId16"/>
    <p:sldId id="1795" r:id="rId17"/>
    <p:sldId id="1796" r:id="rId18"/>
    <p:sldId id="1792" r:id="rId19"/>
    <p:sldId id="1793" r:id="rId20"/>
    <p:sldId id="1794" r:id="rId21"/>
    <p:sldId id="1797" r:id="rId22"/>
    <p:sldId id="1798" r:id="rId23"/>
    <p:sldId id="1799" r:id="rId24"/>
    <p:sldId id="1800" r:id="rId25"/>
    <p:sldId id="1700" r:id="rId26"/>
    <p:sldId id="1701" r:id="rId27"/>
    <p:sldId id="1702" r:id="rId28"/>
    <p:sldId id="1703" r:id="rId29"/>
    <p:sldId id="1704" r:id="rId30"/>
    <p:sldId id="1713" r:id="rId31"/>
    <p:sldId id="1714" r:id="rId32"/>
    <p:sldId id="1801" r:id="rId33"/>
    <p:sldId id="1802" r:id="rId34"/>
    <p:sldId id="1803" r:id="rId35"/>
    <p:sldId id="1804" r:id="rId36"/>
    <p:sldId id="1805" r:id="rId37"/>
    <p:sldId id="1809" r:id="rId38"/>
    <p:sldId id="1810" r:id="rId39"/>
    <p:sldId id="1873" r:id="rId40"/>
    <p:sldId id="1812" r:id="rId41"/>
    <p:sldId id="1813" r:id="rId42"/>
    <p:sldId id="1814" r:id="rId43"/>
    <p:sldId id="1815" r:id="rId44"/>
    <p:sldId id="1816" r:id="rId45"/>
    <p:sldId id="1817" r:id="rId46"/>
    <p:sldId id="1818" r:id="rId47"/>
    <p:sldId id="1819" r:id="rId48"/>
    <p:sldId id="1820" r:id="rId49"/>
    <p:sldId id="1821" r:id="rId50"/>
    <p:sldId id="1822" r:id="rId51"/>
    <p:sldId id="1828" r:id="rId52"/>
    <p:sldId id="1874" r:id="rId53"/>
    <p:sldId id="1875" r:id="rId54"/>
    <p:sldId id="1926" r:id="rId55"/>
    <p:sldId id="1927" r:id="rId56"/>
    <p:sldId id="1928" r:id="rId57"/>
    <p:sldId id="1925" r:id="rId58"/>
    <p:sldId id="1878" r:id="rId59"/>
    <p:sldId id="1879" r:id="rId60"/>
    <p:sldId id="1929" r:id="rId61"/>
    <p:sldId id="1881" r:id="rId62"/>
    <p:sldId id="1882" r:id="rId63"/>
    <p:sldId id="1883" r:id="rId64"/>
    <p:sldId id="1884" r:id="rId65"/>
    <p:sldId id="1885" r:id="rId66"/>
    <p:sldId id="1830" r:id="rId67"/>
    <p:sldId id="1831" r:id="rId68"/>
    <p:sldId id="1832" r:id="rId69"/>
    <p:sldId id="1833" r:id="rId70"/>
    <p:sldId id="1834" r:id="rId71"/>
    <p:sldId id="1835" r:id="rId72"/>
    <p:sldId id="1836" r:id="rId73"/>
    <p:sldId id="1837" r:id="rId74"/>
    <p:sldId id="1838" r:id="rId75"/>
    <p:sldId id="1839" r:id="rId76"/>
    <p:sldId id="1840" r:id="rId77"/>
    <p:sldId id="1841" r:id="rId78"/>
    <p:sldId id="1842" r:id="rId79"/>
    <p:sldId id="1843" r:id="rId80"/>
    <p:sldId id="1844" r:id="rId81"/>
    <p:sldId id="1845" r:id="rId82"/>
    <p:sldId id="1846" r:id="rId83"/>
    <p:sldId id="1847" r:id="rId84"/>
    <p:sldId id="1848" r:id="rId85"/>
    <p:sldId id="1849" r:id="rId86"/>
    <p:sldId id="1850" r:id="rId87"/>
    <p:sldId id="1851" r:id="rId88"/>
    <p:sldId id="1852" r:id="rId89"/>
    <p:sldId id="1853" r:id="rId90"/>
    <p:sldId id="1854" r:id="rId91"/>
    <p:sldId id="1855" r:id="rId92"/>
    <p:sldId id="1856" r:id="rId93"/>
    <p:sldId id="1857" r:id="rId94"/>
    <p:sldId id="1858" r:id="rId95"/>
    <p:sldId id="1859" r:id="rId96"/>
    <p:sldId id="1860" r:id="rId97"/>
    <p:sldId id="1861" r:id="rId98"/>
    <p:sldId id="1862" r:id="rId99"/>
    <p:sldId id="1863" r:id="rId100"/>
    <p:sldId id="1864" r:id="rId101"/>
    <p:sldId id="1865" r:id="rId102"/>
    <p:sldId id="1866" r:id="rId103"/>
    <p:sldId id="1867" r:id="rId104"/>
    <p:sldId id="1868" r:id="rId105"/>
    <p:sldId id="1869" r:id="rId106"/>
    <p:sldId id="1870" r:id="rId107"/>
    <p:sldId id="1871" r:id="rId108"/>
    <p:sldId id="1872" r:id="rId109"/>
    <p:sldId id="1886" r:id="rId110"/>
    <p:sldId id="1887" r:id="rId111"/>
    <p:sldId id="1888" r:id="rId112"/>
    <p:sldId id="1889" r:id="rId113"/>
    <p:sldId id="1890" r:id="rId114"/>
    <p:sldId id="1891" r:id="rId115"/>
    <p:sldId id="1892" r:id="rId116"/>
    <p:sldId id="1893" r:id="rId117"/>
    <p:sldId id="1894" r:id="rId118"/>
    <p:sldId id="1895" r:id="rId119"/>
    <p:sldId id="1896" r:id="rId120"/>
    <p:sldId id="1897" r:id="rId121"/>
    <p:sldId id="1898" r:id="rId122"/>
    <p:sldId id="1899" r:id="rId123"/>
    <p:sldId id="1900" r:id="rId124"/>
    <p:sldId id="1901" r:id="rId125"/>
    <p:sldId id="1902" r:id="rId126"/>
    <p:sldId id="1903" r:id="rId127"/>
    <p:sldId id="1904" r:id="rId128"/>
    <p:sldId id="1905" r:id="rId129"/>
    <p:sldId id="1906" r:id="rId130"/>
    <p:sldId id="1907" r:id="rId131"/>
    <p:sldId id="1908" r:id="rId132"/>
    <p:sldId id="1909" r:id="rId133"/>
    <p:sldId id="1910" r:id="rId134"/>
    <p:sldId id="1911" r:id="rId135"/>
    <p:sldId id="1912" r:id="rId136"/>
    <p:sldId id="1913" r:id="rId137"/>
    <p:sldId id="1914" r:id="rId138"/>
    <p:sldId id="1915" r:id="rId139"/>
    <p:sldId id="1916" r:id="rId140"/>
    <p:sldId id="1917" r:id="rId141"/>
    <p:sldId id="1918" r:id="rId142"/>
    <p:sldId id="1919" r:id="rId143"/>
    <p:sldId id="1920" r:id="rId144"/>
    <p:sldId id="1921" r:id="rId145"/>
    <p:sldId id="1922" r:id="rId146"/>
    <p:sldId id="1923" r:id="rId147"/>
    <p:sldId id="1924" r:id="rId14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hine Learning, AI &amp; Data Science Conference Template" id="{E1C8FB21-FF75-44A0-8090-B2FB240B014B}">
          <p14:sldIdLst>
            <p14:sldId id="1486"/>
            <p14:sldId id="1502"/>
            <p14:sldId id="1930"/>
            <p14:sldId id="1791"/>
            <p14:sldId id="1682"/>
            <p14:sldId id="1684"/>
            <p14:sldId id="1685"/>
            <p14:sldId id="1687"/>
            <p14:sldId id="1688"/>
            <p14:sldId id="1690"/>
            <p14:sldId id="1694"/>
            <p14:sldId id="1697"/>
            <p14:sldId id="1795"/>
            <p14:sldId id="1796"/>
            <p14:sldId id="1792"/>
            <p14:sldId id="1793"/>
            <p14:sldId id="1794"/>
            <p14:sldId id="1797"/>
            <p14:sldId id="1798"/>
            <p14:sldId id="1799"/>
            <p14:sldId id="1800"/>
            <p14:sldId id="1700"/>
            <p14:sldId id="1701"/>
            <p14:sldId id="1702"/>
            <p14:sldId id="1703"/>
            <p14:sldId id="1704"/>
            <p14:sldId id="1713"/>
            <p14:sldId id="1714"/>
            <p14:sldId id="1801"/>
            <p14:sldId id="1802"/>
            <p14:sldId id="1803"/>
            <p14:sldId id="1804"/>
            <p14:sldId id="1805"/>
            <p14:sldId id="1809"/>
            <p14:sldId id="1810"/>
            <p14:sldId id="1873"/>
            <p14:sldId id="1812"/>
            <p14:sldId id="1813"/>
            <p14:sldId id="1814"/>
            <p14:sldId id="1815"/>
            <p14:sldId id="1816"/>
            <p14:sldId id="1817"/>
            <p14:sldId id="1818"/>
            <p14:sldId id="1819"/>
            <p14:sldId id="1820"/>
            <p14:sldId id="1821"/>
            <p14:sldId id="1822"/>
            <p14:sldId id="1828"/>
            <p14:sldId id="1874"/>
            <p14:sldId id="1875"/>
            <p14:sldId id="1926"/>
            <p14:sldId id="1927"/>
            <p14:sldId id="1928"/>
            <p14:sldId id="1925"/>
            <p14:sldId id="1878"/>
            <p14:sldId id="1879"/>
            <p14:sldId id="1929"/>
            <p14:sldId id="1881"/>
            <p14:sldId id="1882"/>
            <p14:sldId id="1883"/>
            <p14:sldId id="1884"/>
            <p14:sldId id="1885"/>
            <p14:sldId id="1830"/>
            <p14:sldId id="1831"/>
            <p14:sldId id="1832"/>
            <p14:sldId id="1833"/>
            <p14:sldId id="1834"/>
            <p14:sldId id="1835"/>
            <p14:sldId id="1836"/>
            <p14:sldId id="1837"/>
            <p14:sldId id="1838"/>
            <p14:sldId id="1839"/>
            <p14:sldId id="1840"/>
            <p14:sldId id="1841"/>
            <p14:sldId id="1842"/>
            <p14:sldId id="1843"/>
            <p14:sldId id="1844"/>
            <p14:sldId id="1845"/>
            <p14:sldId id="1846"/>
            <p14:sldId id="1847"/>
            <p14:sldId id="1848"/>
            <p14:sldId id="1849"/>
            <p14:sldId id="1850"/>
            <p14:sldId id="1851"/>
            <p14:sldId id="1852"/>
            <p14:sldId id="1853"/>
            <p14:sldId id="1854"/>
            <p14:sldId id="1855"/>
            <p14:sldId id="1856"/>
            <p14:sldId id="1857"/>
            <p14:sldId id="1858"/>
            <p14:sldId id="1859"/>
            <p14:sldId id="1860"/>
            <p14:sldId id="1861"/>
            <p14:sldId id="1862"/>
            <p14:sldId id="1863"/>
            <p14:sldId id="1864"/>
            <p14:sldId id="1865"/>
            <p14:sldId id="1866"/>
            <p14:sldId id="1867"/>
            <p14:sldId id="1868"/>
            <p14:sldId id="1869"/>
            <p14:sldId id="1870"/>
            <p14:sldId id="1871"/>
            <p14:sldId id="1872"/>
            <p14:sldId id="1886"/>
            <p14:sldId id="1887"/>
            <p14:sldId id="1888"/>
            <p14:sldId id="1889"/>
            <p14:sldId id="1890"/>
            <p14:sldId id="1891"/>
            <p14:sldId id="1892"/>
            <p14:sldId id="1893"/>
            <p14:sldId id="1894"/>
            <p14:sldId id="1895"/>
            <p14:sldId id="1896"/>
            <p14:sldId id="1897"/>
            <p14:sldId id="1898"/>
            <p14:sldId id="1899"/>
            <p14:sldId id="1900"/>
            <p14:sldId id="1901"/>
            <p14:sldId id="1902"/>
            <p14:sldId id="1903"/>
            <p14:sldId id="1904"/>
            <p14:sldId id="1905"/>
            <p14:sldId id="1906"/>
            <p14:sldId id="1907"/>
            <p14:sldId id="1908"/>
            <p14:sldId id="1909"/>
            <p14:sldId id="1910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1922"/>
            <p14:sldId id="1923"/>
            <p14:sldId id="19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FFFFFF"/>
    <a:srgbClr val="000000"/>
    <a:srgbClr val="FF8C00"/>
    <a:srgbClr val="D83B01"/>
    <a:srgbClr val="FFB900"/>
    <a:srgbClr val="107C10"/>
    <a:srgbClr val="353535"/>
    <a:srgbClr val="FF505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2136" autoAdjust="0"/>
  </p:normalViewPr>
  <p:slideViewPr>
    <p:cSldViewPr>
      <p:cViewPr varScale="1">
        <p:scale>
          <a:sx n="63" d="100"/>
          <a:sy n="63" d="100"/>
        </p:scale>
        <p:origin x="759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102"/>
    </p:cViewPr>
  </p:sorterViewPr>
  <p:notesViewPr>
    <p:cSldViewPr showGuides="1">
      <p:cViewPr varScale="1">
        <p:scale>
          <a:sx n="60" d="100"/>
          <a:sy n="60" d="100"/>
        </p:scale>
        <p:origin x="2333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handoutMaster" Target="handoutMasters/handoutMaster1.xml"/><Relationship Id="rId155" Type="http://schemas.openxmlformats.org/officeDocument/2006/relationships/tableStyles" Target="tableStyle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5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commentAuthors" Target="commentAuthors.xml"/><Relationship Id="rId156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Machine Learning, Analytics, &amp; Data Science Conference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12/8/2017 7:43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12/8/2017 7:43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12/8/2017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969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4936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679804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41775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251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76650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099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4FAA446-E61B-4D43-A3B1-7749AA6DC131}" type="datetime8">
              <a:rPr lang="en-US" smtClean="0"/>
              <a:t>12/8/2017 7:43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168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545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4519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490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81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5266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9019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8019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162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520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2186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0328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9221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7657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23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80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4234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57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1149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015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4100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7359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01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736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3213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1195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6426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659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3063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251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2294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0387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6129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446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178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1432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4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7953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601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2848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2629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4278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10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724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887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973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8821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04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Machine Learning, Analytics, &amp; Data Science Conference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13C66B-7AF5-40BA-8933-D16874FF94CC}" type="datetime8">
              <a:rPr lang="en-US" smtClean="0"/>
              <a:t>12/8/2017 7:53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4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394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5324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03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81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3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62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3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47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21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77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 &amp; Data 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12/8/2017 7:44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72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1451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151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7630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896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0287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5869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3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197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6696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0199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7620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2667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88707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2556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619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0821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90485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1620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10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376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57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00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881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2618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191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94422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9996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255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771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5676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925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81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0920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266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604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899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8886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74816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17204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128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3736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60505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2407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06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60435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0883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038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93159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54792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5910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96662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760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89797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435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5868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26052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045368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18835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8757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59272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31496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51018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73536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81378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7802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4C727-7C94-4BDC-AD11-00814D3FD7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735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6799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79914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0774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7196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42445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141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2031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01872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14864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546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882" y="0"/>
            <a:ext cx="12434711" cy="6994525"/>
          </a:xfrm>
          <a:prstGeom prst="rect">
            <a:avLst/>
          </a:prstGeom>
        </p:spPr>
      </p:pic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white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294215" y="3035497"/>
            <a:ext cx="11887200" cy="1680460"/>
          </a:xfrm>
          <a:prstGeom prst="rect">
            <a:avLst/>
          </a:prstGeom>
          <a:noFill/>
        </p:spPr>
        <p:txBody>
          <a:bodyPr wrap="square" lIns="137160" tIns="146304" rIns="137160" bIns="146304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Learning,</a:t>
            </a:r>
            <a:r>
              <a:rPr lang="en-US" sz="50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AI</a:t>
            </a:r>
            <a:br>
              <a:rPr lang="en-US" sz="50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5000" baseline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&amp; </a:t>
            </a:r>
            <a:r>
              <a:rPr lang="en-US" sz="5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Science Conference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FF808E-119C-4D42-9CAC-52EE6F8A1ECD}"/>
              </a:ext>
            </a:extLst>
          </p:cNvPr>
          <p:cNvCxnSpPr>
            <a:cxnSpLocks/>
          </p:cNvCxnSpPr>
          <p:nvPr userDrawn="1"/>
        </p:nvCxnSpPr>
        <p:spPr>
          <a:xfrm>
            <a:off x="11056950" y="3035497"/>
            <a:ext cx="0" cy="168046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C7176D-9E79-48E0-AC62-726FB493F6D2}"/>
              </a:ext>
            </a:extLst>
          </p:cNvPr>
          <p:cNvCxnSpPr>
            <a:cxnSpLocks/>
          </p:cNvCxnSpPr>
          <p:nvPr userDrawn="1"/>
        </p:nvCxnSpPr>
        <p:spPr>
          <a:xfrm>
            <a:off x="11056950" y="3875727"/>
            <a:ext cx="914400" cy="0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A9648B-D105-4A3F-A6C6-7AC6FA18EB21}"/>
              </a:ext>
            </a:extLst>
          </p:cNvPr>
          <p:cNvSpPr txBox="1"/>
          <p:nvPr userDrawn="1"/>
        </p:nvSpPr>
        <p:spPr>
          <a:xfrm>
            <a:off x="9331605" y="3385436"/>
            <a:ext cx="1725344" cy="960263"/>
          </a:xfrm>
          <a:prstGeom prst="rect">
            <a:avLst/>
          </a:prstGeom>
          <a:noFill/>
        </p:spPr>
        <p:txBody>
          <a:bodyPr wrap="none" lIns="182880" tIns="146304" rIns="182880" bIns="146304" rtlCol="0" anchor="ctr">
            <a:spAutoFit/>
          </a:bodyPr>
          <a:lstStyle/>
          <a:p>
            <a:pPr algn="r"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Dec 7–8</a:t>
            </a:r>
          </a:p>
          <a:p>
            <a:pPr algn="r">
              <a:lnSpc>
                <a:spcPct val="90000"/>
              </a:lnSpc>
              <a:spcAft>
                <a:spcPts val="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Redmond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E727F-79DF-4227-94C5-AF1921E19770}"/>
              </a:ext>
            </a:extLst>
          </p:cNvPr>
          <p:cNvSpPr txBox="1"/>
          <p:nvPr userDrawn="1"/>
        </p:nvSpPr>
        <p:spPr>
          <a:xfrm>
            <a:off x="11056950" y="3475328"/>
            <a:ext cx="983603" cy="398251"/>
          </a:xfrm>
          <a:prstGeom prst="rect">
            <a:avLst/>
          </a:prstGeom>
          <a:noFill/>
        </p:spPr>
        <p:txBody>
          <a:bodyPr wrap="none" lIns="91440" tIns="91440" rIns="91440" bIns="91440" rtlCol="0" anchor="b">
            <a:noAutofit/>
          </a:bodyPr>
          <a:lstStyle/>
          <a:p>
            <a:pPr>
              <a:lnSpc>
                <a:spcPct val="15000"/>
              </a:lnSpc>
              <a:spcAft>
                <a:spcPts val="600"/>
              </a:spcAft>
            </a:pPr>
            <a:r>
              <a:rPr lang="en-US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E3FD45-2311-4A11-86F3-A43F7F174E5F}"/>
              </a:ext>
            </a:extLst>
          </p:cNvPr>
          <p:cNvSpPr txBox="1"/>
          <p:nvPr userDrawn="1"/>
        </p:nvSpPr>
        <p:spPr>
          <a:xfrm>
            <a:off x="11056950" y="4351098"/>
            <a:ext cx="983603" cy="398251"/>
          </a:xfrm>
          <a:prstGeom prst="rect">
            <a:avLst/>
          </a:prstGeom>
          <a:noFill/>
        </p:spPr>
        <p:txBody>
          <a:bodyPr wrap="none" lIns="91440" tIns="91440" rIns="91440" bIns="91440" rtlCol="0" anchor="t">
            <a:noAutofit/>
          </a:bodyPr>
          <a:lstStyle/>
          <a:p>
            <a:pPr>
              <a:lnSpc>
                <a:spcPct val="15000"/>
              </a:lnSpc>
              <a:spcAft>
                <a:spcPts val="600"/>
              </a:spcAft>
            </a:pPr>
            <a:r>
              <a:rPr lang="en-US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48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549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37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1824" y="1608741"/>
            <a:ext cx="5409867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04783" y="1608741"/>
            <a:ext cx="5409867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61" b="0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pPr marL="9107"/>
            <a:r>
              <a:rPr lang="en-US" spc="57"/>
              <a:t>(G</a:t>
            </a:r>
            <a:r>
              <a:rPr lang="en-US" spc="75"/>
              <a:t>o</a:t>
            </a:r>
            <a:r>
              <a:rPr lang="en-US" spc="43"/>
              <a:t>o</a:t>
            </a:r>
            <a:r>
              <a:rPr lang="en-US" spc="18"/>
              <a:t>dfell</a:t>
            </a:r>
            <a:r>
              <a:rPr lang="en-US"/>
              <a:t>o</a:t>
            </a:r>
            <a:r>
              <a:rPr lang="en-US" spc="32"/>
              <a:t>w</a:t>
            </a:r>
            <a:r>
              <a:rPr lang="en-US" spc="61"/>
              <a:t> </a:t>
            </a:r>
            <a:r>
              <a:rPr lang="en-US" spc="29"/>
              <a:t>2016)</a:t>
            </a:r>
            <a:endParaRPr lang="en-US" spc="29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740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4876166"/>
            <a:ext cx="7314043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4042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95" r:id="rId12"/>
    <p:sldLayoutId id="2147484489" r:id="rId13"/>
    <p:sldLayoutId id="2147484490" r:id="rId14"/>
    <p:sldLayoutId id="2147484491" r:id="rId15"/>
    <p:sldLayoutId id="2147484496" r:id="rId16"/>
    <p:sldLayoutId id="2147484492" r:id="rId17"/>
    <p:sldLayoutId id="2147484493" r:id="rId18"/>
    <p:sldLayoutId id="2147484494" r:id="rId19"/>
    <p:sldLayoutId id="2147484497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84.jpg"/><Relationship Id="rId7" Type="http://schemas.openxmlformats.org/officeDocument/2006/relationships/image" Target="../media/image88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Relationship Id="rId9" Type="http://schemas.openxmlformats.org/officeDocument/2006/relationships/image" Target="../media/image96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5.jpg"/><Relationship Id="rId7" Type="http://schemas.openxmlformats.org/officeDocument/2006/relationships/image" Target="../media/image109.jpg"/><Relationship Id="rId12" Type="http://schemas.openxmlformats.org/officeDocument/2006/relationships/image" Target="../media/image114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jpg"/><Relationship Id="rId11" Type="http://schemas.openxmlformats.org/officeDocument/2006/relationships/image" Target="../media/image113.jpg"/><Relationship Id="rId5" Type="http://schemas.openxmlformats.org/officeDocument/2006/relationships/image" Target="../media/image107.jpg"/><Relationship Id="rId10" Type="http://schemas.openxmlformats.org/officeDocument/2006/relationships/image" Target="../media/image112.jpg"/><Relationship Id="rId4" Type="http://schemas.openxmlformats.org/officeDocument/2006/relationships/image" Target="../media/image106.jpg"/><Relationship Id="rId9" Type="http://schemas.openxmlformats.org/officeDocument/2006/relationships/image" Target="../media/image1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05.jpg"/><Relationship Id="rId7" Type="http://schemas.openxmlformats.org/officeDocument/2006/relationships/image" Target="../media/image110.jp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jpg"/><Relationship Id="rId11" Type="http://schemas.openxmlformats.org/officeDocument/2006/relationships/image" Target="../media/image118.png"/><Relationship Id="rId5" Type="http://schemas.openxmlformats.org/officeDocument/2006/relationships/image" Target="../media/image108.jpg"/><Relationship Id="rId10" Type="http://schemas.openxmlformats.org/officeDocument/2006/relationships/image" Target="../media/image117.png"/><Relationship Id="rId4" Type="http://schemas.openxmlformats.org/officeDocument/2006/relationships/image" Target="../media/image107.jpg"/><Relationship Id="rId9" Type="http://schemas.openxmlformats.org/officeDocument/2006/relationships/image" Target="../media/image116.png"/><Relationship Id="rId14" Type="http://schemas.openxmlformats.org/officeDocument/2006/relationships/image" Target="../media/image121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jpg"/><Relationship Id="rId4" Type="http://schemas.openxmlformats.org/officeDocument/2006/relationships/image" Target="../media/image144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riburisuri/timeseries_gan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jpg"/><Relationship Id="rId4" Type="http://schemas.openxmlformats.org/officeDocument/2006/relationships/image" Target="../media/image161.jp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triv@microsof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eople.eecs.berkeley.edu/~junyanz/projects/gv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6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slideshare.net/xavigiro/deep-learning-for-computer-vision-generative-models-and-adversarial-training-upc-201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lideshare.net/xavigiro/deep-learning-for-computer-vision-generative-models-and-adversarial-training-upc-2016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lideshare.net/xavigiro/deep-learning-for-computer-vision-generative-models-and-adversarial-training-upc-2016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uriburisuri/sugartensor/blob/master/sugartensor/example/mnist_info_gan.py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47.png"/><Relationship Id="rId3" Type="http://schemas.openxmlformats.org/officeDocument/2006/relationships/image" Target="../media/image14.jp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16.jp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9c4z6YsBGQ0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FDELBFSeqQs" TargetMode="Externa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png"/><Relationship Id="rId7" Type="http://schemas.openxmlformats.org/officeDocument/2006/relationships/image" Target="../media/image7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jpg"/><Relationship Id="rId4" Type="http://schemas.openxmlformats.org/officeDocument/2006/relationships/image" Target="../media/image75.png"/><Relationship Id="rId9" Type="http://schemas.openxmlformats.org/officeDocument/2006/relationships/image" Target="../media/image80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7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375" y="503607"/>
            <a:ext cx="9067800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S</a:t>
            </a:r>
            <a:r>
              <a:rPr spc="-7" dirty="0"/>
              <a:t>upervised</a:t>
            </a:r>
            <a:r>
              <a:rPr spc="-61" dirty="0"/>
              <a:t> </a:t>
            </a:r>
            <a:r>
              <a:rPr spc="-7" dirty="0">
                <a:solidFill>
                  <a:srgbClr val="FF0000"/>
                </a:solidFill>
              </a:rPr>
              <a:t>L</a:t>
            </a:r>
            <a:r>
              <a:rPr spc="-7" dirty="0"/>
              <a:t>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657095"/>
            <a:ext cx="9699938" cy="1905372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More flexible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solution</a:t>
            </a:r>
            <a:endParaRPr sz="2720">
              <a:latin typeface="Arial"/>
              <a:cs typeface="Arial"/>
            </a:endParaRPr>
          </a:p>
          <a:p>
            <a:pPr marL="1069922" marR="6908" indent="-503442">
              <a:lnSpc>
                <a:spcPct val="150000"/>
              </a:lnSpc>
              <a:spcBef>
                <a:spcPts val="34"/>
              </a:spcBef>
              <a:tabLst>
                <a:tab pos="1069922" algn="l"/>
              </a:tabLst>
            </a:pPr>
            <a:r>
              <a:rPr sz="2720" dirty="0">
                <a:latin typeface="Arial"/>
                <a:cs typeface="Arial"/>
              </a:rPr>
              <a:t>–	</a:t>
            </a:r>
            <a:r>
              <a:rPr sz="2720" spc="-7" dirty="0">
                <a:latin typeface="Arial"/>
                <a:cs typeface="Arial"/>
              </a:rPr>
              <a:t>Get </a:t>
            </a: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p</a:t>
            </a:r>
            <a:r>
              <a:rPr sz="2720" spc="-7" dirty="0">
                <a:latin typeface="Arial"/>
                <a:cs typeface="Arial"/>
              </a:rPr>
              <a:t>robability of the label for given data instead of label  itself</a:t>
            </a:r>
            <a:endParaRPr sz="272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03851" y="4261299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 txBox="1"/>
          <p:nvPr/>
        </p:nvSpPr>
        <p:spPr>
          <a:xfrm>
            <a:off x="7216605" y="4204273"/>
            <a:ext cx="1270240" cy="889472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algn="ctr">
              <a:lnSpc>
                <a:spcPts val="2263"/>
              </a:lnSpc>
              <a:spcBef>
                <a:spcPts val="136"/>
              </a:spcBef>
            </a:pPr>
            <a:r>
              <a:rPr sz="1904" spc="-7" dirty="0">
                <a:latin typeface="Arial"/>
                <a:cs typeface="Arial"/>
              </a:rPr>
              <a:t>Cat </a:t>
            </a:r>
            <a:r>
              <a:rPr sz="1904" dirty="0">
                <a:latin typeface="Arial"/>
                <a:cs typeface="Arial"/>
              </a:rPr>
              <a:t>:</a:t>
            </a:r>
            <a:r>
              <a:rPr sz="1904" spc="-82" dirty="0">
                <a:latin typeface="Arial"/>
                <a:cs typeface="Arial"/>
              </a:rPr>
              <a:t> </a:t>
            </a:r>
            <a:r>
              <a:rPr sz="1904" spc="-7" dirty="0">
                <a:latin typeface="Arial"/>
                <a:cs typeface="Arial"/>
              </a:rPr>
              <a:t>0.98</a:t>
            </a:r>
            <a:endParaRPr sz="1904">
              <a:latin typeface="Arial"/>
              <a:cs typeface="Arial"/>
            </a:endParaRPr>
          </a:p>
          <a:p>
            <a:pPr algn="ctr">
              <a:lnSpc>
                <a:spcPts val="2244"/>
              </a:lnSpc>
            </a:pPr>
            <a:r>
              <a:rPr sz="1904" spc="-7" dirty="0">
                <a:latin typeface="Arial"/>
                <a:cs typeface="Arial"/>
              </a:rPr>
              <a:t>Cake </a:t>
            </a:r>
            <a:r>
              <a:rPr sz="1904" dirty="0">
                <a:latin typeface="Arial"/>
                <a:cs typeface="Arial"/>
              </a:rPr>
              <a:t>:</a:t>
            </a:r>
            <a:r>
              <a:rPr sz="1904" spc="-122" dirty="0">
                <a:latin typeface="Arial"/>
                <a:cs typeface="Arial"/>
              </a:rPr>
              <a:t> </a:t>
            </a:r>
            <a:r>
              <a:rPr sz="1904" spc="-7" dirty="0">
                <a:latin typeface="Arial"/>
                <a:cs typeface="Arial"/>
              </a:rPr>
              <a:t>0.02</a:t>
            </a:r>
            <a:endParaRPr sz="1904">
              <a:latin typeface="Arial"/>
              <a:cs typeface="Arial"/>
            </a:endParaRPr>
          </a:p>
          <a:p>
            <a:pPr marL="76855">
              <a:lnSpc>
                <a:spcPts val="2263"/>
              </a:lnSpc>
            </a:pPr>
            <a:r>
              <a:rPr sz="1904" spc="-7" dirty="0">
                <a:latin typeface="Arial"/>
                <a:cs typeface="Arial"/>
              </a:rPr>
              <a:t>Dog </a:t>
            </a:r>
            <a:r>
              <a:rPr sz="1904" dirty="0">
                <a:latin typeface="Arial"/>
                <a:cs typeface="Arial"/>
              </a:rPr>
              <a:t>:</a:t>
            </a:r>
            <a:r>
              <a:rPr sz="1904" spc="-88" dirty="0">
                <a:latin typeface="Arial"/>
                <a:cs typeface="Arial"/>
              </a:rPr>
              <a:t> </a:t>
            </a:r>
            <a:r>
              <a:rPr sz="1904" spc="-7" dirty="0">
                <a:latin typeface="Arial"/>
                <a:cs typeface="Arial"/>
              </a:rPr>
              <a:t>0.00</a:t>
            </a:r>
            <a:endParaRPr sz="1904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67449" y="4420575"/>
            <a:ext cx="611373" cy="476664"/>
          </a:xfrm>
          <a:custGeom>
            <a:avLst/>
            <a:gdLst/>
            <a:ahLst/>
            <a:cxnLst/>
            <a:rect l="l" t="t" r="r" b="b"/>
            <a:pathLst>
              <a:path w="449579" h="350520">
                <a:moveTo>
                  <a:pt x="0" y="0"/>
                </a:moveTo>
                <a:lnTo>
                  <a:pt x="449099" y="0"/>
                </a:lnTo>
                <a:lnTo>
                  <a:pt x="4490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 txBox="1"/>
          <p:nvPr/>
        </p:nvSpPr>
        <p:spPr>
          <a:xfrm>
            <a:off x="6283570" y="4309766"/>
            <a:ext cx="178749" cy="6453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4080" i="1" dirty="0">
                <a:latin typeface="Arial"/>
                <a:cs typeface="Arial"/>
              </a:rPr>
              <a:t>f</a:t>
            </a:r>
            <a:endParaRPr sz="408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04192" y="4658689"/>
            <a:ext cx="285826" cy="0"/>
          </a:xfrm>
          <a:custGeom>
            <a:avLst/>
            <a:gdLst/>
            <a:ahLst/>
            <a:cxnLst/>
            <a:rect l="l" t="t" r="r" b="b"/>
            <a:pathLst>
              <a:path w="210185">
                <a:moveTo>
                  <a:pt x="0" y="0"/>
                </a:moveTo>
                <a:lnTo>
                  <a:pt x="2098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5989562" y="4637305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5989562" y="4637305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6678169" y="4658622"/>
            <a:ext cx="309139" cy="9499"/>
          </a:xfrm>
          <a:custGeom>
            <a:avLst/>
            <a:gdLst/>
            <a:ahLst/>
            <a:cxnLst/>
            <a:rect l="l" t="t" r="r" b="b"/>
            <a:pathLst>
              <a:path w="227329" h="6985">
                <a:moveTo>
                  <a:pt x="0" y="0"/>
                </a:moveTo>
                <a:lnTo>
                  <a:pt x="226974" y="672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6986213" y="4646382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924" y="0"/>
                </a:lnTo>
                <a:lnTo>
                  <a:pt x="43649" y="16999"/>
                </a:lnTo>
                <a:lnTo>
                  <a:pt x="0" y="314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6986213" y="4646382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649" y="16999"/>
                </a:lnTo>
                <a:lnTo>
                  <a:pt x="924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9094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6237" y="2735262"/>
            <a:ext cx="8526273" cy="923239"/>
          </a:xfrm>
          <a:prstGeom prst="rect">
            <a:avLst/>
          </a:prstGeom>
        </p:spPr>
        <p:txBody>
          <a:bodyPr vert="horz" wrap="square" lIns="0" tIns="255942" rIns="0" bIns="0" rtlCol="0" anchor="t">
            <a:spAutoFit/>
          </a:bodyPr>
          <a:lstStyle/>
          <a:p>
            <a:pPr marL="9107" algn="ctr"/>
            <a:r>
              <a:rPr lang="en-US" spc="158" dirty="0">
                <a:solidFill>
                  <a:srgbClr val="FF0000"/>
                </a:solidFill>
                <a:latin typeface="PMingLiU"/>
                <a:cs typeface="PMingLiU"/>
              </a:rPr>
              <a:t>Drawbacks of </a:t>
            </a:r>
            <a:r>
              <a:rPr lang="en-US" spc="93" dirty="0">
                <a:solidFill>
                  <a:srgbClr val="FF0000"/>
                </a:solidFill>
                <a:latin typeface="PMingLiU"/>
                <a:cs typeface="PMingLiU"/>
              </a:rPr>
              <a:t>GANs</a:t>
            </a:r>
            <a:endParaRPr lang="en-US" dirty="0">
              <a:solidFill>
                <a:srgbClr val="FF0000"/>
              </a:solidFill>
              <a:latin typeface="PMingLiU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1806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170" y="211747"/>
            <a:ext cx="8526273" cy="987908"/>
          </a:xfrm>
          <a:prstGeom prst="rect">
            <a:avLst/>
          </a:prstGeom>
        </p:spPr>
        <p:txBody>
          <a:bodyPr vert="horz" wrap="square" lIns="0" tIns="246834" rIns="0" bIns="0" rtlCol="0" anchor="t">
            <a:spAutoFit/>
          </a:bodyPr>
          <a:lstStyle/>
          <a:p>
            <a:pPr marL="54643">
              <a:lnSpc>
                <a:spcPct val="100000"/>
              </a:lnSpc>
            </a:pPr>
            <a:r>
              <a:rPr spc="355" dirty="0"/>
              <a:t>Problems</a:t>
            </a:r>
            <a:r>
              <a:rPr spc="416" dirty="0"/>
              <a:t> </a:t>
            </a:r>
            <a:r>
              <a:rPr spc="380" dirty="0"/>
              <a:t>with</a:t>
            </a:r>
            <a:r>
              <a:rPr spc="416" dirty="0"/>
              <a:t> </a:t>
            </a:r>
            <a:r>
              <a:rPr spc="387" dirty="0"/>
              <a:t>Cou</a:t>
            </a:r>
            <a:r>
              <a:rPr spc="323" dirty="0"/>
              <a:t>n</a:t>
            </a:r>
            <a:r>
              <a:rPr spc="355" dirty="0"/>
              <a:t>ting</a:t>
            </a:r>
          </a:p>
        </p:txBody>
      </p:sp>
      <p:sp>
        <p:nvSpPr>
          <p:cNvPr id="3" name="object 3"/>
          <p:cNvSpPr/>
          <p:nvPr/>
        </p:nvSpPr>
        <p:spPr>
          <a:xfrm>
            <a:off x="8221877" y="4462653"/>
            <a:ext cx="2203996" cy="2213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4" name="object 4"/>
          <p:cNvSpPr/>
          <p:nvPr/>
        </p:nvSpPr>
        <p:spPr>
          <a:xfrm>
            <a:off x="4633532" y="3861568"/>
            <a:ext cx="2950815" cy="2969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5" name="object 5"/>
          <p:cNvSpPr/>
          <p:nvPr/>
        </p:nvSpPr>
        <p:spPr>
          <a:xfrm>
            <a:off x="2283816" y="1721308"/>
            <a:ext cx="1839707" cy="1885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6" name="object 6"/>
          <p:cNvSpPr/>
          <p:nvPr/>
        </p:nvSpPr>
        <p:spPr>
          <a:xfrm>
            <a:off x="1946842" y="4225850"/>
            <a:ext cx="2203996" cy="2222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7" name="object 7"/>
          <p:cNvSpPr/>
          <p:nvPr/>
        </p:nvSpPr>
        <p:spPr>
          <a:xfrm>
            <a:off x="8367603" y="1803276"/>
            <a:ext cx="1903457" cy="18852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8" name="object 8"/>
          <p:cNvSpPr/>
          <p:nvPr/>
        </p:nvSpPr>
        <p:spPr>
          <a:xfrm>
            <a:off x="5371236" y="1721308"/>
            <a:ext cx="1894351" cy="1885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</p:spTree>
    <p:extLst>
      <p:ext uri="{BB962C8B-B14F-4D97-AF65-F5344CB8AC3E}">
        <p14:creationId xmlns:p14="http://schemas.microsoft.com/office/powerpoint/2010/main" val="4890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170" y="211747"/>
            <a:ext cx="8526273" cy="1077135"/>
          </a:xfrm>
          <a:prstGeom prst="rect">
            <a:avLst/>
          </a:prstGeom>
        </p:spPr>
        <p:txBody>
          <a:bodyPr vert="horz" wrap="square" lIns="0" tIns="263443" rIns="0" bIns="0" rtlCol="0" anchor="t">
            <a:spAutoFit/>
          </a:bodyPr>
          <a:lstStyle/>
          <a:p>
            <a:pPr marL="54643">
              <a:lnSpc>
                <a:spcPct val="100000"/>
              </a:lnSpc>
            </a:pPr>
            <a:r>
              <a:rPr sz="5271" spc="326" dirty="0"/>
              <a:t>Problems</a:t>
            </a:r>
            <a:r>
              <a:rPr sz="5271" spc="384" dirty="0"/>
              <a:t> </a:t>
            </a:r>
            <a:r>
              <a:rPr sz="5271" spc="351" dirty="0"/>
              <a:t>with</a:t>
            </a:r>
            <a:r>
              <a:rPr sz="5271" spc="384" dirty="0"/>
              <a:t> </a:t>
            </a:r>
            <a:r>
              <a:rPr sz="5271" spc="674" dirty="0"/>
              <a:t>P</a:t>
            </a:r>
            <a:r>
              <a:rPr sz="5271" spc="269" dirty="0"/>
              <a:t>ers</a:t>
            </a:r>
            <a:r>
              <a:rPr sz="5271" spc="491" dirty="0"/>
              <a:t>p</a:t>
            </a:r>
            <a:r>
              <a:rPr sz="5271" spc="247" dirty="0"/>
              <a:t>ecti</a:t>
            </a:r>
            <a:r>
              <a:rPr sz="5271" spc="143" dirty="0"/>
              <a:t>v</a:t>
            </a:r>
            <a:r>
              <a:rPr sz="5271" spc="129" dirty="0"/>
              <a:t>e</a:t>
            </a:r>
            <a:endParaRPr sz="5271"/>
          </a:p>
        </p:txBody>
      </p:sp>
      <p:sp>
        <p:nvSpPr>
          <p:cNvPr id="3" name="object 3"/>
          <p:cNvSpPr/>
          <p:nvPr/>
        </p:nvSpPr>
        <p:spPr>
          <a:xfrm>
            <a:off x="5289269" y="4389791"/>
            <a:ext cx="1857921" cy="1885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4" name="object 4"/>
          <p:cNvSpPr/>
          <p:nvPr/>
        </p:nvSpPr>
        <p:spPr>
          <a:xfrm>
            <a:off x="2921338" y="4408008"/>
            <a:ext cx="1857921" cy="1848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5" name="object 5"/>
          <p:cNvSpPr/>
          <p:nvPr/>
        </p:nvSpPr>
        <p:spPr>
          <a:xfrm>
            <a:off x="2429536" y="1903466"/>
            <a:ext cx="2021855" cy="2040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6" name="object 6"/>
          <p:cNvSpPr/>
          <p:nvPr/>
        </p:nvSpPr>
        <p:spPr>
          <a:xfrm>
            <a:off x="9223689" y="1794160"/>
            <a:ext cx="1657564" cy="16939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7" name="object 7"/>
          <p:cNvSpPr/>
          <p:nvPr/>
        </p:nvSpPr>
        <p:spPr>
          <a:xfrm>
            <a:off x="4633532" y="1539159"/>
            <a:ext cx="1357009" cy="1357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8" name="object 8"/>
          <p:cNvSpPr/>
          <p:nvPr/>
        </p:nvSpPr>
        <p:spPr>
          <a:xfrm>
            <a:off x="8404018" y="4371578"/>
            <a:ext cx="2021855" cy="20127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9" name="object 9"/>
          <p:cNvSpPr/>
          <p:nvPr/>
        </p:nvSpPr>
        <p:spPr>
          <a:xfrm>
            <a:off x="6254667" y="1839713"/>
            <a:ext cx="2349723" cy="23497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</p:spTree>
    <p:extLst>
      <p:ext uri="{BB962C8B-B14F-4D97-AF65-F5344CB8AC3E}">
        <p14:creationId xmlns:p14="http://schemas.microsoft.com/office/powerpoint/2010/main" val="356799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6002" y="455088"/>
            <a:ext cx="5459919" cy="1586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6433" marR="3643" indent="-1557326">
              <a:lnSpc>
                <a:spcPct val="114700"/>
              </a:lnSpc>
            </a:pPr>
            <a:r>
              <a:rPr sz="4482" spc="276" dirty="0">
                <a:latin typeface="PMingLiU"/>
                <a:cs typeface="PMingLiU"/>
              </a:rPr>
              <a:t>Problems</a:t>
            </a:r>
            <a:r>
              <a:rPr sz="4482" spc="323" dirty="0">
                <a:latin typeface="PMingLiU"/>
                <a:cs typeface="PMingLiU"/>
              </a:rPr>
              <a:t> </a:t>
            </a:r>
            <a:r>
              <a:rPr sz="4482" spc="298" dirty="0">
                <a:latin typeface="PMingLiU"/>
                <a:cs typeface="PMingLiU"/>
              </a:rPr>
              <a:t>with</a:t>
            </a:r>
            <a:r>
              <a:rPr sz="4482" spc="323" dirty="0">
                <a:latin typeface="PMingLiU"/>
                <a:cs typeface="PMingLiU"/>
              </a:rPr>
              <a:t> </a:t>
            </a:r>
            <a:r>
              <a:rPr sz="4482" spc="226" dirty="0">
                <a:latin typeface="PMingLiU"/>
                <a:cs typeface="PMingLiU"/>
              </a:rPr>
              <a:t>Global</a:t>
            </a:r>
            <a:r>
              <a:rPr sz="4482" spc="140" dirty="0">
                <a:latin typeface="PMingLiU"/>
                <a:cs typeface="PMingLiU"/>
              </a:rPr>
              <a:t> </a:t>
            </a:r>
            <a:r>
              <a:rPr sz="4482" spc="323" dirty="0">
                <a:latin typeface="PMingLiU"/>
                <a:cs typeface="PMingLiU"/>
              </a:rPr>
              <a:t>Structure</a:t>
            </a:r>
            <a:endParaRPr sz="4482">
              <a:latin typeface="PMingLiU"/>
              <a:cs typeface="PMingLiU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38280" y="4307825"/>
            <a:ext cx="2641154" cy="26229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4" name="object 4"/>
          <p:cNvSpPr/>
          <p:nvPr/>
        </p:nvSpPr>
        <p:spPr>
          <a:xfrm>
            <a:off x="8103472" y="1775953"/>
            <a:ext cx="2404368" cy="23952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5" name="object 5"/>
          <p:cNvSpPr/>
          <p:nvPr/>
        </p:nvSpPr>
        <p:spPr>
          <a:xfrm>
            <a:off x="8240084" y="4462651"/>
            <a:ext cx="1948996" cy="1948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6" name="object 6"/>
          <p:cNvSpPr/>
          <p:nvPr/>
        </p:nvSpPr>
        <p:spPr>
          <a:xfrm>
            <a:off x="2156312" y="1876127"/>
            <a:ext cx="2185789" cy="2194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7" name="object 7"/>
          <p:cNvSpPr/>
          <p:nvPr/>
        </p:nvSpPr>
        <p:spPr>
          <a:xfrm>
            <a:off x="5462318" y="4335149"/>
            <a:ext cx="1930779" cy="1958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8" name="object 8"/>
          <p:cNvSpPr/>
          <p:nvPr/>
        </p:nvSpPr>
        <p:spPr>
          <a:xfrm>
            <a:off x="4970516" y="1885235"/>
            <a:ext cx="2167575" cy="2176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</p:spTree>
    <p:extLst>
      <p:ext uri="{BB962C8B-B14F-4D97-AF65-F5344CB8AC3E}">
        <p14:creationId xmlns:p14="http://schemas.microsoft.com/office/powerpoint/2010/main" val="9503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437" y="211747"/>
            <a:ext cx="11125199" cy="1181771"/>
          </a:xfrm>
          <a:prstGeom prst="rect">
            <a:avLst/>
          </a:prstGeom>
        </p:spPr>
        <p:txBody>
          <a:bodyPr vert="horz" wrap="square" lIns="0" tIns="255942" rIns="0" bIns="0" rtlCol="0" anchor="t">
            <a:spAutoFit/>
          </a:bodyPr>
          <a:lstStyle/>
          <a:p>
            <a:pPr marL="2231257">
              <a:lnSpc>
                <a:spcPct val="100000"/>
              </a:lnSpc>
            </a:pPr>
            <a:r>
              <a:rPr lang="en-US" sz="6000" spc="592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GAN </a:t>
            </a:r>
            <a:r>
              <a:rPr sz="6000" spc="592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6000" spc="16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6000" spc="36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65605" y="1971911"/>
            <a:ext cx="11794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0608" y="1958301"/>
            <a:ext cx="7407093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4900"/>
              </a:lnSpc>
            </a:pP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</a:t>
            </a:r>
            <a:r>
              <a:rPr sz="2400" spc="43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400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68" dirty="0">
                <a:latin typeface="Calibri Light" panose="020F0302020204030204" pitchFamily="34" charset="0"/>
                <a:cs typeface="Calibri Light" panose="020F0302020204030204" pitchFamily="34" charset="0"/>
              </a:rPr>
              <a:t>single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com</a:t>
            </a:r>
            <a:r>
              <a:rPr sz="2400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4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elling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36" dirty="0"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  <a:r>
              <a:rPr sz="2400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00" spc="36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0" spc="146" dirty="0">
                <a:latin typeface="Calibri Light" panose="020F0302020204030204" pitchFamily="34" charset="0"/>
                <a:cs typeface="Calibri Light" panose="020F0302020204030204" pitchFamily="34" charset="0"/>
              </a:rPr>
              <a:t>aluate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generati</a:t>
            </a:r>
            <a:r>
              <a:rPr sz="2400" spc="82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0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00" spc="3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mo</a:t>
            </a:r>
            <a:r>
              <a:rPr sz="2400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del</a:t>
            </a:r>
            <a:endParaRPr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4361" y="3010162"/>
            <a:ext cx="11794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9369" y="2987444"/>
            <a:ext cx="631055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400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dels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oo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47" dirty="0">
                <a:latin typeface="Calibri Light" panose="020F0302020204030204" pitchFamily="34" charset="0"/>
                <a:cs typeface="Calibri Light" panose="020F0302020204030204" pitchFamily="34" charset="0"/>
              </a:rPr>
              <a:t>li</a:t>
            </a:r>
            <a:r>
              <a:rPr sz="24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  <a:r>
              <a:rPr sz="24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elih</a:t>
            </a:r>
            <a:r>
              <a:rPr sz="2400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can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pr</a:t>
            </a:r>
            <a:r>
              <a:rPr sz="2400" spc="212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duce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bad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samples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4361" y="3684114"/>
            <a:ext cx="11794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9369" y="3661396"/>
            <a:ext cx="591164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400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dels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oo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samples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can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sz="24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400" spc="54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0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bad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47" dirty="0">
                <a:latin typeface="Calibri Light" panose="020F0302020204030204" pitchFamily="34" charset="0"/>
                <a:cs typeface="Calibri Light" panose="020F0302020204030204" pitchFamily="34" charset="0"/>
              </a:rPr>
              <a:t>li</a:t>
            </a:r>
            <a:r>
              <a:rPr sz="24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  <a:r>
              <a:rPr sz="24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elih</a:t>
            </a:r>
            <a:r>
              <a:rPr sz="2400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4361" y="4358071"/>
            <a:ext cx="11794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9369" y="4335354"/>
            <a:ext cx="6849716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There </a:t>
            </a:r>
            <a:r>
              <a:rPr sz="2400" spc="43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oo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36" dirty="0"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  <a:r>
              <a:rPr sz="2400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58" dirty="0">
                <a:latin typeface="Calibri Light" panose="020F0302020204030204" pitchFamily="34" charset="0"/>
                <a:cs typeface="Calibri Light" panose="020F0302020204030204" pitchFamily="34" charset="0"/>
              </a:rPr>
              <a:t>qua</a:t>
            </a:r>
            <a:r>
              <a:rPr sz="2400" spc="104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4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tify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sz="2400" spc="54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oo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samples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5599" y="5032024"/>
            <a:ext cx="11794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20603" y="5009306"/>
            <a:ext cx="661929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93" dirty="0">
                <a:latin typeface="Calibri Light" panose="020F0302020204030204" pitchFamily="34" charset="0"/>
                <a:cs typeface="Calibri Light" panose="020F0302020204030204" pitchFamily="34" charset="0"/>
              </a:rPr>
              <a:t>F</a:t>
            </a:r>
            <a:r>
              <a:rPr sz="2400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or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GANs,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51" dirty="0"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43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also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hard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00" spc="36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0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estimate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47" dirty="0">
                <a:latin typeface="Calibri Light" panose="020F0302020204030204" pitchFamily="34" charset="0"/>
                <a:cs typeface="Calibri Light" panose="020F0302020204030204" pitchFamily="34" charset="0"/>
              </a:rPr>
              <a:t>li</a:t>
            </a:r>
            <a:r>
              <a:rPr sz="24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  <a:r>
              <a:rPr sz="24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elih</a:t>
            </a:r>
            <a:r>
              <a:rPr sz="2400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5599" y="5705976"/>
            <a:ext cx="11794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0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20603" y="5683259"/>
            <a:ext cx="7428495" cy="849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4900"/>
              </a:lnSpc>
            </a:pPr>
            <a:r>
              <a:rPr sz="24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See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-631" dirty="0">
                <a:latin typeface="Calibri Light" panose="020F0302020204030204" pitchFamily="34" charset="0"/>
                <a:cs typeface="Calibri Light" panose="020F0302020204030204" pitchFamily="34" charset="0"/>
              </a:rPr>
              <a:t>“A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note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on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00" spc="36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0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aluation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22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generati</a:t>
            </a:r>
            <a:r>
              <a:rPr sz="2400" spc="82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0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mo</a:t>
            </a:r>
            <a:r>
              <a:rPr sz="24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dels</a:t>
            </a:r>
            <a:r>
              <a:rPr sz="2400" spc="-656" dirty="0">
                <a:latin typeface="Calibri Light" panose="020F0302020204030204" pitchFamily="34" charset="0"/>
                <a:cs typeface="Calibri Light" panose="020F0302020204030204" pitchFamily="34" charset="0"/>
              </a:rPr>
              <a:t>,”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Theis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et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04" dirty="0">
                <a:latin typeface="Calibri Light" panose="020F0302020204030204" pitchFamily="34" charset="0"/>
                <a:cs typeface="Calibri Light" panose="020F0302020204030204" pitchFamily="34" charset="0"/>
              </a:rPr>
              <a:t>al</a:t>
            </a:r>
            <a:r>
              <a:rPr sz="2400" spc="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68" dirty="0">
                <a:latin typeface="Calibri Light" panose="020F0302020204030204" pitchFamily="34" charset="0"/>
                <a:cs typeface="Calibri Light" panose="020F0302020204030204" pitchFamily="34" charset="0"/>
              </a:rPr>
              <a:t>2015,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68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sz="240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oo</a:t>
            </a:r>
            <a:r>
              <a:rPr sz="240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40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0" spc="-4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0" spc="54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0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erview</a:t>
            </a:r>
            <a:endParaRPr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0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2125676"/>
            <a:ext cx="11658599" cy="1181862"/>
          </a:xfrm>
        </p:spPr>
        <p:txBody>
          <a:bodyPr/>
          <a:lstStyle/>
          <a:p>
            <a:r>
              <a:rPr lang="en-US"/>
              <a:t>Hands </a:t>
            </a:r>
            <a:r>
              <a:rPr lang="en-US" dirty="0"/>
              <a:t>On: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53369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330" y="2914693"/>
            <a:ext cx="5202718" cy="645303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  <a:tabLst>
                <a:tab pos="3746885" algn="l"/>
              </a:tabLst>
            </a:pPr>
            <a:r>
              <a:rPr sz="4080" dirty="0">
                <a:solidFill>
                  <a:srgbClr val="FF9900"/>
                </a:solidFill>
              </a:rPr>
              <a:t>A</a:t>
            </a:r>
            <a:r>
              <a:rPr sz="4080" spc="-14" dirty="0"/>
              <a:t>pplicatio</a:t>
            </a:r>
            <a:r>
              <a:rPr sz="4080" dirty="0"/>
              <a:t>n</a:t>
            </a:r>
            <a:r>
              <a:rPr sz="4080" spc="-14" dirty="0"/>
              <a:t> o</a:t>
            </a:r>
            <a:r>
              <a:rPr sz="4080" dirty="0"/>
              <a:t>f</a:t>
            </a:r>
            <a:r>
              <a:rPr lang="en-US" sz="4080" dirty="0"/>
              <a:t> </a:t>
            </a:r>
            <a:r>
              <a:rPr sz="4080" spc="-7" dirty="0"/>
              <a:t>GANs</a:t>
            </a:r>
            <a:endParaRPr sz="4080" dirty="0"/>
          </a:p>
        </p:txBody>
      </p:sp>
    </p:spTree>
    <p:extLst>
      <p:ext uri="{BB962C8B-B14F-4D97-AF65-F5344CB8AC3E}">
        <p14:creationId xmlns:p14="http://schemas.microsoft.com/office/powerpoint/2010/main" val="39148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8992714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Wang et al, Generative Image Modeling using Style and  Structure Adversarial Networks,</a:t>
            </a:r>
            <a:r>
              <a:rPr sz="2720" spc="-3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13291" y="3683813"/>
            <a:ext cx="8009867" cy="2032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93946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3552528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Wang et al </a:t>
            </a:r>
            <a:r>
              <a:rPr sz="2720" dirty="0">
                <a:latin typeface="Arial"/>
                <a:cs typeface="Arial"/>
              </a:rPr>
              <a:t>:</a:t>
            </a:r>
            <a:r>
              <a:rPr sz="2720" spc="-122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47056" y="2735692"/>
            <a:ext cx="5742338" cy="3579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00537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8429698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dirty="0">
                <a:latin typeface="Arial"/>
                <a:cs typeface="Arial"/>
              </a:rPr>
              <a:t>Jamonglab, </a:t>
            </a:r>
            <a:r>
              <a:rPr sz="2720" spc="-7" dirty="0">
                <a:latin typeface="Arial"/>
                <a:cs typeface="Arial"/>
              </a:rPr>
              <a:t>128x96 face image generation,</a:t>
            </a:r>
            <a:r>
              <a:rPr sz="2720" spc="-116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2016.11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9324" y="2911842"/>
            <a:ext cx="1098495" cy="13729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4344147" y="2911842"/>
            <a:ext cx="1098495" cy="1372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5668970" y="2911842"/>
            <a:ext cx="1098495" cy="13729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3019324" y="4550355"/>
            <a:ext cx="1098495" cy="13729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4344147" y="4550355"/>
            <a:ext cx="1098495" cy="13729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5668970" y="4550355"/>
            <a:ext cx="1098495" cy="13729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6993793" y="4550355"/>
            <a:ext cx="1098495" cy="13729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8318616" y="4550355"/>
            <a:ext cx="1098495" cy="13729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6993793" y="2911842"/>
            <a:ext cx="1098495" cy="137298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8318616" y="2911842"/>
            <a:ext cx="1098495" cy="13729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93869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437" y="557874"/>
            <a:ext cx="7924800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U</a:t>
            </a:r>
            <a:r>
              <a:rPr spc="-7" dirty="0"/>
              <a:t>nsupervised</a:t>
            </a:r>
            <a:r>
              <a:rPr spc="-48" dirty="0"/>
              <a:t> </a:t>
            </a:r>
            <a:r>
              <a:rPr spc="-7" dirty="0">
                <a:solidFill>
                  <a:srgbClr val="FF0000"/>
                </a:solidFill>
              </a:rPr>
              <a:t>L</a:t>
            </a:r>
            <a:r>
              <a:rPr spc="-7" dirty="0"/>
              <a:t>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2645827"/>
            <a:ext cx="4880624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Font typeface="Arial"/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Find deterministic function </a:t>
            </a:r>
            <a:r>
              <a:rPr sz="2720" b="1" i="1" dirty="0">
                <a:latin typeface="Arial"/>
                <a:cs typeface="Arial"/>
              </a:rPr>
              <a:t>f</a:t>
            </a:r>
            <a:r>
              <a:rPr sz="2720" b="1" i="1" spc="-82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: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4909" y="2645827"/>
            <a:ext cx="1233972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z =</a:t>
            </a:r>
            <a:r>
              <a:rPr sz="2720" b="1" i="1" spc="-136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720" b="1" i="1" spc="-7" dirty="0">
                <a:solidFill>
                  <a:srgbClr val="FF9900"/>
                </a:solidFill>
                <a:latin typeface="Arial"/>
                <a:cs typeface="Arial"/>
              </a:rPr>
              <a:t>f(x)</a:t>
            </a:r>
            <a:r>
              <a:rPr sz="2720" i="1" spc="-7" dirty="0">
                <a:latin typeface="Arial"/>
                <a:cs typeface="Arial"/>
              </a:rPr>
              <a:t>,</a:t>
            </a:r>
            <a:endParaRPr sz="272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7637" y="2645827"/>
            <a:ext cx="2739091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dirty="0">
                <a:latin typeface="Arial"/>
                <a:cs typeface="Arial"/>
              </a:rPr>
              <a:t>x : </a:t>
            </a:r>
            <a:r>
              <a:rPr sz="2720" spc="-7" dirty="0">
                <a:latin typeface="Arial"/>
                <a:cs typeface="Arial"/>
              </a:rPr>
              <a:t>data, </a:t>
            </a:r>
            <a:r>
              <a:rPr sz="2720" dirty="0">
                <a:latin typeface="Arial"/>
                <a:cs typeface="Arial"/>
              </a:rPr>
              <a:t>z :</a:t>
            </a:r>
            <a:r>
              <a:rPr sz="2720" spc="-136" dirty="0">
                <a:latin typeface="Arial"/>
                <a:cs typeface="Arial"/>
              </a:rPr>
              <a:t> </a:t>
            </a:r>
            <a:r>
              <a:rPr sz="2720" b="1" spc="-7" dirty="0">
                <a:solidFill>
                  <a:srgbClr val="FF0000"/>
                </a:solidFill>
                <a:latin typeface="Arial"/>
                <a:cs typeface="Arial"/>
              </a:rPr>
              <a:t>latent</a:t>
            </a:r>
            <a:endParaRPr sz="272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30243" y="4422411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 txBox="1"/>
          <p:nvPr/>
        </p:nvSpPr>
        <p:spPr>
          <a:xfrm>
            <a:off x="6929293" y="4650315"/>
            <a:ext cx="2436858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-7" dirty="0">
                <a:latin typeface="Arial"/>
                <a:cs typeface="Arial"/>
              </a:rPr>
              <a:t>[0.1, 0.3, -0.8, 0.4, </a:t>
            </a:r>
            <a:r>
              <a:rPr sz="1904" dirty="0">
                <a:latin typeface="Arial"/>
                <a:cs typeface="Arial"/>
              </a:rPr>
              <a:t>…</a:t>
            </a:r>
            <a:r>
              <a:rPr sz="1904" spc="-109" dirty="0">
                <a:latin typeface="Arial"/>
                <a:cs typeface="Arial"/>
              </a:rPr>
              <a:t> </a:t>
            </a:r>
            <a:r>
              <a:rPr sz="1904" dirty="0">
                <a:latin typeface="Arial"/>
                <a:cs typeface="Arial"/>
              </a:rPr>
              <a:t>]</a:t>
            </a:r>
            <a:endParaRPr sz="1904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93841" y="4581686"/>
            <a:ext cx="611373" cy="476664"/>
          </a:xfrm>
          <a:custGeom>
            <a:avLst/>
            <a:gdLst/>
            <a:ahLst/>
            <a:cxnLst/>
            <a:rect l="l" t="t" r="r" b="b"/>
            <a:pathLst>
              <a:path w="449579" h="350520">
                <a:moveTo>
                  <a:pt x="0" y="0"/>
                </a:moveTo>
                <a:lnTo>
                  <a:pt x="449099" y="0"/>
                </a:lnTo>
                <a:lnTo>
                  <a:pt x="4490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 txBox="1"/>
          <p:nvPr/>
        </p:nvSpPr>
        <p:spPr>
          <a:xfrm>
            <a:off x="6009941" y="4470872"/>
            <a:ext cx="178749" cy="6453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4080" i="1" dirty="0">
                <a:latin typeface="Arial"/>
                <a:cs typeface="Arial"/>
              </a:rPr>
              <a:t>f</a:t>
            </a:r>
            <a:endParaRPr sz="408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30585" y="4819799"/>
            <a:ext cx="285826" cy="0"/>
          </a:xfrm>
          <a:custGeom>
            <a:avLst/>
            <a:gdLst/>
            <a:ahLst/>
            <a:cxnLst/>
            <a:rect l="l" t="t" r="r" b="b"/>
            <a:pathLst>
              <a:path w="210185">
                <a:moveTo>
                  <a:pt x="0" y="0"/>
                </a:moveTo>
                <a:lnTo>
                  <a:pt x="2098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5715955" y="4798415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5715955" y="4798415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6404561" y="4819732"/>
            <a:ext cx="309139" cy="9499"/>
          </a:xfrm>
          <a:custGeom>
            <a:avLst/>
            <a:gdLst/>
            <a:ahLst/>
            <a:cxnLst/>
            <a:rect l="l" t="t" r="r" b="b"/>
            <a:pathLst>
              <a:path w="227329" h="6985">
                <a:moveTo>
                  <a:pt x="0" y="0"/>
                </a:moveTo>
                <a:lnTo>
                  <a:pt x="226974" y="672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6712573" y="4807494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924" y="0"/>
                </a:lnTo>
                <a:lnTo>
                  <a:pt x="43674" y="16999"/>
                </a:lnTo>
                <a:lnTo>
                  <a:pt x="0" y="314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6712573" y="4807492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674" y="16999"/>
                </a:lnTo>
                <a:lnTo>
                  <a:pt x="924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0131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6972073" cy="1286228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720" spc="-7" dirty="0">
                <a:latin typeface="Arial"/>
                <a:cs typeface="Arial"/>
              </a:rPr>
              <a:t>wo-step generation </a:t>
            </a:r>
            <a:r>
              <a:rPr sz="2720" dirty="0">
                <a:latin typeface="Arial"/>
                <a:cs typeface="Arial"/>
              </a:rPr>
              <a:t>: </a:t>
            </a:r>
            <a:r>
              <a:rPr sz="2720" spc="-7" dirty="0">
                <a:latin typeface="Arial"/>
                <a:cs typeface="Arial"/>
              </a:rPr>
              <a:t>Sketch </a:t>
            </a:r>
            <a:r>
              <a:rPr sz="2720" dirty="0">
                <a:latin typeface="Arial"/>
                <a:cs typeface="Arial"/>
              </a:rPr>
              <a:t>→</a:t>
            </a:r>
            <a:r>
              <a:rPr sz="2720" spc="-68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Color</a:t>
            </a:r>
            <a:endParaRPr sz="2720">
              <a:latin typeface="Arial"/>
              <a:cs typeface="Arial"/>
            </a:endParaRPr>
          </a:p>
          <a:p>
            <a:pPr marL="448175" indent="-430905">
              <a:spcBef>
                <a:spcPts val="1666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B</a:t>
            </a:r>
            <a:r>
              <a:rPr sz="2720" spc="-7" dirty="0">
                <a:latin typeface="Arial"/>
                <a:cs typeface="Arial"/>
              </a:rPr>
              <a:t>inomial random </a:t>
            </a:r>
            <a:r>
              <a:rPr sz="2720" dirty="0">
                <a:latin typeface="Arial"/>
                <a:cs typeface="Arial"/>
              </a:rPr>
              <a:t>seed </a:t>
            </a:r>
            <a:r>
              <a:rPr sz="2720" spc="-7" dirty="0">
                <a:latin typeface="Arial"/>
                <a:cs typeface="Arial"/>
              </a:rPr>
              <a:t>instead of</a:t>
            </a:r>
            <a:r>
              <a:rPr sz="2720" spc="-116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gaussian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66238" y="3699196"/>
            <a:ext cx="742344" cy="1015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8656819" y="3699196"/>
            <a:ext cx="742344" cy="1015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866238" y="4911285"/>
            <a:ext cx="742344" cy="1015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7761545" y="4911285"/>
            <a:ext cx="742320" cy="1015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8656819" y="4911285"/>
            <a:ext cx="742344" cy="1015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3124308" y="3699196"/>
            <a:ext cx="742344" cy="1015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4916859" y="4911285"/>
            <a:ext cx="742320" cy="1015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4043957" y="4911285"/>
            <a:ext cx="742344" cy="1015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3171069" y="4911285"/>
            <a:ext cx="742338" cy="10156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4916859" y="3699196"/>
            <a:ext cx="742320" cy="10156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4020566" y="3699196"/>
            <a:ext cx="742344" cy="10156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7761545" y="3699196"/>
            <a:ext cx="742320" cy="10156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6025259" y="4454946"/>
            <a:ext cx="538837" cy="735720"/>
          </a:xfrm>
          <a:custGeom>
            <a:avLst/>
            <a:gdLst/>
            <a:ahLst/>
            <a:cxnLst/>
            <a:rect l="l" t="t" r="r" b="b"/>
            <a:pathLst>
              <a:path w="396239" h="541020">
                <a:moveTo>
                  <a:pt x="0" y="135224"/>
                </a:moveTo>
                <a:lnTo>
                  <a:pt x="197849" y="135224"/>
                </a:lnTo>
                <a:lnTo>
                  <a:pt x="197849" y="0"/>
                </a:lnTo>
                <a:lnTo>
                  <a:pt x="395699" y="270449"/>
                </a:lnTo>
                <a:lnTo>
                  <a:pt x="197849" y="540898"/>
                </a:lnTo>
                <a:lnTo>
                  <a:pt x="197849" y="405674"/>
                </a:lnTo>
                <a:lnTo>
                  <a:pt x="0" y="405674"/>
                </a:lnTo>
                <a:lnTo>
                  <a:pt x="0" y="1352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45205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10242228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Zhang et al, StackGAN </a:t>
            </a:r>
            <a:r>
              <a:rPr sz="2720" dirty="0">
                <a:latin typeface="Arial"/>
                <a:cs typeface="Arial"/>
              </a:rPr>
              <a:t>: </a:t>
            </a:r>
            <a:r>
              <a:rPr sz="2720" spc="-7" dirty="0">
                <a:latin typeface="Arial"/>
                <a:cs typeface="Arial"/>
              </a:rPr>
              <a:t>Text to Photo-realistic Image Synthesis  with Stacked GANs,</a:t>
            </a:r>
            <a:r>
              <a:rPr sz="2720" spc="-20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5463" y="3186558"/>
            <a:ext cx="5914344" cy="3118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4678338" y="3680022"/>
            <a:ext cx="737447" cy="781487"/>
          </a:xfrm>
          <a:custGeom>
            <a:avLst/>
            <a:gdLst/>
            <a:ahLst/>
            <a:cxnLst/>
            <a:rect l="l" t="t" r="r" b="b"/>
            <a:pathLst>
              <a:path w="542289" h="574675">
                <a:moveTo>
                  <a:pt x="0" y="0"/>
                </a:moveTo>
                <a:lnTo>
                  <a:pt x="542098" y="0"/>
                </a:lnTo>
                <a:lnTo>
                  <a:pt x="542098" y="574198"/>
                </a:lnTo>
                <a:lnTo>
                  <a:pt x="0" y="574198"/>
                </a:lnTo>
                <a:lnTo>
                  <a:pt x="0" y="0"/>
                </a:lnTo>
                <a:close/>
              </a:path>
            </a:pathLst>
          </a:custGeom>
          <a:solidFill>
            <a:srgbClr val="FF9900">
              <a:alpha val="30378"/>
            </a:srgbClr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8085773" y="3304902"/>
            <a:ext cx="892881" cy="1113079"/>
          </a:xfrm>
          <a:custGeom>
            <a:avLst/>
            <a:gdLst/>
            <a:ahLst/>
            <a:cxnLst/>
            <a:rect l="l" t="t" r="r" b="b"/>
            <a:pathLst>
              <a:path w="656590" h="818514">
                <a:moveTo>
                  <a:pt x="0" y="0"/>
                </a:moveTo>
                <a:lnTo>
                  <a:pt x="656098" y="0"/>
                </a:lnTo>
                <a:lnTo>
                  <a:pt x="656098" y="818098"/>
                </a:lnTo>
                <a:lnTo>
                  <a:pt x="0" y="818098"/>
                </a:lnTo>
                <a:lnTo>
                  <a:pt x="0" y="0"/>
                </a:lnTo>
                <a:close/>
              </a:path>
            </a:pathLst>
          </a:custGeom>
          <a:solidFill>
            <a:srgbClr val="FF9900">
              <a:alpha val="30378"/>
            </a:srgbClr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77986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868656"/>
            <a:ext cx="3629381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Zhang et al </a:t>
            </a:r>
            <a:r>
              <a:rPr sz="2720" dirty="0">
                <a:latin typeface="Arial"/>
                <a:cs typeface="Arial"/>
              </a:rPr>
              <a:t>:</a:t>
            </a:r>
            <a:r>
              <a:rPr sz="2720" spc="-122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9842" y="2941373"/>
            <a:ext cx="8052631" cy="29684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63149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868656"/>
            <a:ext cx="8499643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Reed et al, Learning What and Where to Draw,</a:t>
            </a:r>
            <a:r>
              <a:rPr sz="2720" spc="-95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2318" y="3208573"/>
            <a:ext cx="8489111" cy="2343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8588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3478265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Reed et al </a:t>
            </a:r>
            <a:r>
              <a:rPr sz="2720" dirty="0">
                <a:latin typeface="Arial"/>
                <a:cs typeface="Arial"/>
              </a:rPr>
              <a:t>:</a:t>
            </a:r>
            <a:r>
              <a:rPr sz="2720" spc="-116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68104" y="2783601"/>
            <a:ext cx="4308909" cy="3346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72228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8648169" cy="1286228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Nguyen et al, Plug </a:t>
            </a:r>
            <a:r>
              <a:rPr sz="2720" dirty="0">
                <a:latin typeface="Arial"/>
                <a:cs typeface="Arial"/>
              </a:rPr>
              <a:t>&amp; </a:t>
            </a:r>
            <a:r>
              <a:rPr sz="2720" spc="-7" dirty="0">
                <a:latin typeface="Arial"/>
                <a:cs typeface="Arial"/>
              </a:rPr>
              <a:t>Play Generative Networks,</a:t>
            </a:r>
            <a:r>
              <a:rPr sz="2720" spc="-122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  <a:p>
            <a:pPr marL="1189088">
              <a:spcBef>
                <a:spcPts val="1666"/>
              </a:spcBef>
              <a:tabLst>
                <a:tab pos="1691668" algn="l"/>
              </a:tabLst>
            </a:pPr>
            <a:r>
              <a:rPr sz="2720" dirty="0">
                <a:latin typeface="Arial"/>
                <a:cs typeface="Arial"/>
              </a:rPr>
              <a:t>–	</a:t>
            </a:r>
            <a:r>
              <a:rPr sz="2720" spc="-7" dirty="0">
                <a:latin typeface="Arial"/>
                <a:cs typeface="Arial"/>
              </a:rPr>
              <a:t>Complex langevin </a:t>
            </a:r>
            <a:r>
              <a:rPr sz="2720" b="1" spc="-7" dirty="0">
                <a:latin typeface="Arial"/>
                <a:cs typeface="Arial"/>
              </a:rPr>
              <a:t>sampling </a:t>
            </a:r>
            <a:r>
              <a:rPr sz="2720" dirty="0">
                <a:latin typeface="Arial"/>
                <a:cs typeface="Arial"/>
              </a:rPr>
              <a:t>via</a:t>
            </a:r>
            <a:r>
              <a:rPr sz="2720" spc="-27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DAE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3252" y="3285586"/>
            <a:ext cx="3158702" cy="3422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37651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8562" y="3252901"/>
            <a:ext cx="4631848" cy="2977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 txBox="1"/>
          <p:nvPr/>
        </p:nvSpPr>
        <p:spPr>
          <a:xfrm>
            <a:off x="1455925" y="1656239"/>
            <a:ext cx="8123148" cy="1287101"/>
          </a:xfrm>
          <a:prstGeom prst="rect">
            <a:avLst/>
          </a:prstGeom>
        </p:spPr>
        <p:txBody>
          <a:bodyPr vert="horz" wrap="square" lIns="0" tIns="229697" rIns="0" bIns="0" rtlCol="0">
            <a:spAutoFit/>
          </a:bodyPr>
          <a:lstStyle/>
          <a:p>
            <a:pPr marL="448175" indent="-430905">
              <a:spcBef>
                <a:spcPts val="1809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Arici et al, Associative Adversarial Networks,</a:t>
            </a:r>
            <a:r>
              <a:rPr sz="2720" spc="-116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  <a:p>
            <a:pPr marL="1189088">
              <a:spcBef>
                <a:spcPts val="1673"/>
              </a:spcBef>
              <a:tabLst>
                <a:tab pos="1628630" algn="l"/>
              </a:tabLst>
            </a:pPr>
            <a:r>
              <a:rPr sz="2720" dirty="0">
                <a:latin typeface="Arial"/>
                <a:cs typeface="Arial"/>
              </a:rPr>
              <a:t>–	</a:t>
            </a:r>
            <a:r>
              <a:rPr sz="2720" b="1" i="1" spc="-7" dirty="0">
                <a:latin typeface="Arial"/>
                <a:cs typeface="Arial"/>
              </a:rPr>
              <a:t>p(z|x)</a:t>
            </a:r>
            <a:r>
              <a:rPr sz="2720" b="1" i="1" spc="-20" dirty="0">
                <a:latin typeface="Arial"/>
                <a:cs typeface="Arial"/>
              </a:rPr>
              <a:t> </a:t>
            </a:r>
            <a:r>
              <a:rPr sz="2720" b="1" i="1" dirty="0">
                <a:latin typeface="Arial"/>
                <a:cs typeface="Arial"/>
              </a:rPr>
              <a:t>=</a:t>
            </a:r>
            <a:endParaRPr sz="272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4522" y="2597393"/>
            <a:ext cx="931411" cy="316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4145369" y="2540074"/>
            <a:ext cx="118302" cy="372178"/>
          </a:xfrm>
          <a:custGeom>
            <a:avLst/>
            <a:gdLst/>
            <a:ahLst/>
            <a:cxnLst/>
            <a:rect l="l" t="t" r="r" b="b"/>
            <a:pathLst>
              <a:path w="86994" h="273685">
                <a:moveTo>
                  <a:pt x="86699" y="0"/>
                </a:moveTo>
                <a:lnTo>
                  <a:pt x="0" y="273299"/>
                </a:lnTo>
              </a:path>
            </a:pathLst>
          </a:custGeom>
          <a:ln w="19049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4504953" y="4507709"/>
            <a:ext cx="657139" cy="777169"/>
          </a:xfrm>
          <a:custGeom>
            <a:avLst/>
            <a:gdLst/>
            <a:ahLst/>
            <a:cxnLst/>
            <a:rect l="l" t="t" r="r" b="b"/>
            <a:pathLst>
              <a:path w="483235" h="571500">
                <a:moveTo>
                  <a:pt x="0" y="0"/>
                </a:moveTo>
                <a:lnTo>
                  <a:pt x="482999" y="0"/>
                </a:lnTo>
                <a:lnTo>
                  <a:pt x="482999" y="571198"/>
                </a:lnTo>
                <a:lnTo>
                  <a:pt x="0" y="571198"/>
                </a:lnTo>
                <a:lnTo>
                  <a:pt x="0" y="0"/>
                </a:lnTo>
                <a:close/>
              </a:path>
            </a:pathLst>
          </a:custGeom>
          <a:solidFill>
            <a:srgbClr val="FF9900">
              <a:alpha val="30378"/>
            </a:srgbClr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96055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3532667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3321104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Arici et al </a:t>
            </a:r>
            <a:r>
              <a:rPr sz="2720" dirty="0">
                <a:latin typeface="Arial"/>
                <a:cs typeface="Arial"/>
              </a:rPr>
              <a:t>:</a:t>
            </a:r>
            <a:r>
              <a:rPr sz="2720" spc="-122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29324" y="2781553"/>
            <a:ext cx="5977801" cy="3203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6949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578434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ranslating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9795789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Perarnau et al, Invertible Conditional GANs for image editing,  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6422" y="3271919"/>
            <a:ext cx="6776659" cy="2666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25431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578434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ranslating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3934204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Perarnau et al </a:t>
            </a:r>
            <a:r>
              <a:rPr sz="2720" dirty="0">
                <a:latin typeface="Arial"/>
                <a:cs typeface="Arial"/>
              </a:rPr>
              <a:t>:</a:t>
            </a:r>
            <a:r>
              <a:rPr sz="2720" spc="-122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44114" y="2671717"/>
            <a:ext cx="5007363" cy="3785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8537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437" y="220662"/>
            <a:ext cx="8787000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U</a:t>
            </a:r>
            <a:r>
              <a:rPr spc="-7" dirty="0"/>
              <a:t>nsupervised</a:t>
            </a:r>
            <a:r>
              <a:rPr spc="-48" dirty="0"/>
              <a:t> </a:t>
            </a:r>
            <a:r>
              <a:rPr spc="-7" dirty="0">
                <a:solidFill>
                  <a:srgbClr val="FF0000"/>
                </a:solidFill>
              </a:rPr>
              <a:t>L</a:t>
            </a:r>
            <a:r>
              <a:rPr spc="-7" dirty="0"/>
              <a:t>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7466008" cy="4543530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Font typeface="Arial"/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More </a:t>
            </a:r>
            <a:r>
              <a:rPr sz="2720" dirty="0">
                <a:latin typeface="Arial"/>
                <a:cs typeface="Arial"/>
              </a:rPr>
              <a:t>challenging </a:t>
            </a:r>
            <a:r>
              <a:rPr sz="2720" spc="-7" dirty="0">
                <a:latin typeface="Arial"/>
                <a:cs typeface="Arial"/>
              </a:rPr>
              <a:t>than </a:t>
            </a:r>
            <a:r>
              <a:rPr sz="2720" dirty="0">
                <a:latin typeface="Arial"/>
                <a:cs typeface="Arial"/>
              </a:rPr>
              <a:t>supervised </a:t>
            </a:r>
            <a:r>
              <a:rPr sz="2720" spc="-7" dirty="0">
                <a:latin typeface="Arial"/>
                <a:cs typeface="Arial"/>
              </a:rPr>
              <a:t>learning</a:t>
            </a:r>
            <a:r>
              <a:rPr sz="2720" spc="-88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:</a:t>
            </a:r>
          </a:p>
          <a:p>
            <a:pPr marL="1189088">
              <a:spcBef>
                <a:spcPts val="1666"/>
              </a:spcBef>
              <a:tabLst>
                <a:tab pos="1691668" algn="l"/>
              </a:tabLst>
            </a:pPr>
            <a:r>
              <a:rPr sz="2720" i="1" dirty="0">
                <a:latin typeface="Arial"/>
                <a:cs typeface="Arial"/>
              </a:rPr>
              <a:t>–	</a:t>
            </a:r>
            <a:r>
              <a:rPr sz="2720" b="1" spc="-7" dirty="0">
                <a:solidFill>
                  <a:srgbClr val="FF9900"/>
                </a:solidFill>
                <a:latin typeface="Arial"/>
                <a:cs typeface="Arial"/>
              </a:rPr>
              <a:t>N</a:t>
            </a:r>
            <a:r>
              <a:rPr sz="2720" spc="-7" dirty="0">
                <a:latin typeface="Arial"/>
                <a:cs typeface="Arial"/>
              </a:rPr>
              <a:t>o label or </a:t>
            </a:r>
            <a:r>
              <a:rPr sz="2720" dirty="0">
                <a:latin typeface="Arial"/>
                <a:cs typeface="Arial"/>
              </a:rPr>
              <a:t>curriculum → self</a:t>
            </a:r>
            <a:r>
              <a:rPr sz="2720" spc="-136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learning</a:t>
            </a:r>
            <a:endParaRPr sz="272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92" dirty="0">
              <a:latin typeface="Times New Roman"/>
              <a:cs typeface="Times New Roman"/>
            </a:endParaRPr>
          </a:p>
          <a:p>
            <a:pPr>
              <a:spcBef>
                <a:spcPts val="68"/>
              </a:spcBef>
            </a:pPr>
            <a:endParaRPr sz="3128" dirty="0">
              <a:latin typeface="Times New Roman"/>
              <a:cs typeface="Times New Roman"/>
            </a:endParaRPr>
          </a:p>
          <a:p>
            <a:pPr marL="448175" indent="-430905">
              <a:buFont typeface="Arial"/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Some NN </a:t>
            </a:r>
            <a:r>
              <a:rPr sz="2720" dirty="0">
                <a:latin typeface="Arial"/>
                <a:cs typeface="Arial"/>
              </a:rPr>
              <a:t>solutions</a:t>
            </a:r>
            <a:r>
              <a:rPr sz="2720" spc="-27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:</a:t>
            </a:r>
          </a:p>
          <a:p>
            <a:pPr marL="1691668" lvl="1" indent="-502578">
              <a:spcBef>
                <a:spcPts val="1666"/>
              </a:spcBef>
              <a:buChar char="–"/>
              <a:tabLst>
                <a:tab pos="1691668" algn="l"/>
                <a:tab pos="1692532" algn="l"/>
              </a:tabLst>
            </a:pPr>
            <a:r>
              <a:rPr sz="2720" spc="-7" dirty="0">
                <a:latin typeface="Arial"/>
                <a:cs typeface="Arial"/>
              </a:rPr>
              <a:t>Boltzmann</a:t>
            </a:r>
            <a:r>
              <a:rPr sz="2720" spc="-20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machine</a:t>
            </a:r>
            <a:endParaRPr sz="2720" dirty="0">
              <a:latin typeface="Arial"/>
              <a:cs typeface="Arial"/>
            </a:endParaRPr>
          </a:p>
          <a:p>
            <a:pPr marL="1691668" lvl="1" indent="-502578">
              <a:spcBef>
                <a:spcPts val="1632"/>
              </a:spcBef>
              <a:buChar char="–"/>
              <a:tabLst>
                <a:tab pos="1691668" algn="l"/>
                <a:tab pos="1692532" algn="l"/>
              </a:tabLst>
            </a:pPr>
            <a:r>
              <a:rPr sz="2720" spc="-7" dirty="0">
                <a:latin typeface="Arial"/>
                <a:cs typeface="Arial"/>
              </a:rPr>
              <a:t>Auto-encoder or </a:t>
            </a: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20" spc="-7" dirty="0">
                <a:latin typeface="Arial"/>
                <a:cs typeface="Arial"/>
              </a:rPr>
              <a:t>ariational</a:t>
            </a:r>
            <a:r>
              <a:rPr sz="2720" spc="-5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Inference</a:t>
            </a:r>
            <a:endParaRPr sz="2720" dirty="0">
              <a:latin typeface="Arial"/>
              <a:cs typeface="Arial"/>
            </a:endParaRPr>
          </a:p>
          <a:p>
            <a:pPr marL="1691668" lvl="1" indent="-502578">
              <a:spcBef>
                <a:spcPts val="1632"/>
              </a:spcBef>
              <a:buClr>
                <a:srgbClr val="000000"/>
              </a:buClr>
              <a:buFont typeface="Arial"/>
              <a:buChar char="–"/>
              <a:tabLst>
                <a:tab pos="1691668" algn="l"/>
                <a:tab pos="1692532" algn="l"/>
              </a:tabLst>
            </a:pPr>
            <a:r>
              <a:rPr sz="2720" b="1" spc="-7" dirty="0">
                <a:solidFill>
                  <a:srgbClr val="FF9900"/>
                </a:solidFill>
                <a:latin typeface="Arial"/>
                <a:cs typeface="Arial"/>
              </a:rPr>
              <a:t>G</a:t>
            </a:r>
            <a:r>
              <a:rPr sz="2720" spc="-7" dirty="0">
                <a:latin typeface="Arial"/>
                <a:cs typeface="Arial"/>
              </a:rPr>
              <a:t>enerative </a:t>
            </a: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20" spc="-7" dirty="0">
                <a:latin typeface="Arial"/>
                <a:cs typeface="Arial"/>
              </a:rPr>
              <a:t>dversarial</a:t>
            </a:r>
            <a:r>
              <a:rPr sz="2720" spc="-20" dirty="0">
                <a:latin typeface="Arial"/>
                <a:cs typeface="Arial"/>
              </a:rPr>
              <a:t> </a:t>
            </a: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N</a:t>
            </a:r>
            <a:r>
              <a:rPr sz="2720" spc="-7" dirty="0">
                <a:latin typeface="Arial"/>
                <a:cs typeface="Arial"/>
              </a:rPr>
              <a:t>etwork</a:t>
            </a:r>
            <a:endParaRPr sz="272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93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578434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ranslating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9047979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Isola et al, Image-to-image translation with </a:t>
            </a:r>
            <a:r>
              <a:rPr sz="2720" dirty="0">
                <a:latin typeface="Arial"/>
                <a:cs typeface="Arial"/>
              </a:rPr>
              <a:t>convolutional  </a:t>
            </a:r>
            <a:r>
              <a:rPr sz="2720" spc="-7" dirty="0">
                <a:latin typeface="Arial"/>
                <a:cs typeface="Arial"/>
              </a:rPr>
              <a:t>adversarial networks,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53453" y="3279158"/>
            <a:ext cx="3513059" cy="3233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02914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578434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ranslating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868656"/>
            <a:ext cx="3378960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Isola et al </a:t>
            </a:r>
            <a:r>
              <a:rPr sz="2720" dirty="0">
                <a:latin typeface="Arial"/>
                <a:cs typeface="Arial"/>
              </a:rPr>
              <a:t>:</a:t>
            </a:r>
            <a:r>
              <a:rPr sz="2720" spc="-116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82322" y="2857497"/>
            <a:ext cx="8062295" cy="2975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8130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578434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ranslating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9421021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Ledig et al, Photo-Realistic Single Image Super-Resolution  Using </a:t>
            </a:r>
            <a:r>
              <a:rPr sz="2720" dirty="0">
                <a:latin typeface="Arial"/>
                <a:cs typeface="Arial"/>
              </a:rPr>
              <a:t>a </a:t>
            </a:r>
            <a:r>
              <a:rPr sz="2720" spc="-7" dirty="0">
                <a:latin typeface="Arial"/>
                <a:cs typeface="Arial"/>
              </a:rPr>
              <a:t>GAN,</a:t>
            </a:r>
            <a:r>
              <a:rPr sz="2720" spc="-20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31325" y="3371845"/>
            <a:ext cx="5585707" cy="2959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2645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578434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ranslating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3497263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Ledig et al </a:t>
            </a:r>
            <a:r>
              <a:rPr sz="2720" dirty="0">
                <a:latin typeface="Arial"/>
                <a:cs typeface="Arial"/>
              </a:rPr>
              <a:t>:</a:t>
            </a:r>
            <a:r>
              <a:rPr sz="2720" spc="-116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84333" y="2831861"/>
            <a:ext cx="6874812" cy="3388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20192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578434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ranslating</a:t>
            </a:r>
            <a:r>
              <a:rPr spc="-109" dirty="0"/>
              <a:t> </a:t>
            </a:r>
            <a:r>
              <a:rPr spc="-7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6"/>
            <a:ext cx="9381299" cy="190526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Sajjadi et al, EnhanceNet </a:t>
            </a:r>
            <a:r>
              <a:rPr sz="2720" dirty="0">
                <a:latin typeface="Arial"/>
                <a:cs typeface="Arial"/>
              </a:rPr>
              <a:t>: </a:t>
            </a:r>
            <a:r>
              <a:rPr sz="2720" spc="-7" dirty="0">
                <a:latin typeface="Arial"/>
                <a:cs typeface="Arial"/>
              </a:rPr>
              <a:t>Single Image</a:t>
            </a:r>
            <a:r>
              <a:rPr sz="2720" spc="-129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Super-Resolution  through Automated Texture Synthesis,</a:t>
            </a:r>
            <a:r>
              <a:rPr sz="2720" spc="-48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  <a:p>
            <a:pPr marL="1189088">
              <a:spcBef>
                <a:spcPts val="1632"/>
              </a:spcBef>
              <a:tabLst>
                <a:tab pos="1691668" algn="l"/>
              </a:tabLst>
            </a:pPr>
            <a:r>
              <a:rPr sz="2720" dirty="0">
                <a:latin typeface="Arial"/>
                <a:cs typeface="Arial"/>
              </a:rPr>
              <a:t>–	</a:t>
            </a:r>
            <a:r>
              <a:rPr sz="2720" spc="-7" dirty="0">
                <a:latin typeface="Arial"/>
                <a:cs typeface="Arial"/>
              </a:rPr>
              <a:t>SRGAN </a:t>
            </a:r>
            <a:r>
              <a:rPr sz="2720" dirty="0">
                <a:latin typeface="Arial"/>
                <a:cs typeface="Arial"/>
              </a:rPr>
              <a:t>+ </a:t>
            </a:r>
            <a:r>
              <a:rPr sz="2720" spc="-7" dirty="0">
                <a:latin typeface="Arial"/>
                <a:cs typeface="Arial"/>
              </a:rPr>
              <a:t>Gram metrics</a:t>
            </a:r>
            <a:r>
              <a:rPr sz="2720" spc="-41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loss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7123" y="3946490"/>
            <a:ext cx="3505117" cy="2593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839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761500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D</a:t>
            </a:r>
            <a:r>
              <a:rPr spc="-7" dirty="0"/>
              <a:t>omain</a:t>
            </a:r>
            <a:r>
              <a:rPr spc="-116" dirty="0"/>
              <a:t> </a:t>
            </a:r>
            <a:r>
              <a:rPr spc="-7" dirty="0"/>
              <a:t>adaptation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657095"/>
            <a:ext cx="9883867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Taigman et al, Unsupervised </a:t>
            </a:r>
            <a:r>
              <a:rPr sz="2720" dirty="0">
                <a:latin typeface="Arial"/>
                <a:cs typeface="Arial"/>
              </a:rPr>
              <a:t>cross-domain </a:t>
            </a:r>
            <a:r>
              <a:rPr sz="2720" spc="-7" dirty="0">
                <a:latin typeface="Arial"/>
                <a:cs typeface="Arial"/>
              </a:rPr>
              <a:t>image generation,  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8683" y="3523442"/>
            <a:ext cx="6309924" cy="2387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31987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761500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D</a:t>
            </a:r>
            <a:r>
              <a:rPr spc="-7" dirty="0"/>
              <a:t>omain</a:t>
            </a:r>
            <a:r>
              <a:rPr spc="-116" dirty="0"/>
              <a:t> </a:t>
            </a:r>
            <a:r>
              <a:rPr spc="-7" dirty="0"/>
              <a:t>adaptation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657095"/>
            <a:ext cx="9883867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Taigman et al, Unsupervised </a:t>
            </a:r>
            <a:r>
              <a:rPr sz="2720" dirty="0">
                <a:latin typeface="Arial"/>
                <a:cs typeface="Arial"/>
              </a:rPr>
              <a:t>cross-domain </a:t>
            </a:r>
            <a:r>
              <a:rPr sz="2720" spc="-7" dirty="0">
                <a:latin typeface="Arial"/>
                <a:cs typeface="Arial"/>
              </a:rPr>
              <a:t>image generation,  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11578" y="3142838"/>
            <a:ext cx="6013294" cy="3029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5963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761500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D</a:t>
            </a:r>
            <a:r>
              <a:rPr spc="-7" dirty="0"/>
              <a:t>omain</a:t>
            </a:r>
            <a:r>
              <a:rPr spc="-116" dirty="0"/>
              <a:t> </a:t>
            </a:r>
            <a:r>
              <a:rPr spc="-7" dirty="0"/>
              <a:t>adaptation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657095"/>
            <a:ext cx="9907183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Bousmalis et al, Unsupervised Pixel-Level Domain Adaptation  with Generative Adversarial Networks,</a:t>
            </a:r>
            <a:r>
              <a:rPr sz="2720" spc="-27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2770" y="3447863"/>
            <a:ext cx="6149354" cy="2705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67871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761500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D</a:t>
            </a:r>
            <a:r>
              <a:rPr spc="-7" dirty="0"/>
              <a:t>omain</a:t>
            </a:r>
            <a:r>
              <a:rPr spc="-116" dirty="0"/>
              <a:t> </a:t>
            </a:r>
            <a:r>
              <a:rPr spc="-7" dirty="0"/>
              <a:t>adaptation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4239891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Bousmalis et al </a:t>
            </a:r>
            <a:r>
              <a:rPr sz="2720" dirty="0">
                <a:latin typeface="Arial"/>
                <a:cs typeface="Arial"/>
              </a:rPr>
              <a:t>:</a:t>
            </a:r>
            <a:r>
              <a:rPr sz="2720" spc="-122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41687" y="2633134"/>
            <a:ext cx="4730966" cy="3905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7321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761500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D</a:t>
            </a:r>
            <a:r>
              <a:rPr spc="-7" dirty="0"/>
              <a:t>omain</a:t>
            </a:r>
            <a:r>
              <a:rPr spc="-116" dirty="0"/>
              <a:t> </a:t>
            </a:r>
            <a:r>
              <a:rPr spc="-7" dirty="0"/>
              <a:t>adaptation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9725844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Shrivastava et al, Learning from </a:t>
            </a:r>
            <a:r>
              <a:rPr sz="2720" dirty="0">
                <a:latin typeface="Arial"/>
                <a:cs typeface="Arial"/>
              </a:rPr>
              <a:t>simulated </a:t>
            </a:r>
            <a:r>
              <a:rPr sz="2720" spc="-7" dirty="0">
                <a:latin typeface="Arial"/>
                <a:cs typeface="Arial"/>
              </a:rPr>
              <a:t>and unsupervised  images through adversarial training,</a:t>
            </a:r>
            <a:r>
              <a:rPr sz="2720" spc="-20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98913" y="3359774"/>
            <a:ext cx="5110302" cy="2784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9228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437" y="449261"/>
            <a:ext cx="8839200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enerative</a:t>
            </a:r>
            <a:r>
              <a:rPr spc="-88" dirty="0"/>
              <a:t> </a:t>
            </a:r>
            <a:r>
              <a:rPr spc="-7" dirty="0">
                <a:solidFill>
                  <a:srgbClr val="FF0000"/>
                </a:solidFill>
              </a:rPr>
              <a:t>M</a:t>
            </a:r>
            <a:r>
              <a:rPr spc="-7" dirty="0"/>
              <a:t>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2645827"/>
            <a:ext cx="4669923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Font typeface="Arial"/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Find generation function </a:t>
            </a:r>
            <a:r>
              <a:rPr sz="2720" b="1" i="1" dirty="0">
                <a:latin typeface="Arial"/>
                <a:cs typeface="Arial"/>
              </a:rPr>
              <a:t>g</a:t>
            </a:r>
            <a:r>
              <a:rPr sz="2720" b="1" i="1" spc="-82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: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4672" y="2645827"/>
            <a:ext cx="1329823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x =</a:t>
            </a:r>
            <a:r>
              <a:rPr sz="2720" b="1" i="1" spc="-122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720" b="1" i="1" spc="-7" dirty="0">
                <a:solidFill>
                  <a:srgbClr val="FF9900"/>
                </a:solidFill>
                <a:latin typeface="Arial"/>
                <a:cs typeface="Arial"/>
              </a:rPr>
              <a:t>g(z)</a:t>
            </a:r>
            <a:r>
              <a:rPr sz="2720" i="1" spc="-7" dirty="0">
                <a:latin typeface="Arial"/>
                <a:cs typeface="Arial"/>
              </a:rPr>
              <a:t>,</a:t>
            </a:r>
            <a:endParaRPr sz="272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53329" y="2645827"/>
            <a:ext cx="2739091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dirty="0">
                <a:latin typeface="Arial"/>
                <a:cs typeface="Arial"/>
              </a:rPr>
              <a:t>x : </a:t>
            </a:r>
            <a:r>
              <a:rPr sz="2720" spc="-7" dirty="0">
                <a:latin typeface="Arial"/>
                <a:cs typeface="Arial"/>
              </a:rPr>
              <a:t>data, </a:t>
            </a:r>
            <a:r>
              <a:rPr sz="2720" dirty="0">
                <a:latin typeface="Arial"/>
                <a:cs typeface="Arial"/>
              </a:rPr>
              <a:t>z :</a:t>
            </a:r>
            <a:r>
              <a:rPr sz="2720" spc="-136" dirty="0">
                <a:latin typeface="Arial"/>
                <a:cs typeface="Arial"/>
              </a:rPr>
              <a:t> </a:t>
            </a:r>
            <a:r>
              <a:rPr sz="2720" b="1" spc="-7" dirty="0">
                <a:solidFill>
                  <a:srgbClr val="FF0000"/>
                </a:solidFill>
                <a:latin typeface="Arial"/>
                <a:cs typeface="Arial"/>
              </a:rPr>
              <a:t>latent</a:t>
            </a:r>
            <a:endParaRPr sz="272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41238" y="4422343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 txBox="1"/>
          <p:nvPr/>
        </p:nvSpPr>
        <p:spPr>
          <a:xfrm>
            <a:off x="2450034" y="4613114"/>
            <a:ext cx="2436858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-7" dirty="0">
                <a:latin typeface="Arial"/>
                <a:cs typeface="Arial"/>
              </a:rPr>
              <a:t>[0.1, 0.3, -0.8, 0.4, </a:t>
            </a:r>
            <a:r>
              <a:rPr sz="1904" dirty="0">
                <a:latin typeface="Arial"/>
                <a:cs typeface="Arial"/>
              </a:rPr>
              <a:t>…</a:t>
            </a:r>
            <a:r>
              <a:rPr sz="1904" spc="-109" dirty="0">
                <a:latin typeface="Arial"/>
                <a:cs typeface="Arial"/>
              </a:rPr>
              <a:t> </a:t>
            </a:r>
            <a:r>
              <a:rPr sz="1904" dirty="0">
                <a:latin typeface="Arial"/>
                <a:cs typeface="Arial"/>
              </a:rPr>
              <a:t>]</a:t>
            </a:r>
            <a:endParaRPr sz="1904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47831" y="4422377"/>
            <a:ext cx="611373" cy="694133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65628" rIns="0" bIns="0" rtlCol="0">
            <a:spAutoFit/>
          </a:bodyPr>
          <a:lstStyle/>
          <a:p>
            <a:pPr marL="160618">
              <a:spcBef>
                <a:spcPts val="517"/>
              </a:spcBef>
            </a:pPr>
            <a:r>
              <a:rPr sz="4080" i="1" dirty="0">
                <a:latin typeface="Arial"/>
                <a:cs typeface="Arial"/>
              </a:rPr>
              <a:t>g</a:t>
            </a:r>
            <a:endParaRPr sz="408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13697" y="4819731"/>
            <a:ext cx="1056950" cy="0"/>
          </a:xfrm>
          <a:custGeom>
            <a:avLst/>
            <a:gdLst/>
            <a:ahLst/>
            <a:cxnLst/>
            <a:rect l="l" t="t" r="r" b="b"/>
            <a:pathLst>
              <a:path w="777239">
                <a:moveTo>
                  <a:pt x="0" y="0"/>
                </a:moveTo>
                <a:lnTo>
                  <a:pt x="776848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5970116" y="4798347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5970115" y="4798347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6658552" y="4819731"/>
            <a:ext cx="1305643" cy="0"/>
          </a:xfrm>
          <a:custGeom>
            <a:avLst/>
            <a:gdLst/>
            <a:ahLst/>
            <a:cxnLst/>
            <a:rect l="l" t="t" r="r" b="b"/>
            <a:pathLst>
              <a:path w="960120">
                <a:moveTo>
                  <a:pt x="0" y="0"/>
                </a:moveTo>
                <a:lnTo>
                  <a:pt x="959548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7963419" y="4798347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7963419" y="4798347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65021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761500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D</a:t>
            </a:r>
            <a:r>
              <a:rPr spc="-7" dirty="0"/>
              <a:t>omain</a:t>
            </a:r>
            <a:r>
              <a:rPr spc="-116" dirty="0"/>
              <a:t> </a:t>
            </a:r>
            <a:r>
              <a:rPr spc="-7" dirty="0"/>
              <a:t>adaptation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4449725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Shrivastava et al </a:t>
            </a:r>
            <a:r>
              <a:rPr sz="2720" dirty="0">
                <a:latin typeface="Arial"/>
                <a:cs typeface="Arial"/>
              </a:rPr>
              <a:t>:</a:t>
            </a:r>
            <a:r>
              <a:rPr sz="2720" spc="-122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5463" y="3462614"/>
            <a:ext cx="9968886" cy="2069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84879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761500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D</a:t>
            </a:r>
            <a:r>
              <a:rPr spc="-7" dirty="0"/>
              <a:t>omain</a:t>
            </a:r>
            <a:r>
              <a:rPr spc="-116" dirty="0"/>
              <a:t> </a:t>
            </a:r>
            <a:r>
              <a:rPr spc="-7" dirty="0"/>
              <a:t>adaptation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8881320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Taeksoo Kim et al, Learning to Discover Cross-Domain  Relations with Generative Adversarial Networks,</a:t>
            </a:r>
            <a:r>
              <a:rPr sz="2720" spc="-88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2017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40892" y="3127131"/>
            <a:ext cx="4553664" cy="3666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70499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761500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D</a:t>
            </a:r>
            <a:r>
              <a:rPr spc="-7" dirty="0"/>
              <a:t>omain</a:t>
            </a:r>
            <a:r>
              <a:rPr spc="-116" dirty="0"/>
              <a:t> </a:t>
            </a:r>
            <a:r>
              <a:rPr spc="-7" dirty="0"/>
              <a:t>adaptation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2529254"/>
            <a:ext cx="5014470" cy="1098247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Extended Taigman’s</a:t>
            </a:r>
            <a:r>
              <a:rPr sz="2720" spc="-48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idea</a:t>
            </a:r>
            <a:endParaRPr sz="2720">
              <a:latin typeface="Arial"/>
              <a:cs typeface="Arial"/>
            </a:endParaRPr>
          </a:p>
          <a:p>
            <a:pPr marL="449039">
              <a:spcBef>
                <a:spcPts val="1938"/>
              </a:spcBef>
            </a:pPr>
            <a:r>
              <a:rPr sz="2720" spc="-7" dirty="0">
                <a:latin typeface="Arial"/>
                <a:cs typeface="Arial"/>
              </a:rPr>
              <a:t>using </a:t>
            </a:r>
            <a:r>
              <a:rPr sz="2720" dirty="0">
                <a:latin typeface="Arial"/>
                <a:cs typeface="Arial"/>
              </a:rPr>
              <a:t>smart </a:t>
            </a:r>
            <a:r>
              <a:rPr sz="2720" spc="-7" dirty="0">
                <a:latin typeface="Arial"/>
                <a:cs typeface="Arial"/>
              </a:rPr>
              <a:t>bijective</a:t>
            </a:r>
            <a:r>
              <a:rPr sz="2720" spc="-122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mapping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0401" y="4204976"/>
            <a:ext cx="4405000" cy="1931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6759931" y="2156433"/>
            <a:ext cx="4908410" cy="18530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879856" y="4426867"/>
            <a:ext cx="4804561" cy="1813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31334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4863354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U</a:t>
            </a:r>
            <a:r>
              <a:rPr spc="-7" dirty="0"/>
              <a:t>nsupervised</a:t>
            </a:r>
            <a:r>
              <a:rPr spc="-116" dirty="0"/>
              <a:t> </a:t>
            </a:r>
            <a:r>
              <a:rPr spc="-7" dirty="0"/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9410658" cy="1286228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dirty="0">
                <a:latin typeface="Arial"/>
                <a:cs typeface="Arial"/>
              </a:rPr>
              <a:t>Jamonglab :</a:t>
            </a:r>
            <a:r>
              <a:rPr sz="2720" spc="-12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720" i="1" u="heavy" spc="-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https://github.com/buriburisuri/timeseries_gan</a:t>
            </a:r>
            <a:endParaRPr sz="2720">
              <a:latin typeface="Arial"/>
              <a:cs typeface="Arial"/>
            </a:endParaRPr>
          </a:p>
          <a:p>
            <a:pPr marL="1189088">
              <a:spcBef>
                <a:spcPts val="1666"/>
              </a:spcBef>
              <a:tabLst>
                <a:tab pos="1691668" algn="l"/>
              </a:tabLst>
            </a:pPr>
            <a:r>
              <a:rPr sz="2720" dirty="0">
                <a:latin typeface="Arial"/>
                <a:cs typeface="Arial"/>
              </a:rPr>
              <a:t>–	</a:t>
            </a:r>
            <a:r>
              <a:rPr sz="2720" spc="-7" dirty="0">
                <a:latin typeface="Arial"/>
                <a:cs typeface="Arial"/>
              </a:rPr>
              <a:t>Using </a:t>
            </a: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I</a:t>
            </a:r>
            <a:r>
              <a:rPr sz="2720" spc="-7" dirty="0">
                <a:latin typeface="Arial"/>
                <a:cs typeface="Arial"/>
              </a:rPr>
              <a:t>nfoGAN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67341" y="3393092"/>
            <a:ext cx="3183464" cy="2155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6694122" y="3320136"/>
            <a:ext cx="3236361" cy="2220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 txBox="1"/>
          <p:nvPr/>
        </p:nvSpPr>
        <p:spPr>
          <a:xfrm>
            <a:off x="4294109" y="5711403"/>
            <a:ext cx="461121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spc="-7" dirty="0">
                <a:latin typeface="Arial"/>
                <a:cs typeface="Arial"/>
              </a:rPr>
              <a:t>Real</a:t>
            </a:r>
            <a:endParaRPr sz="163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37517" y="5711403"/>
            <a:ext cx="493934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spc="-7" dirty="0">
                <a:latin typeface="Arial"/>
                <a:cs typeface="Arial"/>
              </a:rPr>
              <a:t>Fake</a:t>
            </a:r>
            <a:endParaRPr sz="163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108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4863354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U</a:t>
            </a:r>
            <a:r>
              <a:rPr spc="-7" dirty="0"/>
              <a:t>nsupervised</a:t>
            </a:r>
            <a:r>
              <a:rPr spc="-116" dirty="0"/>
              <a:t> </a:t>
            </a:r>
            <a:r>
              <a:rPr spc="-7" dirty="0"/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67297" y="2989728"/>
            <a:ext cx="2200422" cy="2144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5029340" y="2947708"/>
            <a:ext cx="2200422" cy="2144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7966955" y="2795094"/>
            <a:ext cx="2651380" cy="24335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93384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6"/>
            <a:ext cx="3117313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ext</a:t>
            </a:r>
            <a:r>
              <a:rPr spc="-109" dirty="0"/>
              <a:t> </a:t>
            </a:r>
            <a:r>
              <a:rPr spc="-7" dirty="0"/>
              <a:t>generation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657095"/>
            <a:ext cx="10133426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Yu et al, SeqGAN </a:t>
            </a:r>
            <a:r>
              <a:rPr sz="2720" dirty="0">
                <a:latin typeface="Arial"/>
                <a:cs typeface="Arial"/>
              </a:rPr>
              <a:t>: </a:t>
            </a:r>
            <a:r>
              <a:rPr sz="2720" spc="-7" dirty="0">
                <a:latin typeface="Arial"/>
                <a:cs typeface="Arial"/>
              </a:rPr>
              <a:t>Sequence Generative Adversarial Nets with  Policy Gradient,</a:t>
            </a:r>
            <a:r>
              <a:rPr sz="2720" spc="-20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43714" y="3845239"/>
            <a:ext cx="6300473" cy="2281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6261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6"/>
            <a:ext cx="3117313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ext</a:t>
            </a:r>
            <a:r>
              <a:rPr spc="-109" dirty="0"/>
              <a:t> </a:t>
            </a:r>
            <a:r>
              <a:rPr spc="-7" dirty="0"/>
              <a:t>generation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6"/>
            <a:ext cx="10146379" cy="2537231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1379931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Maddison et al, The </a:t>
            </a:r>
            <a:r>
              <a:rPr sz="2720" dirty="0">
                <a:latin typeface="Arial"/>
                <a:cs typeface="Arial"/>
              </a:rPr>
              <a:t>concrete </a:t>
            </a:r>
            <a:r>
              <a:rPr sz="2720" spc="-7" dirty="0">
                <a:latin typeface="Arial"/>
                <a:cs typeface="Arial"/>
              </a:rPr>
              <a:t>distribution </a:t>
            </a:r>
            <a:r>
              <a:rPr sz="2720" dirty="0">
                <a:latin typeface="Arial"/>
                <a:cs typeface="Arial"/>
              </a:rPr>
              <a:t>: A continous  </a:t>
            </a:r>
            <a:r>
              <a:rPr sz="2720" spc="-7" dirty="0">
                <a:latin typeface="Arial"/>
                <a:cs typeface="Arial"/>
              </a:rPr>
              <a:t>relaxation of discrete random </a:t>
            </a:r>
            <a:r>
              <a:rPr sz="2720" dirty="0">
                <a:latin typeface="Arial"/>
                <a:cs typeface="Arial"/>
              </a:rPr>
              <a:t>variables,</a:t>
            </a:r>
            <a:r>
              <a:rPr sz="2720" spc="-3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  <a:p>
            <a:pPr marL="448175" marR="6908" indent="-430905">
              <a:lnSpc>
                <a:spcPct val="150000"/>
              </a:lnSpc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Kusner et al, GANs for </a:t>
            </a:r>
            <a:r>
              <a:rPr sz="2720" dirty="0">
                <a:latin typeface="Arial"/>
                <a:cs typeface="Arial"/>
              </a:rPr>
              <a:t>sequences </a:t>
            </a:r>
            <a:r>
              <a:rPr sz="2720" spc="-7" dirty="0">
                <a:latin typeface="Arial"/>
                <a:cs typeface="Arial"/>
              </a:rPr>
              <a:t>of discrete elements with the  Gumbel-softmax distribution,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7465" y="4710351"/>
            <a:ext cx="7735295" cy="1321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3558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6"/>
            <a:ext cx="3117313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T</a:t>
            </a:r>
            <a:r>
              <a:rPr spc="-7" dirty="0"/>
              <a:t>ext</a:t>
            </a:r>
            <a:r>
              <a:rPr spc="-109" dirty="0"/>
              <a:t> </a:t>
            </a:r>
            <a:r>
              <a:rPr spc="-7" dirty="0"/>
              <a:t>generation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9387342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Zhang et al, Generating text </a:t>
            </a:r>
            <a:r>
              <a:rPr sz="2720" dirty="0">
                <a:latin typeface="Arial"/>
                <a:cs typeface="Arial"/>
              </a:rPr>
              <a:t>via </a:t>
            </a:r>
            <a:r>
              <a:rPr sz="2720" spc="-7" dirty="0">
                <a:latin typeface="Arial"/>
                <a:cs typeface="Arial"/>
              </a:rPr>
              <a:t>Adversarial Training,</a:t>
            </a:r>
            <a:r>
              <a:rPr sz="2720" spc="-122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2376" y="3238981"/>
            <a:ext cx="8275140" cy="2258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70269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8467693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I</a:t>
            </a:r>
            <a:r>
              <a:rPr spc="-7" dirty="0"/>
              <a:t>mitation learning </a:t>
            </a:r>
            <a:r>
              <a:rPr dirty="0"/>
              <a:t>( </a:t>
            </a:r>
            <a:r>
              <a:rPr spc="-7" dirty="0"/>
              <a:t>IRL or Optimal control</a:t>
            </a:r>
            <a:r>
              <a:rPr spc="-129" dirty="0"/>
              <a:t> </a:t>
            </a:r>
            <a:r>
              <a:rPr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7971" y="1681791"/>
            <a:ext cx="9743114" cy="1706846"/>
          </a:xfrm>
          <a:prstGeom prst="rect">
            <a:avLst/>
          </a:prstGeom>
        </p:spPr>
        <p:txBody>
          <a:bodyPr vert="horz" wrap="square" lIns="0" tIns="205518" rIns="0" bIns="0" rtlCol="0">
            <a:spAutoFit/>
          </a:bodyPr>
          <a:lstStyle/>
          <a:p>
            <a:pPr marL="436949" indent="-419679">
              <a:spcBef>
                <a:spcPts val="1618"/>
              </a:spcBef>
              <a:buChar char="•"/>
              <a:tabLst>
                <a:tab pos="436086" algn="l"/>
                <a:tab pos="437813" algn="l"/>
              </a:tabLst>
            </a:pPr>
            <a:r>
              <a:rPr sz="2448" spc="-7" dirty="0">
                <a:latin typeface="Arial"/>
                <a:cs typeface="Arial"/>
              </a:rPr>
              <a:t>Ho et al, Model-free imitation learning with policy optimization,</a:t>
            </a:r>
            <a:r>
              <a:rPr sz="2448" spc="-75" dirty="0">
                <a:latin typeface="Arial"/>
                <a:cs typeface="Arial"/>
              </a:rPr>
              <a:t> </a:t>
            </a:r>
            <a:r>
              <a:rPr sz="2448" spc="-7" dirty="0">
                <a:latin typeface="Arial"/>
                <a:cs typeface="Arial"/>
              </a:rPr>
              <a:t>2016</a:t>
            </a:r>
            <a:endParaRPr sz="2448">
              <a:latin typeface="Arial"/>
              <a:cs typeface="Arial"/>
            </a:endParaRPr>
          </a:p>
          <a:p>
            <a:pPr marL="436949" marR="221065" indent="-419679">
              <a:lnSpc>
                <a:spcPct val="149300"/>
              </a:lnSpc>
              <a:spcBef>
                <a:spcPts val="34"/>
              </a:spcBef>
              <a:buChar char="•"/>
              <a:tabLst>
                <a:tab pos="436086" algn="l"/>
                <a:tab pos="437813" algn="l"/>
              </a:tabLst>
            </a:pPr>
            <a:r>
              <a:rPr sz="2448" spc="-7" dirty="0">
                <a:latin typeface="Arial"/>
                <a:cs typeface="Arial"/>
              </a:rPr>
              <a:t>Finn et al, </a:t>
            </a:r>
            <a:r>
              <a:rPr sz="2448" dirty="0">
                <a:latin typeface="Arial"/>
                <a:cs typeface="Arial"/>
              </a:rPr>
              <a:t>A connection </a:t>
            </a:r>
            <a:r>
              <a:rPr sz="2448" spc="-7" dirty="0">
                <a:latin typeface="Arial"/>
                <a:cs typeface="Arial"/>
              </a:rPr>
              <a:t>between generative adversarial networks,  Inverse Reinforcement Learning, and Energy-based models,</a:t>
            </a:r>
            <a:r>
              <a:rPr sz="2448" spc="-102" dirty="0">
                <a:latin typeface="Arial"/>
                <a:cs typeface="Arial"/>
              </a:rPr>
              <a:t> </a:t>
            </a:r>
            <a:r>
              <a:rPr sz="2448" spc="-7" dirty="0">
                <a:latin typeface="Arial"/>
                <a:cs typeface="Arial"/>
              </a:rPr>
              <a:t>2016</a:t>
            </a:r>
            <a:endParaRPr sz="244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3649" y="523641"/>
            <a:ext cx="2047410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Application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40382" y="3773377"/>
            <a:ext cx="2955685" cy="2869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08746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330" y="2914693"/>
            <a:ext cx="3998105" cy="645303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  <a:tabLst>
                <a:tab pos="2542250" algn="l"/>
              </a:tabLst>
            </a:pPr>
            <a:r>
              <a:rPr sz="4080" dirty="0">
                <a:solidFill>
                  <a:srgbClr val="FF9900"/>
                </a:solidFill>
              </a:rPr>
              <a:t>F</a:t>
            </a:r>
            <a:r>
              <a:rPr sz="4080" spc="-14" dirty="0"/>
              <a:t>utur</a:t>
            </a:r>
            <a:r>
              <a:rPr sz="4080" dirty="0"/>
              <a:t>e</a:t>
            </a:r>
            <a:r>
              <a:rPr sz="4080" spc="-14" dirty="0"/>
              <a:t> o</a:t>
            </a:r>
            <a:r>
              <a:rPr sz="4080" dirty="0"/>
              <a:t>f	</a:t>
            </a:r>
            <a:r>
              <a:rPr sz="4080" spc="-7" dirty="0"/>
              <a:t>GANs</a:t>
            </a:r>
            <a:endParaRPr sz="4080"/>
          </a:p>
        </p:txBody>
      </p:sp>
    </p:spTree>
    <p:extLst>
      <p:ext uri="{BB962C8B-B14F-4D97-AF65-F5344CB8AC3E}">
        <p14:creationId xmlns:p14="http://schemas.microsoft.com/office/powerpoint/2010/main" val="226418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837" y="184872"/>
            <a:ext cx="11887200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U</a:t>
            </a:r>
            <a:r>
              <a:rPr spc="-7" dirty="0"/>
              <a:t>nsupervised learning vs. </a:t>
            </a:r>
            <a:r>
              <a:rPr spc="-7" dirty="0">
                <a:solidFill>
                  <a:srgbClr val="FF0000"/>
                </a:solidFill>
              </a:rPr>
              <a:t>G</a:t>
            </a:r>
            <a:r>
              <a:rPr spc="-7" dirty="0"/>
              <a:t>enerative</a:t>
            </a:r>
            <a:r>
              <a:rPr spc="0" dirty="0"/>
              <a:t> </a:t>
            </a:r>
            <a:r>
              <a:rPr spc="-7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657096"/>
            <a:ext cx="9466787" cy="3604363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lr>
                <a:srgbClr val="000000"/>
              </a:buClr>
              <a:buFont typeface="Arial"/>
              <a:buChar char="•"/>
              <a:tabLst>
                <a:tab pos="448175" algn="l"/>
                <a:tab pos="449039" algn="l"/>
                <a:tab pos="1742617" algn="l"/>
              </a:tabLst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z</a:t>
            </a:r>
            <a:r>
              <a:rPr sz="2720" b="1" i="1" spc="-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720" b="1" i="1" dirty="0">
                <a:latin typeface="Arial"/>
                <a:cs typeface="Arial"/>
              </a:rPr>
              <a:t>=</a:t>
            </a:r>
            <a:r>
              <a:rPr sz="2720" b="1" i="1" spc="-14" dirty="0">
                <a:latin typeface="Arial"/>
                <a:cs typeface="Arial"/>
              </a:rPr>
              <a:t> </a:t>
            </a:r>
            <a:r>
              <a:rPr sz="2720" b="1" i="1" spc="-7" dirty="0">
                <a:latin typeface="Arial"/>
                <a:cs typeface="Arial"/>
              </a:rPr>
              <a:t>f(x)	</a:t>
            </a:r>
            <a:r>
              <a:rPr sz="2720" i="1" dirty="0">
                <a:latin typeface="Arial"/>
                <a:cs typeface="Arial"/>
              </a:rPr>
              <a:t>vs. </a:t>
            </a:r>
            <a:r>
              <a:rPr sz="2720" b="1" i="1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2720" b="1" i="1" dirty="0">
                <a:latin typeface="Arial"/>
                <a:cs typeface="Arial"/>
              </a:rPr>
              <a:t>=</a:t>
            </a:r>
            <a:r>
              <a:rPr sz="2720" b="1" i="1" spc="-27" dirty="0">
                <a:latin typeface="Arial"/>
                <a:cs typeface="Arial"/>
              </a:rPr>
              <a:t> </a:t>
            </a:r>
            <a:r>
              <a:rPr sz="2720" b="1" i="1" spc="-7" dirty="0">
                <a:latin typeface="Arial"/>
                <a:cs typeface="Arial"/>
              </a:rPr>
              <a:t>g(z)</a:t>
            </a:r>
            <a:endParaRPr sz="2720" dirty="0">
              <a:latin typeface="Arial"/>
              <a:cs typeface="Arial"/>
            </a:endParaRPr>
          </a:p>
          <a:p>
            <a:pPr marL="448175" indent="-430905">
              <a:spcBef>
                <a:spcPts val="1666"/>
              </a:spcBef>
              <a:buFont typeface="Arial"/>
              <a:buChar char="•"/>
              <a:tabLst>
                <a:tab pos="448175" algn="l"/>
                <a:tab pos="449039" algn="l"/>
              </a:tabLst>
            </a:pPr>
            <a:r>
              <a:rPr sz="2720" b="1" i="1" spc="-7" dirty="0">
                <a:latin typeface="Arial"/>
                <a:cs typeface="Arial"/>
              </a:rPr>
              <a:t>P(</a:t>
            </a:r>
            <a:r>
              <a:rPr sz="2720" b="1" i="1" spc="-7" dirty="0">
                <a:solidFill>
                  <a:srgbClr val="FF9900"/>
                </a:solidFill>
                <a:latin typeface="Arial"/>
                <a:cs typeface="Arial"/>
              </a:rPr>
              <a:t>z</a:t>
            </a:r>
            <a:r>
              <a:rPr sz="2720" b="1" i="1" spc="-7" dirty="0">
                <a:latin typeface="Arial"/>
                <a:cs typeface="Arial"/>
              </a:rPr>
              <a:t>|x) </a:t>
            </a:r>
            <a:r>
              <a:rPr sz="2720" i="1" dirty="0">
                <a:latin typeface="Arial"/>
                <a:cs typeface="Arial"/>
              </a:rPr>
              <a:t>vs. </a:t>
            </a:r>
            <a:r>
              <a:rPr sz="2720" b="1" i="1" spc="-7" dirty="0">
                <a:latin typeface="Arial"/>
                <a:cs typeface="Arial"/>
              </a:rPr>
              <a:t>P(</a:t>
            </a:r>
            <a:r>
              <a:rPr sz="2720" b="1" i="1" spc="-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720" b="1" i="1" spc="-7" dirty="0">
                <a:latin typeface="Arial"/>
                <a:cs typeface="Arial"/>
              </a:rPr>
              <a:t>|z)</a:t>
            </a:r>
            <a:endParaRPr sz="2720" dirty="0">
              <a:latin typeface="Arial"/>
              <a:cs typeface="Arial"/>
            </a:endParaRPr>
          </a:p>
          <a:p>
            <a:pPr marL="448175" indent="-430905">
              <a:spcBef>
                <a:spcPts val="1632"/>
              </a:spcBef>
              <a:buClr>
                <a:srgbClr val="000000"/>
              </a:buClr>
              <a:buFont typeface="Arial"/>
              <a:buChar char="•"/>
              <a:tabLst>
                <a:tab pos="448175" algn="l"/>
                <a:tab pos="449039" algn="l"/>
              </a:tabLst>
            </a:pPr>
            <a:r>
              <a:rPr sz="2720" b="1" i="1" spc="-7" dirty="0">
                <a:solidFill>
                  <a:srgbClr val="FF9900"/>
                </a:solidFill>
                <a:latin typeface="Arial"/>
                <a:cs typeface="Arial"/>
              </a:rPr>
              <a:t>E</a:t>
            </a:r>
            <a:r>
              <a:rPr sz="2720" b="1" i="1" spc="-7" dirty="0">
                <a:latin typeface="Arial"/>
                <a:cs typeface="Arial"/>
              </a:rPr>
              <a:t>ncoder </a:t>
            </a:r>
            <a:r>
              <a:rPr sz="2720" i="1" dirty="0">
                <a:latin typeface="Arial"/>
                <a:cs typeface="Arial"/>
              </a:rPr>
              <a:t>vs. </a:t>
            </a:r>
            <a:r>
              <a:rPr lang="en-US" sz="2720" b="1" i="1" spc="-7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720" b="1" i="1" spc="-7" dirty="0">
                <a:latin typeface="Arial"/>
                <a:cs typeface="Arial"/>
              </a:rPr>
              <a:t>enerator</a:t>
            </a:r>
            <a:r>
              <a:rPr sz="2720" b="1" i="1" spc="-20" dirty="0">
                <a:latin typeface="Arial"/>
                <a:cs typeface="Arial"/>
              </a:rPr>
              <a:t> </a:t>
            </a:r>
            <a:endParaRPr sz="2720" dirty="0">
              <a:latin typeface="Arial"/>
              <a:cs typeface="Arial"/>
            </a:endParaRPr>
          </a:p>
          <a:p>
            <a:pPr marL="1691668" lvl="1" indent="-483580">
              <a:spcBef>
                <a:spcPts val="1639"/>
              </a:spcBef>
              <a:buChar char="–"/>
              <a:tabLst>
                <a:tab pos="1691668" algn="l"/>
                <a:tab pos="1692532" algn="l"/>
              </a:tabLst>
            </a:pPr>
            <a:r>
              <a:rPr sz="2448" spc="-7" dirty="0">
                <a:latin typeface="Arial"/>
                <a:cs typeface="Arial"/>
              </a:rPr>
              <a:t>P(x, </a:t>
            </a:r>
            <a:r>
              <a:rPr sz="2448" dirty="0">
                <a:latin typeface="Arial"/>
                <a:cs typeface="Arial"/>
              </a:rPr>
              <a:t>z) </a:t>
            </a:r>
            <a:r>
              <a:rPr sz="2448" spc="-7" dirty="0">
                <a:latin typeface="Arial"/>
                <a:cs typeface="Arial"/>
              </a:rPr>
              <a:t>needed. </a:t>
            </a:r>
            <a:r>
              <a:rPr sz="2448" dirty="0">
                <a:latin typeface="Arial"/>
                <a:cs typeface="Arial"/>
              </a:rPr>
              <a:t>( cf : </a:t>
            </a:r>
            <a:r>
              <a:rPr sz="2448" spc="-7" dirty="0">
                <a:latin typeface="Arial"/>
                <a:cs typeface="Arial"/>
              </a:rPr>
              <a:t>P(y|x) in </a:t>
            </a:r>
            <a:r>
              <a:rPr sz="2448" dirty="0">
                <a:latin typeface="Arial"/>
                <a:cs typeface="Arial"/>
              </a:rPr>
              <a:t>supervised </a:t>
            </a:r>
            <a:r>
              <a:rPr sz="2448" spc="-7" dirty="0">
                <a:latin typeface="Arial"/>
                <a:cs typeface="Arial"/>
              </a:rPr>
              <a:t>learning</a:t>
            </a:r>
            <a:r>
              <a:rPr sz="2448" spc="-109" dirty="0">
                <a:latin typeface="Arial"/>
                <a:cs typeface="Arial"/>
              </a:rPr>
              <a:t> </a:t>
            </a:r>
            <a:r>
              <a:rPr sz="2448" dirty="0">
                <a:latin typeface="Arial"/>
                <a:cs typeface="Arial"/>
              </a:rPr>
              <a:t>)</a:t>
            </a:r>
          </a:p>
          <a:p>
            <a:pPr marL="2313413" lvl="2" indent="-419679">
              <a:spcBef>
                <a:spcPts val="1448"/>
              </a:spcBef>
              <a:buChar char="•"/>
              <a:tabLst>
                <a:tab pos="2313413" algn="l"/>
                <a:tab pos="2314278" algn="l"/>
              </a:tabLst>
            </a:pPr>
            <a:r>
              <a:rPr sz="2448" spc="-7" dirty="0">
                <a:latin typeface="Arial"/>
                <a:cs typeface="Arial"/>
              </a:rPr>
              <a:t>P(z|x) </a:t>
            </a:r>
            <a:r>
              <a:rPr sz="2448" dirty="0">
                <a:latin typeface="Arial"/>
                <a:cs typeface="Arial"/>
              </a:rPr>
              <a:t>= </a:t>
            </a:r>
            <a:r>
              <a:rPr sz="2448" spc="-7" dirty="0">
                <a:latin typeface="Arial"/>
                <a:cs typeface="Arial"/>
              </a:rPr>
              <a:t>P(x, </a:t>
            </a:r>
            <a:r>
              <a:rPr sz="2448" dirty="0">
                <a:latin typeface="Arial"/>
                <a:cs typeface="Arial"/>
              </a:rPr>
              <a:t>z) / </a:t>
            </a:r>
            <a:r>
              <a:rPr sz="2448" spc="-7" dirty="0">
                <a:latin typeface="Arial"/>
                <a:cs typeface="Arial"/>
              </a:rPr>
              <a:t>P(x) </a:t>
            </a:r>
            <a:r>
              <a:rPr sz="2448" dirty="0">
                <a:latin typeface="Arial"/>
                <a:cs typeface="Arial"/>
              </a:rPr>
              <a:t>→ </a:t>
            </a:r>
            <a:r>
              <a:rPr sz="2448" spc="-7" dirty="0">
                <a:latin typeface="Arial"/>
                <a:cs typeface="Arial"/>
              </a:rPr>
              <a:t>P(x) is intractable </a:t>
            </a:r>
            <a:r>
              <a:rPr sz="2448" dirty="0">
                <a:latin typeface="Arial"/>
                <a:cs typeface="Arial"/>
              </a:rPr>
              <a:t>( </a:t>
            </a:r>
            <a:r>
              <a:rPr sz="2448" spc="-7" dirty="0">
                <a:latin typeface="Arial"/>
                <a:cs typeface="Arial"/>
              </a:rPr>
              <a:t>ELBO</a:t>
            </a:r>
            <a:r>
              <a:rPr sz="2448" spc="-163" dirty="0">
                <a:latin typeface="Arial"/>
                <a:cs typeface="Arial"/>
              </a:rPr>
              <a:t> </a:t>
            </a:r>
            <a:r>
              <a:rPr sz="2448" dirty="0">
                <a:latin typeface="Arial"/>
                <a:cs typeface="Arial"/>
              </a:rPr>
              <a:t>)</a:t>
            </a:r>
          </a:p>
          <a:p>
            <a:pPr marL="2313413" lvl="2" indent="-419679">
              <a:spcBef>
                <a:spcPts val="1448"/>
              </a:spcBef>
              <a:buChar char="•"/>
              <a:tabLst>
                <a:tab pos="2313413" algn="l"/>
                <a:tab pos="2314278" algn="l"/>
              </a:tabLst>
            </a:pPr>
            <a:r>
              <a:rPr sz="2448" spc="-7" dirty="0">
                <a:latin typeface="Arial"/>
                <a:cs typeface="Arial"/>
              </a:rPr>
              <a:t>P(x|z) </a:t>
            </a:r>
            <a:r>
              <a:rPr sz="2448" dirty="0">
                <a:latin typeface="Arial"/>
                <a:cs typeface="Arial"/>
              </a:rPr>
              <a:t>= </a:t>
            </a:r>
            <a:r>
              <a:rPr sz="2448" spc="-7" dirty="0">
                <a:latin typeface="Arial"/>
                <a:cs typeface="Arial"/>
              </a:rPr>
              <a:t>P(x, </a:t>
            </a:r>
            <a:r>
              <a:rPr sz="2448" dirty="0">
                <a:latin typeface="Arial"/>
                <a:cs typeface="Arial"/>
              </a:rPr>
              <a:t>z) / </a:t>
            </a:r>
            <a:r>
              <a:rPr sz="2448" spc="-7" dirty="0">
                <a:latin typeface="Arial"/>
                <a:cs typeface="Arial"/>
              </a:rPr>
              <a:t>P(z) </a:t>
            </a:r>
            <a:r>
              <a:rPr sz="2448" dirty="0">
                <a:latin typeface="Arial"/>
                <a:cs typeface="Arial"/>
              </a:rPr>
              <a:t>→ </a:t>
            </a:r>
            <a:r>
              <a:rPr sz="2448" spc="-7" dirty="0">
                <a:latin typeface="Arial"/>
                <a:cs typeface="Arial"/>
              </a:rPr>
              <a:t>P(z) is given. </a:t>
            </a:r>
            <a:r>
              <a:rPr sz="2448" dirty="0">
                <a:latin typeface="Arial"/>
                <a:cs typeface="Arial"/>
              </a:rPr>
              <a:t>( </a:t>
            </a:r>
            <a:r>
              <a:rPr sz="2448" spc="-7" dirty="0">
                <a:latin typeface="Arial"/>
                <a:cs typeface="Arial"/>
              </a:rPr>
              <a:t>prior</a:t>
            </a:r>
            <a:r>
              <a:rPr sz="2448" spc="-122" dirty="0">
                <a:latin typeface="Arial"/>
                <a:cs typeface="Arial"/>
              </a:rPr>
              <a:t> </a:t>
            </a:r>
            <a:r>
              <a:rPr sz="2448" dirty="0">
                <a:latin typeface="Arial"/>
                <a:cs typeface="Arial"/>
              </a:rPr>
              <a:t>)</a:t>
            </a:r>
          </a:p>
        </p:txBody>
      </p:sp>
      <p:sp>
        <p:nvSpPr>
          <p:cNvPr id="7" name="object 7"/>
          <p:cNvSpPr/>
          <p:nvPr/>
        </p:nvSpPr>
        <p:spPr>
          <a:xfrm>
            <a:off x="7060088" y="5873158"/>
            <a:ext cx="232674" cy="37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42426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5417735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P</a:t>
            </a:r>
            <a:r>
              <a:rPr spc="-7" dirty="0"/>
              <a:t>re-trained unified</a:t>
            </a:r>
            <a:r>
              <a:rPr spc="-116" dirty="0"/>
              <a:t> </a:t>
            </a:r>
            <a:r>
              <a:rPr spc="-7" dirty="0"/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657095"/>
            <a:ext cx="8067882" cy="1286228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U</a:t>
            </a:r>
            <a:r>
              <a:rPr sz="2720" spc="-7" dirty="0">
                <a:latin typeface="Arial"/>
                <a:cs typeface="Arial"/>
              </a:rPr>
              <a:t>nified features by </a:t>
            </a: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720" spc="-7" dirty="0">
                <a:latin typeface="Arial"/>
                <a:cs typeface="Arial"/>
              </a:rPr>
              <a:t>nsupervised</a:t>
            </a:r>
            <a:r>
              <a:rPr sz="2720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learning</a:t>
            </a:r>
            <a:endParaRPr sz="2720">
              <a:latin typeface="Arial"/>
              <a:cs typeface="Arial"/>
            </a:endParaRPr>
          </a:p>
          <a:p>
            <a:pPr marL="448175" indent="-430905">
              <a:spcBef>
                <a:spcPts val="1666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P</a:t>
            </a:r>
            <a:r>
              <a:rPr sz="2720" spc="-7" dirty="0">
                <a:latin typeface="Arial"/>
                <a:cs typeface="Arial"/>
              </a:rPr>
              <a:t>re-trained and </a:t>
            </a:r>
            <a:r>
              <a:rPr sz="2720" dirty="0">
                <a:latin typeface="Arial"/>
                <a:cs typeface="Arial"/>
              </a:rPr>
              <a:t>shipped </a:t>
            </a:r>
            <a:r>
              <a:rPr sz="2720" spc="-7" dirty="0">
                <a:latin typeface="Arial"/>
                <a:cs typeface="Arial"/>
              </a:rPr>
              <a:t>on mobile </a:t>
            </a:r>
            <a:r>
              <a:rPr sz="2720" dirty="0">
                <a:latin typeface="Arial"/>
                <a:cs typeface="Arial"/>
              </a:rPr>
              <a:t>chip </a:t>
            </a:r>
            <a:r>
              <a:rPr sz="2720" spc="-7" dirty="0">
                <a:latin typeface="Arial"/>
                <a:cs typeface="Arial"/>
              </a:rPr>
              <a:t>as</a:t>
            </a:r>
            <a:r>
              <a:rPr sz="2720" spc="-116" dirty="0">
                <a:latin typeface="Arial"/>
                <a:cs typeface="Arial"/>
              </a:rPr>
              <a:t> </a:t>
            </a: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720" spc="-7" dirty="0">
                <a:latin typeface="Arial"/>
                <a:cs typeface="Arial"/>
              </a:rPr>
              <a:t>efault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456" y="523641"/>
            <a:ext cx="1562111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Future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2226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1120797"/>
                </a:moveTo>
                <a:lnTo>
                  <a:pt x="0" y="0"/>
                </a:lnTo>
                <a:lnTo>
                  <a:pt x="1002298" y="350849"/>
                </a:lnTo>
                <a:lnTo>
                  <a:pt x="1002298" y="769948"/>
                </a:lnTo>
                <a:lnTo>
                  <a:pt x="0" y="1120797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2792226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0"/>
                </a:moveTo>
                <a:lnTo>
                  <a:pt x="1002297" y="350849"/>
                </a:lnTo>
                <a:lnTo>
                  <a:pt x="1002297" y="769948"/>
                </a:lnTo>
                <a:lnTo>
                  <a:pt x="0" y="11207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 txBox="1"/>
          <p:nvPr/>
        </p:nvSpPr>
        <p:spPr>
          <a:xfrm>
            <a:off x="2273978" y="3998342"/>
            <a:ext cx="4718282" cy="101989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  <a:tabLst>
                <a:tab pos="540574" algn="l"/>
                <a:tab pos="962843" algn="l"/>
                <a:tab pos="1880782" algn="l"/>
                <a:tab pos="2404084" algn="l"/>
                <a:tab pos="2695097" algn="l"/>
                <a:tab pos="4700228" algn="l"/>
              </a:tabLst>
            </a:pPr>
            <a:r>
              <a:rPr sz="3264" u="sng" dirty="0">
                <a:uFill>
                  <a:solidFill>
                    <a:srgbClr val="1F497C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64" dirty="0">
                <a:latin typeface="Times New Roman"/>
                <a:cs typeface="Times New Roman"/>
              </a:rPr>
              <a:t>	</a:t>
            </a:r>
            <a:r>
              <a:rPr sz="3264" b="1" i="1" dirty="0">
                <a:latin typeface="Arial"/>
                <a:cs typeface="Arial"/>
              </a:rPr>
              <a:t>E	</a:t>
            </a:r>
            <a:r>
              <a:rPr sz="3264" u="sng" dirty="0">
                <a:uFill>
                  <a:solidFill>
                    <a:srgbClr val="1F497C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64" dirty="0">
                <a:latin typeface="Times New Roman"/>
                <a:cs typeface="Times New Roman"/>
              </a:rPr>
              <a:t>	</a:t>
            </a:r>
            <a:r>
              <a:rPr sz="3264" u="sng" dirty="0">
                <a:uFill>
                  <a:solidFill>
                    <a:srgbClr val="1F497C"/>
                  </a:solidFill>
                </a:uFill>
                <a:latin typeface="Times New Roman"/>
                <a:cs typeface="Times New Roman"/>
              </a:rPr>
              <a:t> 	</a:t>
            </a:r>
            <a:endParaRPr sz="3264">
              <a:latin typeface="Times New Roman"/>
              <a:cs typeface="Times New Roman"/>
            </a:endParaRPr>
          </a:p>
          <a:p>
            <a:pPr marL="692556" marR="3069872" indent="-126940">
              <a:lnSpc>
                <a:spcPts val="1931"/>
              </a:lnSpc>
              <a:spcBef>
                <a:spcPts val="109"/>
              </a:spcBef>
            </a:pPr>
            <a:r>
              <a:rPr sz="1632" dirty="0">
                <a:latin typeface="Arial"/>
                <a:cs typeface="Arial"/>
              </a:rPr>
              <a:t>(pre-trained  </a:t>
            </a:r>
            <a:r>
              <a:rPr sz="1632" spc="-7" dirty="0">
                <a:latin typeface="Arial"/>
                <a:cs typeface="Arial"/>
              </a:rPr>
              <a:t>encoder)</a:t>
            </a:r>
            <a:endParaRPr sz="1632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3505" y="4978004"/>
            <a:ext cx="207245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z</a:t>
            </a:r>
            <a:endParaRPr sz="272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6036" y="4164238"/>
            <a:ext cx="340784" cy="815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4578489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4578489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 txBox="1"/>
          <p:nvPr/>
        </p:nvSpPr>
        <p:spPr>
          <a:xfrm>
            <a:off x="1973408" y="4379974"/>
            <a:ext cx="227106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72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14510" y="4596917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2714510" y="4596917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6961531" y="3866902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1120797"/>
                </a:moveTo>
                <a:lnTo>
                  <a:pt x="0" y="0"/>
                </a:lnTo>
                <a:lnTo>
                  <a:pt x="1002298" y="350849"/>
                </a:lnTo>
                <a:lnTo>
                  <a:pt x="1002298" y="769948"/>
                </a:lnTo>
                <a:lnTo>
                  <a:pt x="0" y="1120797"/>
                </a:lnTo>
                <a:close/>
              </a:path>
            </a:pathLst>
          </a:custGeom>
          <a:solidFill>
            <a:srgbClr val="FF0000">
              <a:alpha val="33079"/>
            </a:srgbClr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6961531" y="3866902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0"/>
                </a:moveTo>
                <a:lnTo>
                  <a:pt x="1002297" y="350849"/>
                </a:lnTo>
                <a:lnTo>
                  <a:pt x="1002297" y="769948"/>
                </a:lnTo>
                <a:lnTo>
                  <a:pt x="0" y="11207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 txBox="1"/>
          <p:nvPr/>
        </p:nvSpPr>
        <p:spPr>
          <a:xfrm>
            <a:off x="7055503" y="4198385"/>
            <a:ext cx="979234" cy="7709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algn="ctr">
              <a:spcBef>
                <a:spcPts val="136"/>
              </a:spcBef>
            </a:pPr>
            <a:r>
              <a:rPr sz="3264" b="1" i="1" dirty="0">
                <a:latin typeface="Arial"/>
                <a:cs typeface="Arial"/>
              </a:rPr>
              <a:t>C</a:t>
            </a:r>
            <a:endParaRPr sz="3264">
              <a:latin typeface="Arial"/>
              <a:cs typeface="Arial"/>
            </a:endParaRPr>
          </a:p>
          <a:p>
            <a:pPr algn="ctr">
              <a:spcBef>
                <a:spcPts val="20"/>
              </a:spcBef>
            </a:pPr>
            <a:r>
              <a:rPr sz="1632" dirty="0">
                <a:latin typeface="Arial"/>
                <a:cs typeface="Arial"/>
              </a:rPr>
              <a:t>(classifier)</a:t>
            </a:r>
            <a:endParaRPr sz="1632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74195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6874193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8395246" y="4411905"/>
            <a:ext cx="682182" cy="202064"/>
          </a:xfrm>
          <a:custGeom>
            <a:avLst/>
            <a:gdLst/>
            <a:ahLst/>
            <a:cxnLst/>
            <a:rect l="l" t="t" r="r" b="b"/>
            <a:pathLst>
              <a:path w="501650" h="148589">
                <a:moveTo>
                  <a:pt x="0" y="148449"/>
                </a:moveTo>
                <a:lnTo>
                  <a:pt x="501198" y="0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9051725" y="4357952"/>
            <a:ext cx="150775" cy="107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8395518" y="4708425"/>
            <a:ext cx="702043" cy="127801"/>
          </a:xfrm>
          <a:custGeom>
            <a:avLst/>
            <a:gdLst/>
            <a:ahLst/>
            <a:cxnLst/>
            <a:rect l="l" t="t" r="r" b="b"/>
            <a:pathLst>
              <a:path w="516254" h="93979">
                <a:moveTo>
                  <a:pt x="0" y="0"/>
                </a:moveTo>
                <a:lnTo>
                  <a:pt x="516023" y="93599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9076679" y="4780669"/>
            <a:ext cx="149211" cy="1100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 txBox="1"/>
          <p:nvPr/>
        </p:nvSpPr>
        <p:spPr>
          <a:xfrm>
            <a:off x="9491722" y="3922439"/>
            <a:ext cx="925695" cy="1171883"/>
          </a:xfrm>
          <a:prstGeom prst="rect">
            <a:avLst/>
          </a:prstGeom>
        </p:spPr>
        <p:txBody>
          <a:bodyPr vert="horz" wrap="square" lIns="0" tIns="16407" rIns="0" bIns="0" rtlCol="0">
            <a:spAutoFit/>
          </a:bodyPr>
          <a:lstStyle/>
          <a:p>
            <a:pPr marL="17271" marR="6908" indent="15544">
              <a:lnSpc>
                <a:spcPct val="115300"/>
              </a:lnSpc>
              <a:spcBef>
                <a:spcPts val="129"/>
              </a:spcBef>
            </a:pPr>
            <a:r>
              <a:rPr sz="3264" b="1" i="1" dirty="0">
                <a:latin typeface="Arial"/>
                <a:cs typeface="Arial"/>
              </a:rPr>
              <a:t>1</a:t>
            </a:r>
            <a:r>
              <a:rPr sz="1632" dirty="0">
                <a:latin typeface="Arial"/>
                <a:cs typeface="Arial"/>
              </a:rPr>
              <a:t>(Good)  </a:t>
            </a:r>
            <a:r>
              <a:rPr sz="3264" b="1" i="1" dirty="0">
                <a:latin typeface="Arial"/>
                <a:cs typeface="Arial"/>
              </a:rPr>
              <a:t>0</a:t>
            </a:r>
            <a:r>
              <a:rPr sz="1632" dirty="0">
                <a:latin typeface="Arial"/>
                <a:cs typeface="Arial"/>
              </a:rPr>
              <a:t>(Bad)</a:t>
            </a:r>
            <a:endParaRPr sz="163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612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4731235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P</a:t>
            </a:r>
            <a:r>
              <a:rPr spc="-7" dirty="0"/>
              <a:t>ersonalization at</a:t>
            </a:r>
            <a:r>
              <a:rPr spc="-109" dirty="0"/>
              <a:t> </a:t>
            </a:r>
            <a:r>
              <a:rPr spc="-7" dirty="0"/>
              <a:t>scale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868656"/>
            <a:ext cx="5147452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E</a:t>
            </a:r>
            <a:r>
              <a:rPr sz="2720" spc="-7" dirty="0">
                <a:latin typeface="Arial"/>
                <a:cs typeface="Arial"/>
              </a:rPr>
              <a:t>nvironment </a:t>
            </a:r>
            <a:r>
              <a:rPr sz="2720" dirty="0">
                <a:latin typeface="Arial"/>
                <a:cs typeface="Arial"/>
              </a:rPr>
              <a:t>( </a:t>
            </a:r>
            <a:r>
              <a:rPr sz="2720" spc="-7" dirty="0">
                <a:latin typeface="Arial"/>
                <a:cs typeface="Arial"/>
              </a:rPr>
              <a:t>User </a:t>
            </a:r>
            <a:r>
              <a:rPr sz="2720" dirty="0">
                <a:latin typeface="Arial"/>
                <a:cs typeface="Arial"/>
              </a:rPr>
              <a:t>)</a:t>
            </a:r>
            <a:r>
              <a:rPr sz="2720" spc="-129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simulator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456" y="523641"/>
            <a:ext cx="1562111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Future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1214" y="3554437"/>
            <a:ext cx="3402131" cy="180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7005013" y="3424670"/>
            <a:ext cx="4108551" cy="1931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5601453" y="4455489"/>
            <a:ext cx="1043998" cy="0"/>
          </a:xfrm>
          <a:custGeom>
            <a:avLst/>
            <a:gdLst/>
            <a:ahLst/>
            <a:cxnLst/>
            <a:rect l="l" t="t" r="r" b="b"/>
            <a:pathLst>
              <a:path w="767714">
                <a:moveTo>
                  <a:pt x="0" y="0"/>
                </a:moveTo>
                <a:lnTo>
                  <a:pt x="767548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6645225" y="4434105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6645225" y="4434105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56238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4731235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P</a:t>
            </a:r>
            <a:r>
              <a:rPr spc="-7" dirty="0"/>
              <a:t>ersonalization at</a:t>
            </a:r>
            <a:r>
              <a:rPr spc="-109" dirty="0"/>
              <a:t> </a:t>
            </a:r>
            <a:r>
              <a:rPr spc="-7" dirty="0"/>
              <a:t>scale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4361648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I</a:t>
            </a:r>
            <a:r>
              <a:rPr sz="2720" spc="-7" dirty="0">
                <a:latin typeface="Arial"/>
                <a:cs typeface="Arial"/>
              </a:rPr>
              <a:t>ntelligent agent using</a:t>
            </a:r>
            <a:r>
              <a:rPr sz="2720" spc="-116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RL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456" y="523641"/>
            <a:ext cx="1562111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Future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38411" y="3004845"/>
            <a:ext cx="4866919" cy="2873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45469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6" y="1088725"/>
            <a:ext cx="4731235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P</a:t>
            </a:r>
            <a:r>
              <a:rPr spc="-7" dirty="0"/>
              <a:t>ersonalization at</a:t>
            </a:r>
            <a:r>
              <a:rPr spc="-109" dirty="0"/>
              <a:t> </a:t>
            </a:r>
            <a:r>
              <a:rPr spc="-7" dirty="0"/>
              <a:t>scale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6949622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For example, </a:t>
            </a:r>
            <a:r>
              <a:rPr sz="2720" dirty="0">
                <a:latin typeface="Arial"/>
                <a:cs typeface="Arial"/>
              </a:rPr>
              <a:t>cardiac simulator </a:t>
            </a:r>
            <a:r>
              <a:rPr sz="2720" spc="-7" dirty="0">
                <a:latin typeface="Arial"/>
                <a:cs typeface="Arial"/>
              </a:rPr>
              <a:t>using</a:t>
            </a:r>
            <a:r>
              <a:rPr sz="2720" spc="-136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GAN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456" y="523641"/>
            <a:ext cx="1562111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Future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30341" y="3544449"/>
            <a:ext cx="2035730" cy="1600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5976100" y="2775501"/>
            <a:ext cx="1593771" cy="1488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143566" y="4568938"/>
            <a:ext cx="2035730" cy="1605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89453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2288332" cy="1494766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dirty="0">
                <a:solidFill>
                  <a:srgbClr val="FF9900"/>
                </a:solidFill>
              </a:rPr>
              <a:t>C</a:t>
            </a:r>
            <a:r>
              <a:rPr spc="-7" dirty="0"/>
              <a:t>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9769883" cy="1909989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U</a:t>
            </a:r>
            <a:r>
              <a:rPr sz="2720" spc="-7" dirty="0">
                <a:latin typeface="Arial"/>
                <a:cs typeface="Arial"/>
              </a:rPr>
              <a:t>nsupervised learning is next frontier in</a:t>
            </a:r>
            <a:r>
              <a:rPr sz="2720" spc="-27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AI</a:t>
            </a:r>
            <a:endParaRPr sz="2720">
              <a:latin typeface="Arial"/>
              <a:cs typeface="Arial"/>
            </a:endParaRPr>
          </a:p>
          <a:p>
            <a:pPr marL="1189088">
              <a:spcBef>
                <a:spcPts val="1666"/>
              </a:spcBef>
              <a:tabLst>
                <a:tab pos="1691668" algn="l"/>
              </a:tabLst>
            </a:pPr>
            <a:r>
              <a:rPr sz="2720" dirty="0">
                <a:latin typeface="Arial"/>
                <a:cs typeface="Arial"/>
              </a:rPr>
              <a:t>–	</a:t>
            </a:r>
            <a:r>
              <a:rPr sz="2720" spc="-7" dirty="0">
                <a:latin typeface="Arial"/>
                <a:cs typeface="Arial"/>
              </a:rPr>
              <a:t>Same algos, multiple</a:t>
            </a:r>
            <a:r>
              <a:rPr sz="2720" spc="-27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domains</a:t>
            </a:r>
            <a:endParaRPr sz="2720">
              <a:latin typeface="Arial"/>
              <a:cs typeface="Arial"/>
            </a:endParaRPr>
          </a:p>
          <a:p>
            <a:pPr marL="448175" indent="-430905">
              <a:spcBef>
                <a:spcPts val="1632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720" spc="-7" dirty="0">
                <a:latin typeface="Arial"/>
                <a:cs typeface="Arial"/>
              </a:rPr>
              <a:t>reativity and experience are no longer human</a:t>
            </a:r>
            <a:r>
              <a:rPr sz="2720" spc="-88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temperament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3421" y="5086999"/>
            <a:ext cx="9445199" cy="6453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4080" b="1" spc="-14" dirty="0">
                <a:latin typeface="Arial"/>
                <a:cs typeface="Arial"/>
              </a:rPr>
              <a:t>Towards </a:t>
            </a:r>
            <a:r>
              <a:rPr sz="4080" b="1" spc="-7" dirty="0">
                <a:solidFill>
                  <a:srgbClr val="FF9900"/>
                </a:solidFill>
                <a:latin typeface="Arial"/>
                <a:cs typeface="Arial"/>
              </a:rPr>
              <a:t>A</a:t>
            </a:r>
            <a:r>
              <a:rPr sz="4080" b="1" spc="-7" dirty="0">
                <a:latin typeface="Arial"/>
                <a:cs typeface="Arial"/>
              </a:rPr>
              <a:t>rtificial </a:t>
            </a:r>
            <a:r>
              <a:rPr sz="4080" b="1" spc="-7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4080" b="1" spc="-7" dirty="0">
                <a:latin typeface="Arial"/>
                <a:cs typeface="Arial"/>
              </a:rPr>
              <a:t>eneral</a:t>
            </a:r>
            <a:r>
              <a:rPr sz="4080" b="1" spc="-27" dirty="0">
                <a:latin typeface="Arial"/>
                <a:cs typeface="Arial"/>
              </a:rPr>
              <a:t> </a:t>
            </a:r>
            <a:r>
              <a:rPr sz="4080" b="1" spc="-7" dirty="0">
                <a:solidFill>
                  <a:srgbClr val="FF9900"/>
                </a:solidFill>
                <a:latin typeface="Arial"/>
                <a:cs typeface="Arial"/>
              </a:rPr>
              <a:t>I</a:t>
            </a:r>
            <a:r>
              <a:rPr sz="4080" b="1" spc="-7" dirty="0">
                <a:latin typeface="Arial"/>
                <a:cs typeface="Arial"/>
              </a:rPr>
              <a:t>ntelligence</a:t>
            </a:r>
            <a:endParaRPr sz="408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456" y="523641"/>
            <a:ext cx="1562111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Future of</a:t>
            </a:r>
            <a:r>
              <a:rPr sz="1632" b="1" spc="-109" dirty="0">
                <a:latin typeface="Arial"/>
                <a:cs typeface="Arial"/>
              </a:rPr>
              <a:t> </a:t>
            </a:r>
            <a:r>
              <a:rPr sz="1632" b="1" spc="-7" dirty="0">
                <a:latin typeface="Arial"/>
                <a:cs typeface="Arial"/>
              </a:rPr>
              <a:t>GANs</a:t>
            </a:r>
            <a:endParaRPr sz="163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768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4484" y="367622"/>
            <a:ext cx="1494108" cy="768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896" spc="-168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4896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896" spc="25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896" spc="-20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896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896" spc="-25" dirty="0">
                <a:solidFill>
                  <a:srgbClr val="FF0000"/>
                </a:solidFill>
                <a:latin typeface="Calibri Light"/>
                <a:cs typeface="Calibri Light"/>
              </a:rPr>
              <a:t>1</a:t>
            </a:r>
            <a:endParaRPr sz="4896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222" y="1423393"/>
            <a:ext cx="6381209" cy="2845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9251" indent="-466298">
              <a:buClr>
                <a:srgbClr val="1F4E79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31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3264" b="1" spc="-46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46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264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3264" b="1" spc="-46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3264" b="1" spc="-41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-143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-1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31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3264" b="1" spc="-46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479251" indent="-466298">
              <a:spcBef>
                <a:spcPts val="673"/>
              </a:spcBef>
              <a:buClr>
                <a:srgbClr val="1F4E79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31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3264" b="1" spc="-46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3264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ve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3264" b="1" spc="-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10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3264" b="1" spc="-9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189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spc="-143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3264" b="1" spc="-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3264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spc="-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264" b="1" spc="-2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3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479251" indent="-466298">
              <a:spcBef>
                <a:spcPts val="571"/>
              </a:spcBef>
              <a:buClr>
                <a:srgbClr val="1F4E79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GA</a:t>
            </a:r>
            <a:r>
              <a:rPr sz="3264" b="1" spc="-3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spc="-245" dirty="0">
                <a:solidFill>
                  <a:srgbClr val="1F4E79"/>
                </a:solidFill>
                <a:latin typeface="Calibri"/>
                <a:cs typeface="Calibri"/>
              </a:rPr>
              <a:t>’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3264" b="1" spc="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Arc</a:t>
            </a:r>
            <a:r>
              <a:rPr sz="3264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3264" b="1" spc="-1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ur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endParaRPr sz="3264">
              <a:latin typeface="Calibri"/>
              <a:cs typeface="Calibri"/>
            </a:endParaRPr>
          </a:p>
          <a:p>
            <a:pPr marL="479251" indent="-466298">
              <a:spcBef>
                <a:spcPts val="673"/>
              </a:spcBef>
              <a:buClr>
                <a:srgbClr val="1F4E79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GA</a:t>
            </a:r>
            <a:r>
              <a:rPr sz="3264" b="1" spc="-3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spc="-245" dirty="0">
                <a:solidFill>
                  <a:srgbClr val="1F4E79"/>
                </a:solidFill>
                <a:latin typeface="Calibri"/>
                <a:cs typeface="Calibri"/>
              </a:rPr>
              <a:t>’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3264" b="1" spc="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46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b</a:t>
            </a:r>
            <a:r>
              <a:rPr sz="3264" b="1" spc="-20" dirty="0">
                <a:solidFill>
                  <a:srgbClr val="1F4E79"/>
                </a:solidFill>
                <a:latin typeface="Calibri"/>
                <a:cs typeface="Calibri"/>
              </a:rPr>
              <a:t>j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3264" b="1" spc="-1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endParaRPr sz="3264">
              <a:latin typeface="Calibri"/>
              <a:cs typeface="Calibri"/>
            </a:endParaRPr>
          </a:p>
          <a:p>
            <a:pPr marL="479251" indent="-466298">
              <a:spcBef>
                <a:spcPts val="571"/>
              </a:spcBef>
              <a:buClr>
                <a:srgbClr val="1F4E79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3264" b="1" spc="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3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0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2279033">
              <a:lnSpc>
                <a:spcPct val="100000"/>
              </a:lnSpc>
            </a:pPr>
            <a:r>
              <a:rPr sz="4488" spc="36" dirty="0"/>
              <a:t>G</a:t>
            </a:r>
            <a:r>
              <a:rPr sz="4488" spc="20" dirty="0"/>
              <a:t>A</a:t>
            </a:r>
            <a:r>
              <a:rPr sz="4488" spc="-10" dirty="0"/>
              <a:t>N</a:t>
            </a:r>
            <a:r>
              <a:rPr sz="4488" spc="-20" dirty="0"/>
              <a:t>s</a:t>
            </a:r>
            <a:endParaRPr sz="4488"/>
          </a:p>
        </p:txBody>
      </p:sp>
      <p:sp>
        <p:nvSpPr>
          <p:cNvPr id="3" name="object 3"/>
          <p:cNvSpPr txBox="1"/>
          <p:nvPr/>
        </p:nvSpPr>
        <p:spPr>
          <a:xfrm>
            <a:off x="936076" y="1332985"/>
            <a:ext cx="4744619" cy="3779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2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20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ar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36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a</a:t>
            </a:r>
            <a:r>
              <a:rPr sz="2448" spc="-51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l</a:t>
            </a:r>
            <a:endParaRPr sz="2448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448">
              <a:latin typeface="Times New Roman"/>
              <a:cs typeface="Times New Roman"/>
            </a:endParaRPr>
          </a:p>
          <a:p>
            <a:pPr marL="246102" indent="-233149">
              <a:spcBef>
                <a:spcPts val="1897"/>
              </a:spcBef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Ad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aria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87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168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168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36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1" dirty="0">
                <a:latin typeface="Calibri"/>
                <a:cs typeface="Calibri"/>
              </a:rPr>
              <a:t>ar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5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tt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endParaRPr sz="2448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448">
              <a:latin typeface="Times New Roman"/>
              <a:cs typeface="Times New Roman"/>
            </a:endParaRPr>
          </a:p>
          <a:p>
            <a:pPr marL="246102" indent="-233149">
              <a:spcBef>
                <a:spcPts val="1999"/>
              </a:spcBef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4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w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61" dirty="0">
                <a:solidFill>
                  <a:srgbClr val="1F4E79"/>
                </a:solidFill>
                <a:latin typeface="Calibri"/>
                <a:cs typeface="Calibri"/>
              </a:rPr>
              <a:t>ks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56" dirty="0">
                <a:latin typeface="Calibri"/>
                <a:cs typeface="Calibri"/>
              </a:rPr>
              <a:t>Us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ee</a:t>
            </a:r>
            <a:r>
              <a:rPr sz="2448" dirty="0">
                <a:latin typeface="Calibri"/>
                <a:cs typeface="Calibri"/>
              </a:rPr>
              <a:t>p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71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spc="-71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k</a:t>
            </a:r>
            <a:r>
              <a:rPr sz="2448" dirty="0">
                <a:latin typeface="Calibri"/>
                <a:cs typeface="Calibri"/>
              </a:rPr>
              <a:t>s</a:t>
            </a:r>
            <a:endParaRPr sz="244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2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2953">
              <a:lnSpc>
                <a:spcPct val="100000"/>
              </a:lnSpc>
            </a:pPr>
            <a:r>
              <a:rPr sz="4488" spc="-15" dirty="0"/>
              <a:t>W</a:t>
            </a:r>
            <a:r>
              <a:rPr sz="4488" spc="-112" dirty="0"/>
              <a:t>h</a:t>
            </a:r>
            <a:r>
              <a:rPr sz="4488" spc="-20" dirty="0"/>
              <a:t>y</a:t>
            </a:r>
            <a:r>
              <a:rPr sz="4488" spc="-148" dirty="0">
                <a:latin typeface="Times New Roman"/>
                <a:cs typeface="Times New Roman"/>
              </a:rPr>
              <a:t> </a:t>
            </a:r>
            <a:r>
              <a:rPr sz="4488" spc="36" dirty="0"/>
              <a:t>G</a:t>
            </a:r>
            <a:r>
              <a:rPr sz="4488" spc="25" dirty="0"/>
              <a:t>e</a:t>
            </a:r>
            <a:r>
              <a:rPr sz="4488" spc="-15" dirty="0"/>
              <a:t>n</a:t>
            </a:r>
            <a:r>
              <a:rPr sz="4488" spc="25" dirty="0"/>
              <a:t>e</a:t>
            </a:r>
            <a:r>
              <a:rPr sz="4488" spc="-143" dirty="0"/>
              <a:t>r</a:t>
            </a:r>
            <a:r>
              <a:rPr sz="4488" dirty="0"/>
              <a:t>a</a:t>
            </a:r>
            <a:r>
              <a:rPr sz="4488" spc="-61" dirty="0"/>
              <a:t>t</a:t>
            </a:r>
            <a:r>
              <a:rPr sz="4488" spc="15" dirty="0"/>
              <a:t>i</a:t>
            </a:r>
            <a:r>
              <a:rPr sz="4488" spc="-61" dirty="0"/>
              <a:t>v</a:t>
            </a:r>
            <a:r>
              <a:rPr sz="4488" dirty="0"/>
              <a:t>e</a:t>
            </a:r>
            <a:r>
              <a:rPr sz="4488" spc="-178" dirty="0">
                <a:latin typeface="Times New Roman"/>
                <a:cs typeface="Times New Roman"/>
              </a:rPr>
              <a:t> </a:t>
            </a:r>
            <a:r>
              <a:rPr sz="4488" spc="-61" dirty="0"/>
              <a:t>M</a:t>
            </a:r>
            <a:r>
              <a:rPr sz="4488" dirty="0"/>
              <a:t>o</a:t>
            </a:r>
            <a:r>
              <a:rPr sz="4488" spc="-15" dirty="0"/>
              <a:t>d</a:t>
            </a:r>
            <a:r>
              <a:rPr sz="4488" spc="25" dirty="0"/>
              <a:t>e</a:t>
            </a:r>
            <a:r>
              <a:rPr sz="4488" spc="15" dirty="0"/>
              <a:t>l</a:t>
            </a:r>
            <a:r>
              <a:rPr sz="4488" spc="-25" dirty="0"/>
              <a:t>s</a:t>
            </a:r>
            <a:r>
              <a:rPr sz="4488" dirty="0"/>
              <a:t>?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396261"/>
            <a:ext cx="8522311" cy="4973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143" dirty="0">
                <a:solidFill>
                  <a:srgbClr val="1F4E79"/>
                </a:solidFill>
                <a:latin typeface="Calibri"/>
                <a:cs typeface="Calibri"/>
              </a:rPr>
              <a:t>W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’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on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y</a:t>
            </a:r>
            <a:r>
              <a:rPr sz="2856" b="1" spc="-31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ee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ri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1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od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ar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163" dirty="0">
                <a:latin typeface="Times New Roman"/>
                <a:cs typeface="Times New Roman"/>
              </a:rPr>
              <a:t> 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36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51" dirty="0">
                <a:latin typeface="Calibri"/>
                <a:cs typeface="Calibri"/>
              </a:rPr>
              <a:t>g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b="1" spc="-41" dirty="0">
                <a:latin typeface="Calibri"/>
                <a:cs typeface="Calibri"/>
              </a:rPr>
              <a:t>X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20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a</a:t>
            </a:r>
            <a:r>
              <a:rPr sz="2448" spc="-51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b="1" spc="-15" dirty="0">
                <a:latin typeface="Calibri"/>
                <a:cs typeface="Calibri"/>
              </a:rPr>
              <a:t>Y</a:t>
            </a:r>
            <a:endParaRPr sz="2448">
              <a:latin typeface="Calibri"/>
              <a:cs typeface="Calibri"/>
            </a:endParaRPr>
          </a:p>
          <a:p>
            <a:pPr marL="712400" lvl="1" indent="-233149">
              <a:spcBef>
                <a:spcPts val="223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25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b="1" dirty="0">
                <a:latin typeface="Calibri"/>
                <a:cs typeface="Calibri"/>
              </a:rPr>
              <a:t>P</a:t>
            </a:r>
            <a:r>
              <a:rPr sz="2448" b="1" spc="-61" dirty="0">
                <a:latin typeface="Calibri"/>
                <a:cs typeface="Calibri"/>
              </a:rPr>
              <a:t>(</a:t>
            </a:r>
            <a:r>
              <a:rPr sz="2448" b="1" spc="-66" dirty="0">
                <a:latin typeface="Calibri"/>
                <a:cs typeface="Calibri"/>
              </a:rPr>
              <a:t>Y</a:t>
            </a:r>
            <a:r>
              <a:rPr sz="2448" b="1" spc="-41" dirty="0">
                <a:latin typeface="Calibri"/>
                <a:cs typeface="Calibri"/>
              </a:rPr>
              <a:t>|X</a:t>
            </a:r>
            <a:r>
              <a:rPr sz="2448" b="1" spc="-10" dirty="0">
                <a:latin typeface="Calibri"/>
                <a:cs typeface="Calibri"/>
              </a:rPr>
              <a:t>)</a:t>
            </a:r>
            <a:endParaRPr sz="2448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448">
              <a:latin typeface="Times New Roman"/>
              <a:cs typeface="Times New Roman"/>
            </a:endParaRPr>
          </a:p>
          <a:p>
            <a:pPr marL="246102" indent="-233149">
              <a:spcBef>
                <a:spcPts val="1897"/>
              </a:spcBef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ri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1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od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2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1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163" dirty="0">
                <a:solidFill>
                  <a:srgbClr val="1F4E79"/>
                </a:solidFill>
                <a:latin typeface="Calibri"/>
                <a:cs typeface="Calibri"/>
              </a:rPr>
              <a:t>k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y</a:t>
            </a:r>
            <a:r>
              <a:rPr sz="2856" b="1" spc="-31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li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on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20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’t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b="1" dirty="0">
                <a:latin typeface="Calibri"/>
                <a:cs typeface="Calibri"/>
              </a:rPr>
              <a:t>P</a:t>
            </a:r>
            <a:r>
              <a:rPr sz="2448" b="1" spc="-61" dirty="0">
                <a:latin typeface="Calibri"/>
                <a:cs typeface="Calibri"/>
              </a:rPr>
              <a:t>(</a:t>
            </a:r>
            <a:r>
              <a:rPr sz="2448" b="1" spc="-41" dirty="0">
                <a:latin typeface="Calibri"/>
                <a:cs typeface="Calibri"/>
              </a:rPr>
              <a:t>X</a:t>
            </a:r>
            <a:r>
              <a:rPr sz="2448" b="1" spc="-61" dirty="0">
                <a:latin typeface="Calibri"/>
                <a:cs typeface="Calibri"/>
              </a:rPr>
              <a:t>)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0" dirty="0">
                <a:latin typeface="Calibri"/>
                <a:cs typeface="Calibri"/>
              </a:rPr>
              <a:t>.e</a:t>
            </a:r>
            <a:r>
              <a:rPr sz="2448" dirty="0">
                <a:latin typeface="Calibri"/>
                <a:cs typeface="Calibri"/>
              </a:rPr>
              <a:t>.</a:t>
            </a:r>
            <a:r>
              <a:rPr sz="2448" spc="-112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46" dirty="0">
                <a:latin typeface="Calibri"/>
                <a:cs typeface="Calibri"/>
              </a:rPr>
              <a:t>ili</a:t>
            </a:r>
            <a:r>
              <a:rPr sz="2448" spc="-15" dirty="0">
                <a:latin typeface="Calibri"/>
                <a:cs typeface="Calibri"/>
              </a:rPr>
              <a:t>ty</a:t>
            </a:r>
            <a:r>
              <a:rPr sz="2448" spc="-296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ee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133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a</a:t>
            </a:r>
            <a:r>
              <a:rPr sz="2448" spc="-51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5" dirty="0">
                <a:latin typeface="Calibri"/>
                <a:cs typeface="Calibri"/>
              </a:rPr>
              <a:t>e</a:t>
            </a:r>
            <a:endParaRPr sz="2448">
              <a:latin typeface="Calibri"/>
              <a:cs typeface="Calibri"/>
            </a:endParaRPr>
          </a:p>
          <a:p>
            <a:pPr marL="712400" lvl="1" indent="-233149">
              <a:spcBef>
                <a:spcPts val="224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31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hu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spc="-102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’t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-122" dirty="0">
                <a:latin typeface="Times New Roman"/>
                <a:cs typeface="Times New Roman"/>
              </a:rPr>
              <a:t> </a:t>
            </a:r>
            <a:r>
              <a:rPr sz="2448" b="1" dirty="0">
                <a:latin typeface="Calibri"/>
                <a:cs typeface="Calibri"/>
              </a:rPr>
              <a:t>P</a:t>
            </a:r>
            <a:r>
              <a:rPr sz="2448" b="1" spc="-61" dirty="0">
                <a:latin typeface="Calibri"/>
                <a:cs typeface="Calibri"/>
              </a:rPr>
              <a:t>(</a:t>
            </a:r>
            <a:r>
              <a:rPr sz="2448" b="1" spc="-41" dirty="0">
                <a:latin typeface="Calibri"/>
                <a:cs typeface="Calibri"/>
              </a:rPr>
              <a:t>X</a:t>
            </a:r>
            <a:r>
              <a:rPr sz="2448" b="1" spc="-61" dirty="0">
                <a:latin typeface="Calibri"/>
                <a:cs typeface="Calibri"/>
              </a:rPr>
              <a:t>)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spc="102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0" dirty="0">
                <a:latin typeface="Calibri"/>
                <a:cs typeface="Calibri"/>
              </a:rPr>
              <a:t>.e</a:t>
            </a:r>
            <a:r>
              <a:rPr sz="2448" dirty="0">
                <a:latin typeface="Calibri"/>
                <a:cs typeface="Calibri"/>
              </a:rPr>
              <a:t>.</a:t>
            </a:r>
            <a:r>
              <a:rPr sz="2448" spc="-214" dirty="0">
                <a:latin typeface="Times New Roman"/>
                <a:cs typeface="Times New Roman"/>
              </a:rPr>
              <a:t> 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48" b="1" spc="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48" b="1" spc="-31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48" b="1" spc="-3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b="1" spc="-4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spc="-56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48" b="1" spc="-46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w</a:t>
            </a:r>
            <a:r>
              <a:rPr sz="2448" b="1" spc="-9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48" b="1" spc="46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48" b="1" spc="-4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endParaRPr sz="2448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448">
              <a:latin typeface="Times New Roman"/>
              <a:cs typeface="Times New Roman"/>
            </a:endParaRPr>
          </a:p>
          <a:p>
            <a:pPr marL="246102" indent="-233149">
              <a:spcBef>
                <a:spcPts val="1897"/>
              </a:spcBef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2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od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(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2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al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)</a:t>
            </a:r>
            <a:r>
              <a:rPr sz="2856" b="1" spc="-7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op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w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al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9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b="1" spc="-9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bo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20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b="1" dirty="0">
                <a:latin typeface="Calibri"/>
                <a:cs typeface="Calibri"/>
              </a:rPr>
              <a:t>P</a:t>
            </a:r>
            <a:r>
              <a:rPr sz="2448" b="1" spc="-61" dirty="0">
                <a:latin typeface="Calibri"/>
                <a:cs typeface="Calibri"/>
              </a:rPr>
              <a:t>(</a:t>
            </a:r>
            <a:r>
              <a:rPr sz="2448" b="1" spc="-41" dirty="0">
                <a:latin typeface="Calibri"/>
                <a:cs typeface="Calibri"/>
              </a:rPr>
              <a:t>X</a:t>
            </a:r>
            <a:r>
              <a:rPr sz="2448" b="1" spc="-10" dirty="0">
                <a:latin typeface="Calibri"/>
                <a:cs typeface="Calibri"/>
              </a:rPr>
              <a:t>)</a:t>
            </a:r>
            <a:endParaRPr sz="2448">
              <a:latin typeface="Calibri"/>
              <a:cs typeface="Calibri"/>
            </a:endParaRPr>
          </a:p>
          <a:p>
            <a:pPr marL="712400" lvl="1" indent="-233149">
              <a:spcBef>
                <a:spcPts val="223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20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1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15" dirty="0">
                <a:latin typeface="Calibri"/>
                <a:cs typeface="Calibri"/>
              </a:rPr>
              <a:t>te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20" dirty="0">
                <a:latin typeface="Calibri"/>
                <a:cs typeface="Calibri"/>
              </a:rPr>
              <a:t>w</a:t>
            </a:r>
            <a:r>
              <a:rPr sz="2448" spc="-116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endParaRPr sz="244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1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22618">
              <a:lnSpc>
                <a:spcPct val="100000"/>
              </a:lnSpc>
            </a:pPr>
            <a:r>
              <a:rPr sz="4488" spc="-61" dirty="0"/>
              <a:t>M</a:t>
            </a:r>
            <a:r>
              <a:rPr sz="4488" dirty="0"/>
              <a:t>a</a:t>
            </a:r>
            <a:r>
              <a:rPr sz="4488" spc="10" dirty="0"/>
              <a:t>g</a:t>
            </a:r>
            <a:r>
              <a:rPr sz="4488" spc="15" dirty="0"/>
              <a:t>i</a:t>
            </a:r>
            <a:r>
              <a:rPr sz="4488" dirty="0"/>
              <a:t>c</a:t>
            </a:r>
            <a:r>
              <a:rPr sz="4488" spc="-173" dirty="0">
                <a:latin typeface="Times New Roman"/>
                <a:cs typeface="Times New Roman"/>
              </a:rPr>
              <a:t> </a:t>
            </a:r>
            <a:r>
              <a:rPr sz="4488" spc="5" dirty="0"/>
              <a:t>o</a:t>
            </a:r>
            <a:r>
              <a:rPr sz="4488" spc="-15" dirty="0"/>
              <a:t>f</a:t>
            </a:r>
            <a:r>
              <a:rPr sz="4488" spc="-116" dirty="0">
                <a:latin typeface="Times New Roman"/>
                <a:cs typeface="Times New Roman"/>
              </a:rPr>
              <a:t> </a:t>
            </a:r>
            <a:r>
              <a:rPr sz="4488" spc="41" dirty="0"/>
              <a:t>G</a:t>
            </a:r>
            <a:r>
              <a:rPr sz="4488" spc="15" dirty="0"/>
              <a:t>A</a:t>
            </a:r>
            <a:r>
              <a:rPr sz="4488" spc="-10" dirty="0"/>
              <a:t>N</a:t>
            </a:r>
            <a:r>
              <a:rPr sz="4488" spc="-25" dirty="0"/>
              <a:t>s</a:t>
            </a:r>
            <a:r>
              <a:rPr sz="4488" dirty="0"/>
              <a:t>…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61709" y="2085393"/>
            <a:ext cx="3393649" cy="4326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/>
          <p:nvPr/>
        </p:nvSpPr>
        <p:spPr>
          <a:xfrm>
            <a:off x="1218451" y="2085393"/>
            <a:ext cx="3406578" cy="4403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 txBox="1"/>
          <p:nvPr/>
        </p:nvSpPr>
        <p:spPr>
          <a:xfrm>
            <a:off x="1405901" y="6664815"/>
            <a:ext cx="10704214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tte</a:t>
            </a:r>
            <a:r>
              <a:rPr sz="1224" spc="-127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illi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am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Ga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224" spc="-8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ma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224" spc="-138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7F7F7F"/>
                </a:solidFill>
                <a:latin typeface="Calibri"/>
                <a:cs typeface="Calibri"/>
              </a:rPr>
              <a:t>"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up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224" spc="6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224" spc="-6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f</a:t>
            </a:r>
            <a:r>
              <a:rPr sz="1224" spc="31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224" spc="-8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224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224" spc="-6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61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."</a:t>
            </a:r>
            <a:r>
              <a:rPr sz="1224" spc="-87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i="1" spc="-1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i="1" spc="6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i="1" spc="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i="1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i="1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i="1" spc="-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i="1" spc="-4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: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1511</a:t>
            </a:r>
            <a:r>
              <a:rPr sz="1224" i="1" spc="-5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0638</a:t>
            </a:r>
            <a:r>
              <a:rPr sz="1224" i="1" spc="-10" dirty="0">
                <a:solidFill>
                  <a:srgbClr val="7F7F7F"/>
                </a:solidFill>
                <a:latin typeface="Calibri"/>
                <a:cs typeface="Calibri"/>
              </a:rPr>
              <a:t>0</a:t>
            </a:r>
            <a:r>
              <a:rPr sz="1224" i="1" spc="9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</a:rPr>
              <a:t>015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</a:rPr>
              <a:t>).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85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7414" y="437734"/>
            <a:ext cx="3793881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spc="-17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spc="-11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41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…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9046" y="2370367"/>
            <a:ext cx="2694178" cy="3846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/>
          <p:nvPr/>
        </p:nvSpPr>
        <p:spPr>
          <a:xfrm>
            <a:off x="7824398" y="2279685"/>
            <a:ext cx="2771895" cy="39376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 txBox="1"/>
          <p:nvPr/>
        </p:nvSpPr>
        <p:spPr>
          <a:xfrm>
            <a:off x="3617313" y="1335337"/>
            <a:ext cx="5194082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856" spc="5" dirty="0">
                <a:latin typeface="Calibri Light"/>
                <a:cs typeface="Calibri Light"/>
              </a:rPr>
              <a:t>W</a:t>
            </a:r>
            <a:r>
              <a:rPr sz="2856" spc="25" dirty="0">
                <a:latin typeface="Calibri Light"/>
                <a:cs typeface="Calibri Light"/>
              </a:rPr>
              <a:t>h</a:t>
            </a:r>
            <a:r>
              <a:rPr sz="2856" spc="-31" dirty="0">
                <a:latin typeface="Calibri Light"/>
                <a:cs typeface="Calibri Light"/>
              </a:rPr>
              <a:t>i</a:t>
            </a:r>
            <a:r>
              <a:rPr sz="2856" spc="10" dirty="0">
                <a:latin typeface="Calibri Light"/>
                <a:cs typeface="Calibri Light"/>
              </a:rPr>
              <a:t>c</a:t>
            </a:r>
            <a:r>
              <a:rPr sz="2856" spc="-15" dirty="0">
                <a:latin typeface="Calibri Light"/>
                <a:cs typeface="Calibri Light"/>
              </a:rPr>
              <a:t>h</a:t>
            </a:r>
            <a:r>
              <a:rPr sz="2856" spc="-158" dirty="0">
                <a:latin typeface="Times New Roman"/>
                <a:cs typeface="Times New Roman"/>
              </a:rPr>
              <a:t> </a:t>
            </a:r>
            <a:r>
              <a:rPr sz="2856" spc="41" dirty="0">
                <a:latin typeface="Calibri Light"/>
                <a:cs typeface="Calibri Light"/>
              </a:rPr>
              <a:t>o</a:t>
            </a:r>
            <a:r>
              <a:rPr sz="2856" spc="25" dirty="0">
                <a:latin typeface="Calibri Light"/>
                <a:cs typeface="Calibri Light"/>
              </a:rPr>
              <a:t>n</a:t>
            </a:r>
            <a:r>
              <a:rPr sz="2856" dirty="0">
                <a:latin typeface="Calibri Light"/>
                <a:cs typeface="Calibri Light"/>
              </a:rPr>
              <a:t>e</a:t>
            </a:r>
            <a:r>
              <a:rPr sz="2856" spc="-189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libri Light"/>
                <a:cs typeface="Calibri Light"/>
              </a:rPr>
              <a:t>i</a:t>
            </a:r>
            <a:r>
              <a:rPr sz="2856" spc="-15" dirty="0">
                <a:latin typeface="Calibri Light"/>
                <a:cs typeface="Calibri Light"/>
              </a:rPr>
              <a:t>s</a:t>
            </a:r>
            <a:r>
              <a:rPr sz="2856" spc="15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 Light"/>
                <a:cs typeface="Calibri Light"/>
              </a:rPr>
              <a:t>C</a:t>
            </a:r>
            <a:r>
              <a:rPr sz="2856" spc="41" dirty="0">
                <a:latin typeface="Calibri Light"/>
                <a:cs typeface="Calibri Light"/>
              </a:rPr>
              <a:t>o</a:t>
            </a:r>
            <a:r>
              <a:rPr sz="2856" spc="-15" dirty="0">
                <a:latin typeface="Calibri Light"/>
                <a:cs typeface="Calibri Light"/>
              </a:rPr>
              <a:t>m</a:t>
            </a:r>
            <a:r>
              <a:rPr sz="2856" spc="25" dirty="0">
                <a:latin typeface="Calibri Light"/>
                <a:cs typeface="Calibri Light"/>
              </a:rPr>
              <a:t>pu</a:t>
            </a:r>
            <a:r>
              <a:rPr sz="2856" spc="-36" dirty="0">
                <a:latin typeface="Calibri Light"/>
                <a:cs typeface="Calibri Light"/>
              </a:rPr>
              <a:t>t</a:t>
            </a:r>
            <a:r>
              <a:rPr sz="2856" spc="15" dirty="0">
                <a:latin typeface="Calibri Light"/>
                <a:cs typeface="Calibri Light"/>
              </a:rPr>
              <a:t>e</a:t>
            </a:r>
            <a:r>
              <a:rPr sz="2856" spc="-10" dirty="0">
                <a:latin typeface="Calibri Light"/>
                <a:cs typeface="Calibri Light"/>
              </a:rPr>
              <a:t>r</a:t>
            </a:r>
            <a:r>
              <a:rPr sz="2856" spc="-275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libri Light"/>
                <a:cs typeface="Calibri Light"/>
              </a:rPr>
              <a:t>g</a:t>
            </a:r>
            <a:r>
              <a:rPr sz="2856" spc="15" dirty="0">
                <a:latin typeface="Calibri Light"/>
                <a:cs typeface="Calibri Light"/>
              </a:rPr>
              <a:t>e</a:t>
            </a:r>
            <a:r>
              <a:rPr sz="2856" spc="25" dirty="0">
                <a:latin typeface="Calibri Light"/>
                <a:cs typeface="Calibri Light"/>
              </a:rPr>
              <a:t>n</a:t>
            </a:r>
            <a:r>
              <a:rPr sz="2856" spc="15" dirty="0">
                <a:latin typeface="Calibri Light"/>
                <a:cs typeface="Calibri Light"/>
              </a:rPr>
              <a:t>e</a:t>
            </a:r>
            <a:r>
              <a:rPr sz="2856" spc="-82" dirty="0">
                <a:latin typeface="Calibri Light"/>
                <a:cs typeface="Calibri Light"/>
              </a:rPr>
              <a:t>r</a:t>
            </a:r>
            <a:r>
              <a:rPr sz="2856" spc="-36" dirty="0">
                <a:latin typeface="Calibri Light"/>
                <a:cs typeface="Calibri Light"/>
              </a:rPr>
              <a:t>at</a:t>
            </a:r>
            <a:r>
              <a:rPr sz="2856" spc="15" dirty="0">
                <a:latin typeface="Calibri Light"/>
                <a:cs typeface="Calibri Light"/>
              </a:rPr>
              <a:t>e</a:t>
            </a:r>
            <a:r>
              <a:rPr sz="2856" spc="25" dirty="0">
                <a:latin typeface="Calibri Light"/>
                <a:cs typeface="Calibri Light"/>
              </a:rPr>
              <a:t>d</a:t>
            </a:r>
            <a:r>
              <a:rPr sz="2856" dirty="0">
                <a:latin typeface="Calibri Light"/>
                <a:cs typeface="Calibri Light"/>
              </a:rPr>
              <a:t>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67909" y="6664814"/>
            <a:ext cx="9383673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Le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et</a:t>
            </a:r>
            <a:r>
              <a:rPr sz="1224" spc="-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7F7F7F"/>
                </a:solidFill>
                <a:latin typeface="Calibri"/>
                <a:cs typeface="Calibri"/>
              </a:rPr>
              <a:t>"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ho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-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ali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224" spc="-11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gl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imag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up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-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138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224" spc="3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-7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1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sa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ia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224" spc="-8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61" dirty="0">
                <a:solidFill>
                  <a:srgbClr val="7F7F7F"/>
                </a:solidFill>
                <a:latin typeface="Calibri"/>
                <a:cs typeface="Calibri"/>
              </a:rPr>
              <a:t>k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."</a:t>
            </a:r>
            <a:r>
              <a:rPr sz="1224" spc="1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i="1" spc="-1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i="1" spc="6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i="1" spc="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i="1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i="1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i="1" spc="-107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7F7F7F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i="1" spc="-4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1224" i="1" spc="-31" dirty="0">
                <a:solidFill>
                  <a:srgbClr val="7F7F7F"/>
                </a:solidFill>
                <a:latin typeface="Calibri"/>
                <a:cs typeface="Calibri"/>
              </a:rPr>
              <a:t>: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1609</a:t>
            </a:r>
            <a:r>
              <a:rPr sz="1224" i="1" spc="-5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224" i="1" spc="-20" dirty="0">
                <a:solidFill>
                  <a:srgbClr val="7F7F7F"/>
                </a:solidFill>
                <a:latin typeface="Calibri"/>
                <a:cs typeface="Calibri"/>
              </a:rPr>
              <a:t>0480</a:t>
            </a:r>
            <a:r>
              <a:rPr sz="1224" i="1" spc="-10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r>
              <a:rPr sz="1224" i="1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i="1" spc="-11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</a:rPr>
              <a:t>016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</a:rPr>
              <a:t>).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4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018" y="1058862"/>
            <a:ext cx="11887135" cy="1676384"/>
          </a:xfrm>
        </p:spPr>
        <p:txBody>
          <a:bodyPr/>
          <a:lstStyle/>
          <a:p>
            <a:pPr algn="ctr"/>
            <a:r>
              <a:rPr lang="en-US" b="1" dirty="0"/>
              <a:t>Advanced Deep Learning: How to Overcome Real World Data Problems Using GANs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955786"/>
            <a:ext cx="11734736" cy="2437076"/>
          </a:xfrm>
        </p:spPr>
        <p:txBody>
          <a:bodyPr/>
          <a:lstStyle/>
          <a:p>
            <a:pPr algn="ctr"/>
            <a:r>
              <a:rPr lang="en-US" dirty="0"/>
              <a:t>Anusua Trivedi</a:t>
            </a:r>
          </a:p>
          <a:p>
            <a:pPr algn="ctr"/>
            <a:r>
              <a:rPr lang="en-US" dirty="0"/>
              <a:t>Data Scientist, AI+R</a:t>
            </a:r>
          </a:p>
          <a:p>
            <a:pPr algn="ctr"/>
            <a:r>
              <a:rPr lang="en-US" dirty="0"/>
              <a:t>email: </a:t>
            </a:r>
            <a:r>
              <a:rPr lang="en-US" dirty="0">
                <a:hlinkClick r:id="rId3"/>
              </a:rPr>
              <a:t>antriv@microsoft.com</a:t>
            </a:r>
            <a:endParaRPr lang="en-US" dirty="0"/>
          </a:p>
          <a:p>
            <a:pPr algn="ctr"/>
            <a:r>
              <a:rPr lang="en-US" dirty="0"/>
              <a:t>twitter: @</a:t>
            </a:r>
            <a:r>
              <a:rPr lang="en-US" dirty="0" err="1"/>
              <a:t>anurive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022618">
              <a:lnSpc>
                <a:spcPct val="100000"/>
              </a:lnSpc>
            </a:pPr>
            <a:r>
              <a:rPr sz="4488" spc="-61" dirty="0"/>
              <a:t>M</a:t>
            </a:r>
            <a:r>
              <a:rPr sz="4488" dirty="0"/>
              <a:t>a</a:t>
            </a:r>
            <a:r>
              <a:rPr sz="4488" spc="10" dirty="0"/>
              <a:t>g</a:t>
            </a:r>
            <a:r>
              <a:rPr sz="4488" spc="15" dirty="0"/>
              <a:t>i</a:t>
            </a:r>
            <a:r>
              <a:rPr sz="4488" dirty="0"/>
              <a:t>c</a:t>
            </a:r>
            <a:r>
              <a:rPr sz="4488" spc="-173" dirty="0">
                <a:latin typeface="Times New Roman"/>
                <a:cs typeface="Times New Roman"/>
              </a:rPr>
              <a:t> </a:t>
            </a:r>
            <a:r>
              <a:rPr sz="4488" spc="5" dirty="0"/>
              <a:t>o</a:t>
            </a:r>
            <a:r>
              <a:rPr sz="4488" spc="-15" dirty="0"/>
              <a:t>f</a:t>
            </a:r>
            <a:r>
              <a:rPr sz="4488" spc="-116" dirty="0">
                <a:latin typeface="Times New Roman"/>
                <a:cs typeface="Times New Roman"/>
              </a:rPr>
              <a:t> </a:t>
            </a:r>
            <a:r>
              <a:rPr sz="4488" spc="41" dirty="0"/>
              <a:t>G</a:t>
            </a:r>
            <a:r>
              <a:rPr sz="4488" spc="15" dirty="0"/>
              <a:t>A</a:t>
            </a:r>
            <a:r>
              <a:rPr sz="4488" spc="-10" dirty="0"/>
              <a:t>N</a:t>
            </a:r>
            <a:r>
              <a:rPr sz="4488" spc="-25" dirty="0"/>
              <a:t>s</a:t>
            </a:r>
            <a:r>
              <a:rPr sz="4488" dirty="0"/>
              <a:t>…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1476" y="1178711"/>
            <a:ext cx="10919230" cy="5284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7945023" y="6664815"/>
            <a:ext cx="3622256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u="heavy" spc="-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1224" u="heavy" spc="-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224" u="heavy" spc="-4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1224" u="heavy" spc="-31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:</a:t>
            </a:r>
            <a:r>
              <a:rPr sz="1224" u="heavy" spc="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//</a:t>
            </a:r>
            <a:r>
              <a:rPr sz="1224" u="heavy" spc="-4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u="heavy" spc="-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op</a:t>
            </a:r>
            <a:r>
              <a:rPr sz="1224" u="heavy" spc="2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u="heavy" spc="-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ee</a:t>
            </a:r>
            <a:r>
              <a:rPr sz="1224" u="heavy" spc="-1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224" u="heavy" spc="31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u="heavy" spc="-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224" u="heavy" spc="-4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b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u="heavy" spc="-2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u="heavy" spc="-5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k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u="heavy" spc="2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u="heavy" spc="-158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y</a:t>
            </a:r>
            <a:r>
              <a:rPr sz="1224" u="heavy" spc="-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u="heavy" spc="-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du</a:t>
            </a:r>
            <a:r>
              <a:rPr sz="1224" u="heavy" spc="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224" u="heavy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~</a:t>
            </a:r>
            <a:r>
              <a:rPr sz="1224" u="heavy" spc="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j</a:t>
            </a:r>
            <a:r>
              <a:rPr sz="1224" u="heavy" spc="-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un</a:t>
            </a:r>
            <a:r>
              <a:rPr sz="1224" u="heavy" spc="-4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y</a:t>
            </a:r>
            <a:r>
              <a:rPr sz="1224" u="heavy" spc="2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u="heavy" spc="-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u="heavy" spc="2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z</a:t>
            </a:r>
            <a:r>
              <a:rPr sz="1224" u="heavy" spc="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224" u="heavy" spc="-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1224" u="heavy" spc="-2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u="heavy" spc="-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u="heavy" spc="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j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u="heavy" spc="-1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224" u="heavy" spc="-10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224" u="heavy" spc="31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u="heavy" spc="3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224" u="heavy" spc="2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u="heavy" spc="-56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u="heavy" spc="25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1224" u="heavy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/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5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672894">
              <a:lnSpc>
                <a:spcPct val="100000"/>
              </a:lnSpc>
            </a:pPr>
            <a:r>
              <a:rPr sz="4488" spc="20" dirty="0"/>
              <a:t>A</a:t>
            </a:r>
            <a:r>
              <a:rPr sz="4488" spc="15" dirty="0"/>
              <a:t>d</a:t>
            </a:r>
            <a:r>
              <a:rPr sz="4488" spc="-56" dirty="0"/>
              <a:t>v</a:t>
            </a:r>
            <a:r>
              <a:rPr sz="4488" spc="25" dirty="0"/>
              <a:t>e</a:t>
            </a:r>
            <a:r>
              <a:rPr sz="4488" spc="-143" dirty="0"/>
              <a:t>r</a:t>
            </a:r>
            <a:r>
              <a:rPr sz="4488" spc="-25" dirty="0"/>
              <a:t>s</a:t>
            </a:r>
            <a:r>
              <a:rPr sz="4488" dirty="0"/>
              <a:t>a</a:t>
            </a:r>
            <a:r>
              <a:rPr sz="4488" spc="-41" dirty="0"/>
              <a:t>r</a:t>
            </a:r>
            <a:r>
              <a:rPr sz="4488" spc="5" dirty="0"/>
              <a:t>ia</a:t>
            </a:r>
            <a:r>
              <a:rPr sz="4488" spc="-10" dirty="0"/>
              <a:t>l</a:t>
            </a:r>
            <a:r>
              <a:rPr sz="4488" spc="-178" dirty="0">
                <a:latin typeface="Times New Roman"/>
                <a:cs typeface="Times New Roman"/>
              </a:rPr>
              <a:t> </a:t>
            </a:r>
            <a:r>
              <a:rPr sz="4488" spc="-337" dirty="0"/>
              <a:t>T</a:t>
            </a:r>
            <a:r>
              <a:rPr sz="4488" spc="-143" dirty="0"/>
              <a:t>r</a:t>
            </a:r>
            <a:r>
              <a:rPr sz="4488" spc="5" dirty="0"/>
              <a:t>ai</a:t>
            </a:r>
            <a:r>
              <a:rPr sz="4488" spc="-10" dirty="0"/>
              <a:t>n</a:t>
            </a:r>
            <a:r>
              <a:rPr sz="4488" spc="15" dirty="0"/>
              <a:t>i</a:t>
            </a:r>
            <a:r>
              <a:rPr sz="4488" spc="-10" dirty="0"/>
              <a:t>n</a:t>
            </a:r>
            <a:r>
              <a:rPr sz="4488" spc="-25" dirty="0"/>
              <a:t>g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3976" y="1319812"/>
            <a:ext cx="9216582" cy="4524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lang="en-US" sz="2856" b="1" spc="-61" dirty="0">
                <a:solidFill>
                  <a:srgbClr val="1F4E79"/>
                </a:solidFill>
                <a:latin typeface="Calibri"/>
                <a:cs typeface="Calibri"/>
              </a:rPr>
              <a:t>For Generative models</a:t>
            </a:r>
            <a:r>
              <a:rPr lang="en-US" sz="2856" b="1" spc="-10" dirty="0">
                <a:solidFill>
                  <a:srgbClr val="1F4E79"/>
                </a:solidFill>
                <a:latin typeface="Calibri"/>
                <a:cs typeface="Calibri"/>
              </a:rPr>
              <a:t>:</a:t>
            </a:r>
            <a:endParaRPr lang="en-US" sz="2856" dirty="0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lang="en-US" sz="2448" spc="-168" dirty="0">
                <a:latin typeface="Calibri"/>
                <a:cs typeface="Calibri"/>
              </a:rPr>
              <a:t>W</a:t>
            </a:r>
            <a:r>
              <a:rPr lang="en-US" sz="2448" spc="-15" dirty="0">
                <a:latin typeface="Calibri"/>
                <a:cs typeface="Calibri"/>
              </a:rPr>
              <a:t>e</a:t>
            </a:r>
            <a:r>
              <a:rPr lang="en-US" sz="2448" spc="5" dirty="0">
                <a:latin typeface="Times New Roman"/>
                <a:cs typeface="Times New Roman"/>
              </a:rPr>
              <a:t> </a:t>
            </a:r>
            <a:r>
              <a:rPr lang="en-US" sz="2448" spc="-36" dirty="0">
                <a:latin typeface="Calibri"/>
                <a:cs typeface="Calibri"/>
              </a:rPr>
              <a:t>c</a:t>
            </a:r>
            <a:r>
              <a:rPr lang="en-US" sz="2448" spc="-51" dirty="0">
                <a:latin typeface="Calibri"/>
                <a:cs typeface="Calibri"/>
              </a:rPr>
              <a:t>a</a:t>
            </a:r>
            <a:r>
              <a:rPr lang="en-US" sz="2448" dirty="0">
                <a:latin typeface="Calibri"/>
                <a:cs typeface="Calibri"/>
              </a:rPr>
              <a:t>n</a:t>
            </a:r>
            <a:r>
              <a:rPr lang="en-US" sz="2448" spc="-66" dirty="0">
                <a:latin typeface="Times New Roman"/>
                <a:cs typeface="Times New Roman"/>
              </a:rPr>
              <a:t> </a:t>
            </a:r>
            <a:r>
              <a:rPr lang="en-US" sz="2448" spc="-46" dirty="0">
                <a:latin typeface="Calibri"/>
                <a:cs typeface="Calibri"/>
              </a:rPr>
              <a:t>g</a:t>
            </a:r>
            <a:r>
              <a:rPr lang="en-US" sz="2448" spc="-10" dirty="0">
                <a:latin typeface="Calibri"/>
                <a:cs typeface="Calibri"/>
              </a:rPr>
              <a:t>e</a:t>
            </a:r>
            <a:r>
              <a:rPr lang="en-US" sz="2448" spc="36" dirty="0">
                <a:latin typeface="Calibri"/>
                <a:cs typeface="Calibri"/>
              </a:rPr>
              <a:t>n</a:t>
            </a:r>
            <a:r>
              <a:rPr lang="en-US" sz="2448" spc="-10" dirty="0">
                <a:latin typeface="Calibri"/>
                <a:cs typeface="Calibri"/>
              </a:rPr>
              <a:t>e</a:t>
            </a:r>
            <a:r>
              <a:rPr lang="en-US" sz="2448" spc="-51" dirty="0">
                <a:latin typeface="Calibri"/>
                <a:cs typeface="Calibri"/>
              </a:rPr>
              <a:t>ra</a:t>
            </a:r>
            <a:r>
              <a:rPr lang="en-US" sz="2448" spc="-15" dirty="0">
                <a:latin typeface="Calibri"/>
                <a:cs typeface="Calibri"/>
              </a:rPr>
              <a:t>te</a:t>
            </a:r>
            <a:r>
              <a:rPr lang="en-US" sz="2448" spc="-97" dirty="0">
                <a:latin typeface="Times New Roman"/>
                <a:cs typeface="Times New Roman"/>
              </a:rPr>
              <a:t> </a:t>
            </a:r>
            <a:r>
              <a:rPr lang="en-US" sz="2448" spc="-51" dirty="0">
                <a:latin typeface="Calibri"/>
                <a:cs typeface="Calibri"/>
              </a:rPr>
              <a:t>a</a:t>
            </a:r>
            <a:r>
              <a:rPr lang="en-US" sz="2448" spc="36" dirty="0">
                <a:latin typeface="Calibri"/>
                <a:cs typeface="Calibri"/>
              </a:rPr>
              <a:t>d</a:t>
            </a:r>
            <a:r>
              <a:rPr lang="en-US" sz="2448" dirty="0">
                <a:latin typeface="Calibri"/>
                <a:cs typeface="Calibri"/>
              </a:rPr>
              <a:t>v</a:t>
            </a:r>
            <a:r>
              <a:rPr lang="en-US" sz="2448" spc="-10" dirty="0">
                <a:latin typeface="Calibri"/>
                <a:cs typeface="Calibri"/>
              </a:rPr>
              <a:t>e</a:t>
            </a:r>
            <a:r>
              <a:rPr lang="en-US" sz="2448" spc="-51" dirty="0">
                <a:latin typeface="Calibri"/>
                <a:cs typeface="Calibri"/>
              </a:rPr>
              <a:t>r</a:t>
            </a:r>
            <a:r>
              <a:rPr lang="en-US" sz="2448" spc="-41" dirty="0">
                <a:latin typeface="Calibri"/>
                <a:cs typeface="Calibri"/>
              </a:rPr>
              <a:t>s</a:t>
            </a:r>
            <a:r>
              <a:rPr lang="en-US" sz="2448" spc="-51" dirty="0">
                <a:latin typeface="Calibri"/>
                <a:cs typeface="Calibri"/>
              </a:rPr>
              <a:t>ar</a:t>
            </a:r>
            <a:r>
              <a:rPr lang="en-US" sz="2448" spc="51" dirty="0">
                <a:latin typeface="Calibri"/>
                <a:cs typeface="Calibri"/>
              </a:rPr>
              <a:t>i</a:t>
            </a:r>
            <a:r>
              <a:rPr lang="en-US" sz="2448" spc="-51" dirty="0">
                <a:latin typeface="Calibri"/>
                <a:cs typeface="Calibri"/>
              </a:rPr>
              <a:t>a</a:t>
            </a:r>
            <a:r>
              <a:rPr lang="en-US" sz="2448" dirty="0">
                <a:latin typeface="Calibri"/>
                <a:cs typeface="Calibri"/>
              </a:rPr>
              <a:t>l</a:t>
            </a:r>
            <a:r>
              <a:rPr lang="en-US" sz="2448" spc="51" dirty="0">
                <a:latin typeface="Times New Roman"/>
                <a:cs typeface="Times New Roman"/>
              </a:rPr>
              <a:t> </a:t>
            </a:r>
            <a:r>
              <a:rPr lang="en-US" sz="2448" spc="-41" dirty="0">
                <a:latin typeface="Calibri"/>
                <a:cs typeface="Calibri"/>
              </a:rPr>
              <a:t>s</a:t>
            </a:r>
            <a:r>
              <a:rPr lang="en-US" sz="2448" spc="-51" dirty="0">
                <a:latin typeface="Calibri"/>
                <a:cs typeface="Calibri"/>
              </a:rPr>
              <a:t>a</a:t>
            </a:r>
            <a:r>
              <a:rPr lang="en-US" sz="2448" spc="-41" dirty="0">
                <a:latin typeface="Calibri"/>
                <a:cs typeface="Calibri"/>
              </a:rPr>
              <a:t>m</a:t>
            </a:r>
            <a:r>
              <a:rPr lang="en-US" sz="2448" spc="36" dirty="0">
                <a:latin typeface="Calibri"/>
                <a:cs typeface="Calibri"/>
              </a:rPr>
              <a:t>p</a:t>
            </a:r>
            <a:r>
              <a:rPr lang="en-US" sz="2448" spc="51" dirty="0">
                <a:latin typeface="Calibri"/>
                <a:cs typeface="Calibri"/>
              </a:rPr>
              <a:t>l</a:t>
            </a:r>
            <a:r>
              <a:rPr lang="en-US" sz="2448" spc="-10" dirty="0">
                <a:latin typeface="Calibri"/>
                <a:cs typeface="Calibri"/>
              </a:rPr>
              <a:t>e</a:t>
            </a:r>
            <a:r>
              <a:rPr lang="en-US" sz="2448" dirty="0">
                <a:latin typeface="Calibri"/>
                <a:cs typeface="Calibri"/>
              </a:rPr>
              <a:t>s</a:t>
            </a:r>
            <a:r>
              <a:rPr lang="en-US" sz="2448" spc="-41" dirty="0">
                <a:latin typeface="Times New Roman"/>
                <a:cs typeface="Times New Roman"/>
              </a:rPr>
              <a:t> </a:t>
            </a:r>
            <a:r>
              <a:rPr lang="en-US" sz="2448" spc="-15" dirty="0">
                <a:latin typeface="Calibri"/>
                <a:cs typeface="Calibri"/>
              </a:rPr>
              <a:t>t</a:t>
            </a:r>
            <a:r>
              <a:rPr lang="en-US" sz="2448" dirty="0">
                <a:latin typeface="Calibri"/>
                <a:cs typeface="Calibri"/>
              </a:rPr>
              <a:t>o</a:t>
            </a:r>
            <a:r>
              <a:rPr lang="en-US" sz="2448" spc="-71" dirty="0">
                <a:latin typeface="Times New Roman"/>
                <a:cs typeface="Times New Roman"/>
              </a:rPr>
              <a:t> </a:t>
            </a:r>
            <a:r>
              <a:rPr lang="en-US" sz="2448" spc="-36" dirty="0">
                <a:latin typeface="Calibri"/>
                <a:cs typeface="Calibri"/>
              </a:rPr>
              <a:t>f</a:t>
            </a:r>
            <a:r>
              <a:rPr lang="en-US" sz="2448" spc="31" dirty="0">
                <a:latin typeface="Calibri"/>
                <a:cs typeface="Calibri"/>
              </a:rPr>
              <a:t>oo</a:t>
            </a:r>
            <a:r>
              <a:rPr lang="en-US" sz="2448" dirty="0">
                <a:latin typeface="Calibri"/>
                <a:cs typeface="Calibri"/>
              </a:rPr>
              <a:t>l</a:t>
            </a:r>
            <a:r>
              <a:rPr lang="en-US" sz="2448" spc="-158" dirty="0">
                <a:latin typeface="Times New Roman"/>
                <a:cs typeface="Times New Roman"/>
              </a:rPr>
              <a:t> </a:t>
            </a:r>
            <a:r>
              <a:rPr lang="en-US" sz="2448" dirty="0">
                <a:latin typeface="Calibri"/>
                <a:cs typeface="Calibri"/>
              </a:rPr>
              <a:t>a</a:t>
            </a:r>
            <a:r>
              <a:rPr lang="en-US" sz="2448" spc="-51" dirty="0">
                <a:latin typeface="Times New Roman"/>
                <a:cs typeface="Times New Roman"/>
              </a:rPr>
              <a:t> </a:t>
            </a:r>
            <a:r>
              <a:rPr lang="en-US" sz="2448" spc="36" dirty="0">
                <a:latin typeface="Calibri"/>
                <a:cs typeface="Calibri"/>
              </a:rPr>
              <a:t>d</a:t>
            </a:r>
            <a:r>
              <a:rPr lang="en-US" sz="2448" spc="51" dirty="0">
                <a:latin typeface="Calibri"/>
                <a:cs typeface="Calibri"/>
              </a:rPr>
              <a:t>i</a:t>
            </a:r>
            <a:r>
              <a:rPr lang="en-US" sz="2448" spc="-41" dirty="0">
                <a:latin typeface="Calibri"/>
                <a:cs typeface="Calibri"/>
              </a:rPr>
              <a:t>s</a:t>
            </a:r>
            <a:r>
              <a:rPr lang="en-US" sz="2448" spc="-36" dirty="0">
                <a:latin typeface="Calibri"/>
                <a:cs typeface="Calibri"/>
              </a:rPr>
              <a:t>c</a:t>
            </a:r>
            <a:r>
              <a:rPr lang="en-US" sz="2448" spc="-51" dirty="0">
                <a:latin typeface="Calibri"/>
                <a:cs typeface="Calibri"/>
              </a:rPr>
              <a:t>r</a:t>
            </a:r>
            <a:r>
              <a:rPr lang="en-US" sz="2448" spc="51" dirty="0">
                <a:latin typeface="Calibri"/>
                <a:cs typeface="Calibri"/>
              </a:rPr>
              <a:t>i</a:t>
            </a:r>
            <a:r>
              <a:rPr lang="en-US" sz="2448" spc="-41" dirty="0">
                <a:latin typeface="Calibri"/>
                <a:cs typeface="Calibri"/>
              </a:rPr>
              <a:t>m</a:t>
            </a:r>
            <a:r>
              <a:rPr lang="en-US" sz="2448" spc="51" dirty="0">
                <a:latin typeface="Calibri"/>
                <a:cs typeface="Calibri"/>
              </a:rPr>
              <a:t>i</a:t>
            </a:r>
            <a:r>
              <a:rPr lang="en-US" sz="2448" spc="36" dirty="0">
                <a:latin typeface="Calibri"/>
                <a:cs typeface="Calibri"/>
              </a:rPr>
              <a:t>n</a:t>
            </a:r>
            <a:r>
              <a:rPr lang="en-US" sz="2448" spc="-51" dirty="0">
                <a:latin typeface="Calibri"/>
                <a:cs typeface="Calibri"/>
              </a:rPr>
              <a:t>a</a:t>
            </a:r>
            <a:r>
              <a:rPr lang="en-US" sz="2448" spc="-15" dirty="0">
                <a:latin typeface="Calibri"/>
                <a:cs typeface="Calibri"/>
              </a:rPr>
              <a:t>t</a:t>
            </a:r>
            <a:r>
              <a:rPr lang="en-US" sz="2448" spc="51" dirty="0">
                <a:latin typeface="Calibri"/>
                <a:cs typeface="Calibri"/>
              </a:rPr>
              <a:t>i</a:t>
            </a:r>
            <a:r>
              <a:rPr lang="en-US" sz="2448" dirty="0">
                <a:latin typeface="Calibri"/>
                <a:cs typeface="Calibri"/>
              </a:rPr>
              <a:t>v</a:t>
            </a:r>
            <a:r>
              <a:rPr lang="en-US" sz="2448" spc="-15" dirty="0">
                <a:latin typeface="Calibri"/>
                <a:cs typeface="Calibri"/>
              </a:rPr>
              <a:t>e</a:t>
            </a:r>
            <a:r>
              <a:rPr lang="en-US" sz="2448" spc="-301" dirty="0">
                <a:latin typeface="Times New Roman"/>
                <a:cs typeface="Times New Roman"/>
              </a:rPr>
              <a:t> </a:t>
            </a:r>
            <a:r>
              <a:rPr lang="en-US" sz="2448" spc="-41" dirty="0">
                <a:latin typeface="Calibri"/>
                <a:cs typeface="Calibri"/>
              </a:rPr>
              <a:t>m</a:t>
            </a:r>
            <a:r>
              <a:rPr lang="en-US" sz="2448" spc="31" dirty="0">
                <a:latin typeface="Calibri"/>
                <a:cs typeface="Calibri"/>
              </a:rPr>
              <a:t>o</a:t>
            </a:r>
            <a:r>
              <a:rPr lang="en-US" sz="2448" spc="36" dirty="0">
                <a:latin typeface="Calibri"/>
                <a:cs typeface="Calibri"/>
              </a:rPr>
              <a:t>d</a:t>
            </a:r>
            <a:r>
              <a:rPr lang="en-US" sz="2448" spc="-10" dirty="0">
                <a:latin typeface="Calibri"/>
                <a:cs typeface="Calibri"/>
              </a:rPr>
              <a:t>e</a:t>
            </a:r>
            <a:r>
              <a:rPr lang="en-US" sz="2448" dirty="0">
                <a:latin typeface="Calibri"/>
                <a:cs typeface="Calibri"/>
              </a:rPr>
              <a:t>l</a:t>
            </a:r>
          </a:p>
          <a:p>
            <a:pPr marL="712400" lvl="1" indent="-233149">
              <a:spcBef>
                <a:spcPts val="224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168" dirty="0">
                <a:latin typeface="Calibri"/>
                <a:cs typeface="Calibri"/>
              </a:rPr>
              <a:t>W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1" dirty="0">
                <a:latin typeface="Calibri"/>
                <a:cs typeface="Calibri"/>
              </a:rPr>
              <a:t>ar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5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51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51" dirty="0">
                <a:latin typeface="Calibri"/>
                <a:cs typeface="Calibri"/>
              </a:rPr>
              <a:t>l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bu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t</a:t>
            </a:r>
            <a:endParaRPr sz="2448" dirty="0">
              <a:latin typeface="Calibri"/>
              <a:cs typeface="Calibri"/>
            </a:endParaRPr>
          </a:p>
          <a:p>
            <a:pPr marL="712400" lvl="1" indent="-233149">
              <a:spcBef>
                <a:spcPts val="223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168" dirty="0">
                <a:latin typeface="Calibri"/>
                <a:cs typeface="Calibri"/>
              </a:rPr>
              <a:t>W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qu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36" dirty="0">
                <a:latin typeface="Calibri"/>
                <a:cs typeface="Calibri"/>
              </a:rPr>
              <a:t>ff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15" dirty="0">
                <a:latin typeface="Calibri"/>
                <a:cs typeface="Calibri"/>
              </a:rPr>
              <a:t>te</a:t>
            </a:r>
            <a:r>
              <a:rPr sz="2448" spc="-92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46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</a:p>
          <a:p>
            <a:pPr marL="712400" lvl="1" indent="-233149">
              <a:spcBef>
                <a:spcPts val="223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20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1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w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et</a:t>
            </a:r>
            <a:r>
              <a:rPr sz="2448" spc="-5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tt</a:t>
            </a:r>
            <a:r>
              <a:rPr sz="2448" spc="-10" dirty="0">
                <a:latin typeface="Calibri"/>
                <a:cs typeface="Calibri"/>
              </a:rPr>
              <a:t>er</a:t>
            </a:r>
            <a:r>
              <a:rPr sz="2448" spc="-250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l</a:t>
            </a:r>
          </a:p>
          <a:p>
            <a:pPr lvl="1">
              <a:buFont typeface="Arial"/>
              <a:buChar char="•"/>
            </a:pPr>
            <a:endParaRPr sz="2856" dirty="0">
              <a:latin typeface="Times New Roman"/>
              <a:cs typeface="Times New Roman"/>
            </a:endParaRPr>
          </a:p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6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x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spc="-208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7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8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11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2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od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:</a:t>
            </a:r>
            <a:endParaRPr sz="2856" dirty="0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:</a:t>
            </a:r>
            <a:r>
              <a:rPr sz="2448" spc="-148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15" dirty="0">
                <a:latin typeface="Calibri"/>
                <a:cs typeface="Calibri"/>
              </a:rPr>
              <a:t>te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1" dirty="0">
                <a:latin typeface="Calibri"/>
                <a:cs typeface="Calibri"/>
              </a:rPr>
              <a:t>oo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153" dirty="0">
                <a:latin typeface="Times New Roman"/>
                <a:cs typeface="Times New Roman"/>
              </a:rPr>
              <a:t> </a:t>
            </a:r>
            <a:r>
              <a:rPr sz="2448" spc="-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endParaRPr sz="2448" dirty="0">
              <a:latin typeface="Calibri"/>
              <a:cs typeface="Calibri"/>
            </a:endParaRPr>
          </a:p>
          <a:p>
            <a:pPr marL="712400" lvl="1" indent="-233149">
              <a:spcBef>
                <a:spcPts val="224"/>
              </a:spcBef>
              <a:buFont typeface="Arial"/>
              <a:buChar char="•"/>
              <a:tabLst>
                <a:tab pos="713048" algn="l"/>
              </a:tabLst>
            </a:pP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:</a:t>
            </a:r>
            <a:r>
              <a:rPr sz="2448" spc="-14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1" dirty="0">
                <a:latin typeface="Calibri"/>
                <a:cs typeface="Calibri"/>
              </a:rPr>
              <a:t>g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dirty="0">
                <a:latin typeface="Calibri"/>
                <a:cs typeface="Calibri"/>
              </a:rPr>
              <a:t>h</a:t>
            </a:r>
            <a:r>
              <a:rPr sz="2448" spc="-270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-10" dirty="0">
                <a:latin typeface="Calibri"/>
                <a:cs typeface="Calibri"/>
              </a:rPr>
              <a:t>ee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</a:p>
          <a:p>
            <a:pPr marL="712400" lvl="1" indent="-233149">
              <a:spcBef>
                <a:spcPts val="223"/>
              </a:spcBef>
              <a:buFont typeface="Arial"/>
              <a:buChar char="•"/>
              <a:tabLst>
                <a:tab pos="713048" algn="l"/>
              </a:tabLst>
            </a:pPr>
            <a:r>
              <a:rPr sz="2448" spc="-87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16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-122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5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36" dirty="0">
                <a:latin typeface="Calibri"/>
                <a:cs typeface="Calibri"/>
              </a:rPr>
              <a:t>c</a:t>
            </a:r>
            <a:r>
              <a:rPr sz="2448" dirty="0">
                <a:latin typeface="Calibri"/>
                <a:cs typeface="Calibri"/>
              </a:rPr>
              <a:t>h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er</a:t>
            </a:r>
            <a:endParaRPr sz="2448" dirty="0">
              <a:latin typeface="Calibri"/>
              <a:cs typeface="Calibri"/>
            </a:endParaRPr>
          </a:p>
          <a:p>
            <a:pPr marL="712400" lvl="1" indent="-233149">
              <a:spcBef>
                <a:spcPts val="122"/>
              </a:spcBef>
              <a:buFont typeface="Arial"/>
              <a:buChar char="•"/>
              <a:tabLst>
                <a:tab pos="713048" algn="l"/>
              </a:tabLst>
            </a:pPr>
            <a:r>
              <a:rPr sz="2448" spc="-20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1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w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et</a:t>
            </a:r>
            <a:r>
              <a:rPr sz="2448" spc="-10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b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tt</a:t>
            </a:r>
            <a:r>
              <a:rPr sz="2448" spc="-10" dirty="0">
                <a:latin typeface="Calibri"/>
                <a:cs typeface="Calibri"/>
              </a:rPr>
              <a:t>er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20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endParaRPr sz="2448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10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330" y="2914692"/>
            <a:ext cx="3513669" cy="645303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z="4080" dirty="0">
                <a:solidFill>
                  <a:srgbClr val="FF9900"/>
                </a:solidFill>
              </a:rPr>
              <a:t>A</a:t>
            </a:r>
            <a:r>
              <a:rPr sz="4080" spc="-7" dirty="0"/>
              <a:t>utoencoders</a:t>
            </a:r>
            <a:endParaRPr sz="4080"/>
          </a:p>
        </p:txBody>
      </p:sp>
    </p:spTree>
    <p:extLst>
      <p:ext uri="{BB962C8B-B14F-4D97-AF65-F5344CB8AC3E}">
        <p14:creationId xmlns:p14="http://schemas.microsoft.com/office/powerpoint/2010/main" val="30277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091" y="474706"/>
            <a:ext cx="9575851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S</a:t>
            </a:r>
            <a:r>
              <a:rPr spc="-7" dirty="0"/>
              <a:t>tacked autoencoder </a:t>
            </a:r>
            <a:r>
              <a:rPr dirty="0"/>
              <a:t>-</a:t>
            </a:r>
            <a:r>
              <a:rPr spc="-116" dirty="0"/>
              <a:t> </a:t>
            </a:r>
            <a:r>
              <a:rPr spc="-7" dirty="0"/>
              <a:t>SAE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9226" y="1976922"/>
            <a:ext cx="9657626" cy="649644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Use </a:t>
            </a: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d</a:t>
            </a:r>
            <a:r>
              <a:rPr sz="2720" spc="-7" dirty="0">
                <a:latin typeface="Arial"/>
                <a:cs typeface="Arial"/>
              </a:rPr>
              <a:t>ata itself as </a:t>
            </a: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720" spc="-7" dirty="0">
                <a:latin typeface="Arial"/>
                <a:cs typeface="Arial"/>
              </a:rPr>
              <a:t>abel</a:t>
            </a:r>
            <a:endParaRPr sz="272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39317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1120797"/>
                </a:moveTo>
                <a:lnTo>
                  <a:pt x="0" y="0"/>
                </a:lnTo>
                <a:lnTo>
                  <a:pt x="1002298" y="350849"/>
                </a:lnTo>
                <a:lnTo>
                  <a:pt x="1002298" y="769948"/>
                </a:lnTo>
                <a:lnTo>
                  <a:pt x="0" y="1120797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4139317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0"/>
                </a:moveTo>
                <a:lnTo>
                  <a:pt x="1002297" y="350849"/>
                </a:lnTo>
                <a:lnTo>
                  <a:pt x="1002297" y="769948"/>
                </a:lnTo>
                <a:lnTo>
                  <a:pt x="0" y="11207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793724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1002298" y="1120797"/>
                </a:moveTo>
                <a:lnTo>
                  <a:pt x="0" y="769948"/>
                </a:lnTo>
                <a:lnTo>
                  <a:pt x="0" y="350849"/>
                </a:lnTo>
                <a:lnTo>
                  <a:pt x="1002298" y="0"/>
                </a:lnTo>
                <a:lnTo>
                  <a:pt x="1002298" y="1120797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6793724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1002297" y="0"/>
                </a:moveTo>
                <a:lnTo>
                  <a:pt x="0" y="350849"/>
                </a:lnTo>
                <a:lnTo>
                  <a:pt x="0" y="769948"/>
                </a:lnTo>
                <a:lnTo>
                  <a:pt x="1002297" y="1120797"/>
                </a:lnTo>
                <a:lnTo>
                  <a:pt x="1002297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2260991" y="4143772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 txBox="1"/>
          <p:nvPr/>
        </p:nvSpPr>
        <p:spPr>
          <a:xfrm>
            <a:off x="7241490" y="4125733"/>
            <a:ext cx="506887" cy="7709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algn="ctr">
              <a:spcBef>
                <a:spcPts val="136"/>
              </a:spcBef>
            </a:pPr>
            <a:r>
              <a:rPr sz="3264" b="1" i="1" dirty="0">
                <a:latin typeface="Arial"/>
                <a:cs typeface="Arial"/>
              </a:rPr>
              <a:t>g</a:t>
            </a:r>
            <a:endParaRPr sz="3264">
              <a:latin typeface="Arial"/>
              <a:cs typeface="Arial"/>
            </a:endParaRPr>
          </a:p>
          <a:p>
            <a:pPr algn="ctr">
              <a:spcBef>
                <a:spcPts val="20"/>
              </a:spcBef>
            </a:pPr>
            <a:r>
              <a:rPr sz="1632" dirty="0">
                <a:latin typeface="Arial"/>
                <a:cs typeface="Arial"/>
              </a:rPr>
              <a:t>(dec)</a:t>
            </a:r>
            <a:endParaRPr sz="1632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86383" y="4164238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 txBox="1"/>
          <p:nvPr/>
        </p:nvSpPr>
        <p:spPr>
          <a:xfrm>
            <a:off x="2650398" y="4978004"/>
            <a:ext cx="227106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72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43234" y="4780656"/>
            <a:ext cx="227106" cy="697112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lnSpc>
                <a:spcPts val="3230"/>
              </a:lnSpc>
              <a:spcBef>
                <a:spcPts val="136"/>
              </a:spcBef>
            </a:pPr>
            <a:r>
              <a:rPr sz="2720" b="1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720">
              <a:latin typeface="Arial"/>
              <a:cs typeface="Arial"/>
            </a:endParaRPr>
          </a:p>
          <a:p>
            <a:pPr marL="17271">
              <a:lnSpc>
                <a:spcPts val="2087"/>
              </a:lnSpc>
            </a:pPr>
            <a:r>
              <a:rPr sz="1768" b="1" i="1" dirty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endParaRPr sz="176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69345" y="4141975"/>
            <a:ext cx="2365184" cy="1279259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83933">
              <a:spcBef>
                <a:spcPts val="136"/>
              </a:spcBef>
              <a:tabLst>
                <a:tab pos="1032790" algn="l"/>
                <a:tab pos="1556093" algn="l"/>
                <a:tab pos="1873874" algn="l"/>
                <a:tab pos="2347092" algn="l"/>
              </a:tabLst>
            </a:pPr>
            <a:r>
              <a:rPr sz="3264" b="1" i="1" dirty="0">
                <a:latin typeface="Arial"/>
                <a:cs typeface="Arial"/>
              </a:rPr>
              <a:t>f	</a:t>
            </a:r>
            <a:r>
              <a:rPr sz="3264" u="sng" dirty="0">
                <a:uFill>
                  <a:solidFill>
                    <a:srgbClr val="1F497C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64" dirty="0">
                <a:latin typeface="Times New Roman"/>
                <a:cs typeface="Times New Roman"/>
              </a:rPr>
              <a:t>	</a:t>
            </a:r>
            <a:r>
              <a:rPr sz="3264" u="sng" dirty="0">
                <a:uFill>
                  <a:solidFill>
                    <a:srgbClr val="1F497C"/>
                  </a:solidFill>
                </a:uFill>
                <a:latin typeface="Times New Roman"/>
                <a:cs typeface="Times New Roman"/>
              </a:rPr>
              <a:t> 	</a:t>
            </a:r>
            <a:endParaRPr sz="3264">
              <a:latin typeface="Times New Roman"/>
              <a:cs typeface="Times New Roman"/>
            </a:endParaRPr>
          </a:p>
          <a:p>
            <a:pPr marL="17271">
              <a:spcBef>
                <a:spcPts val="20"/>
              </a:spcBef>
            </a:pPr>
            <a:r>
              <a:rPr sz="1632" dirty="0">
                <a:latin typeface="Arial"/>
                <a:cs typeface="Arial"/>
              </a:rPr>
              <a:t>(enc)</a:t>
            </a:r>
            <a:endParaRPr sz="1632">
              <a:latin typeface="Arial"/>
              <a:cs typeface="Arial"/>
            </a:endParaRPr>
          </a:p>
          <a:p>
            <a:pPr marR="532802" algn="r">
              <a:spcBef>
                <a:spcPts val="687"/>
              </a:spcBef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z</a:t>
            </a:r>
            <a:endParaRPr sz="272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03127" y="4164238"/>
            <a:ext cx="340784" cy="815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3361327" y="4541162"/>
            <a:ext cx="733993" cy="15543"/>
          </a:xfrm>
          <a:custGeom>
            <a:avLst/>
            <a:gdLst/>
            <a:ahLst/>
            <a:cxnLst/>
            <a:rect l="l" t="t" r="r" b="b"/>
            <a:pathLst>
              <a:path w="539750" h="11429">
                <a:moveTo>
                  <a:pt x="0" y="0"/>
                </a:moveTo>
                <a:lnTo>
                  <a:pt x="539553" y="1084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4094645" y="4534532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624" y="0"/>
                </a:lnTo>
                <a:lnTo>
                  <a:pt x="43524" y="16599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4094645" y="4534532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524" y="16599"/>
                </a:lnTo>
                <a:lnTo>
                  <a:pt x="624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5925580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5925580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6716177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6716176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8156724" y="4562512"/>
            <a:ext cx="752127" cy="10362"/>
          </a:xfrm>
          <a:custGeom>
            <a:avLst/>
            <a:gdLst/>
            <a:ahLst/>
            <a:cxnLst/>
            <a:rect l="l" t="t" r="r" b="b"/>
            <a:pathLst>
              <a:path w="553084" h="7620">
                <a:moveTo>
                  <a:pt x="0" y="7074"/>
                </a:moveTo>
                <a:lnTo>
                  <a:pt x="553048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8908530" y="4541128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399" y="31449"/>
                </a:moveTo>
                <a:lnTo>
                  <a:pt x="0" y="0"/>
                </a:lnTo>
                <a:lnTo>
                  <a:pt x="43424" y="15174"/>
                </a:lnTo>
                <a:lnTo>
                  <a:pt x="399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8908530" y="4541128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399" y="31449"/>
                </a:moveTo>
                <a:lnTo>
                  <a:pt x="43424" y="15174"/>
                </a:lnTo>
                <a:lnTo>
                  <a:pt x="0" y="0"/>
                </a:lnTo>
                <a:lnTo>
                  <a:pt x="399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2739229" y="5502116"/>
            <a:ext cx="6796779" cy="414490"/>
          </a:xfrm>
          <a:custGeom>
            <a:avLst/>
            <a:gdLst/>
            <a:ahLst/>
            <a:cxnLst/>
            <a:rect l="l" t="t" r="r" b="b"/>
            <a:pathLst>
              <a:path w="4998084" h="304800">
                <a:moveTo>
                  <a:pt x="0" y="0"/>
                </a:moveTo>
                <a:lnTo>
                  <a:pt x="0" y="304749"/>
                </a:lnTo>
                <a:lnTo>
                  <a:pt x="4997987" y="304749"/>
                </a:lnTo>
                <a:lnTo>
                  <a:pt x="4997987" y="7274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2717858" y="5443403"/>
            <a:ext cx="43176" cy="60447"/>
          </a:xfrm>
          <a:custGeom>
            <a:avLst/>
            <a:gdLst/>
            <a:ahLst/>
            <a:cxnLst/>
            <a:rect l="l" t="t" r="r" b="b"/>
            <a:pathLst>
              <a:path w="31750" h="44450">
                <a:moveTo>
                  <a:pt x="31429" y="43924"/>
                </a:moveTo>
                <a:lnTo>
                  <a:pt x="0" y="42449"/>
                </a:lnTo>
                <a:lnTo>
                  <a:pt x="17754" y="0"/>
                </a:lnTo>
                <a:lnTo>
                  <a:pt x="31429" y="4392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2717858" y="5443403"/>
            <a:ext cx="43176" cy="60447"/>
          </a:xfrm>
          <a:custGeom>
            <a:avLst/>
            <a:gdLst/>
            <a:ahLst/>
            <a:cxnLst/>
            <a:rect l="l" t="t" r="r" b="b"/>
            <a:pathLst>
              <a:path w="31750" h="44450">
                <a:moveTo>
                  <a:pt x="31429" y="43924"/>
                </a:moveTo>
                <a:lnTo>
                  <a:pt x="17754" y="0"/>
                </a:lnTo>
                <a:lnTo>
                  <a:pt x="0" y="42449"/>
                </a:lnTo>
                <a:lnTo>
                  <a:pt x="31429" y="4392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9514489" y="5453230"/>
            <a:ext cx="43176" cy="59583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" name="object 30"/>
          <p:cNvSpPr/>
          <p:nvPr/>
        </p:nvSpPr>
        <p:spPr>
          <a:xfrm>
            <a:off x="9514489" y="5453230"/>
            <a:ext cx="43176" cy="59583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" name="object 31"/>
          <p:cNvSpPr/>
          <p:nvPr/>
        </p:nvSpPr>
        <p:spPr>
          <a:xfrm>
            <a:off x="4746466" y="5635077"/>
            <a:ext cx="3024053" cy="613963"/>
          </a:xfrm>
          <a:custGeom>
            <a:avLst/>
            <a:gdLst/>
            <a:ahLst/>
            <a:cxnLst/>
            <a:rect l="l" t="t" r="r" b="b"/>
            <a:pathLst>
              <a:path w="2223770" h="451485">
                <a:moveTo>
                  <a:pt x="0" y="0"/>
                </a:moveTo>
                <a:lnTo>
                  <a:pt x="2223295" y="0"/>
                </a:lnTo>
                <a:lnTo>
                  <a:pt x="2223295" y="450899"/>
                </a:lnTo>
                <a:lnTo>
                  <a:pt x="0" y="450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" name="object 32"/>
          <p:cNvSpPr txBox="1"/>
          <p:nvPr/>
        </p:nvSpPr>
        <p:spPr>
          <a:xfrm>
            <a:off x="5062494" y="5629754"/>
            <a:ext cx="2391090" cy="595648"/>
          </a:xfrm>
          <a:prstGeom prst="rect">
            <a:avLst/>
          </a:prstGeom>
        </p:spPr>
        <p:txBody>
          <a:bodyPr vert="horz" wrap="square" lIns="0" tIns="31087" rIns="0" bIns="0" rtlCol="0">
            <a:spAutoFit/>
          </a:bodyPr>
          <a:lstStyle/>
          <a:p>
            <a:pPr marL="17271" marR="6908" indent="109669">
              <a:lnSpc>
                <a:spcPts val="2244"/>
              </a:lnSpc>
              <a:spcBef>
                <a:spcPts val="245"/>
              </a:spcBef>
            </a:pPr>
            <a:r>
              <a:rPr sz="1904" spc="-7" dirty="0">
                <a:solidFill>
                  <a:srgbClr val="FF9900"/>
                </a:solidFill>
                <a:latin typeface="Arial"/>
                <a:cs typeface="Arial"/>
              </a:rPr>
              <a:t>S</a:t>
            </a:r>
            <a:r>
              <a:rPr sz="1904" spc="-7" dirty="0">
                <a:latin typeface="Arial"/>
                <a:cs typeface="Arial"/>
              </a:rPr>
              <a:t>upervised learning  with </a:t>
            </a:r>
            <a:r>
              <a:rPr sz="1904" spc="-7" dirty="0">
                <a:solidFill>
                  <a:srgbClr val="FF0000"/>
                </a:solidFill>
                <a:latin typeface="Arial"/>
                <a:cs typeface="Arial"/>
              </a:rPr>
              <a:t>L2 </a:t>
            </a:r>
            <a:r>
              <a:rPr sz="1904" spc="-7" dirty="0">
                <a:latin typeface="Arial"/>
                <a:cs typeface="Arial"/>
              </a:rPr>
              <a:t>loss </a:t>
            </a:r>
            <a:r>
              <a:rPr sz="1904" dirty="0">
                <a:latin typeface="Arial"/>
                <a:cs typeface="Arial"/>
              </a:rPr>
              <a:t>( = </a:t>
            </a:r>
            <a:r>
              <a:rPr sz="1904" spc="-7" dirty="0">
                <a:latin typeface="Arial"/>
                <a:cs typeface="Arial"/>
              </a:rPr>
              <a:t>MSE</a:t>
            </a:r>
            <a:r>
              <a:rPr sz="1904" spc="-129" dirty="0">
                <a:latin typeface="Arial"/>
                <a:cs typeface="Arial"/>
              </a:rPr>
              <a:t> </a:t>
            </a:r>
            <a:r>
              <a:rPr sz="1904" dirty="0">
                <a:latin typeface="Arial"/>
                <a:cs typeface="Arial"/>
              </a:rPr>
              <a:t>)</a:t>
            </a:r>
            <a:endParaRPr sz="190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931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6505" y="178431"/>
            <a:ext cx="10292313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D</a:t>
            </a:r>
            <a:r>
              <a:rPr spc="-7" dirty="0"/>
              <a:t>enoising autoencoder </a:t>
            </a:r>
            <a:r>
              <a:rPr dirty="0"/>
              <a:t>-</a:t>
            </a:r>
            <a:r>
              <a:rPr spc="-116" dirty="0"/>
              <a:t> </a:t>
            </a:r>
            <a:r>
              <a:rPr spc="-7" dirty="0"/>
              <a:t>DAE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657095"/>
            <a:ext cx="10292314" cy="1286228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Almost </a:t>
            </a:r>
            <a:r>
              <a:rPr sz="2720" dirty="0">
                <a:latin typeface="Arial"/>
                <a:cs typeface="Arial"/>
              </a:rPr>
              <a:t>same </a:t>
            </a:r>
            <a:r>
              <a:rPr sz="2720" spc="-7" dirty="0">
                <a:latin typeface="Arial"/>
                <a:cs typeface="Arial"/>
              </a:rPr>
              <a:t>as</a:t>
            </a:r>
            <a:r>
              <a:rPr sz="2720" spc="-27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SAE</a:t>
            </a:r>
            <a:endParaRPr sz="2720" dirty="0">
              <a:latin typeface="Arial"/>
              <a:cs typeface="Arial"/>
            </a:endParaRPr>
          </a:p>
          <a:p>
            <a:pPr marL="448175" indent="-430905">
              <a:spcBef>
                <a:spcPts val="166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Add random </a:t>
            </a: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n</a:t>
            </a:r>
            <a:r>
              <a:rPr sz="2720" spc="-7" dirty="0">
                <a:latin typeface="Arial"/>
                <a:cs typeface="Arial"/>
              </a:rPr>
              <a:t>oise to input data</a:t>
            </a:r>
            <a:endParaRPr sz="1632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39317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1120797"/>
                </a:moveTo>
                <a:lnTo>
                  <a:pt x="0" y="0"/>
                </a:lnTo>
                <a:lnTo>
                  <a:pt x="1002298" y="350849"/>
                </a:lnTo>
                <a:lnTo>
                  <a:pt x="1002298" y="769948"/>
                </a:lnTo>
                <a:lnTo>
                  <a:pt x="0" y="1120797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4139317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0"/>
                </a:moveTo>
                <a:lnTo>
                  <a:pt x="1002297" y="350849"/>
                </a:lnTo>
                <a:lnTo>
                  <a:pt x="1002297" y="769948"/>
                </a:lnTo>
                <a:lnTo>
                  <a:pt x="0" y="11207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6793724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1002298" y="1120797"/>
                </a:moveTo>
                <a:lnTo>
                  <a:pt x="0" y="769948"/>
                </a:lnTo>
                <a:lnTo>
                  <a:pt x="0" y="350849"/>
                </a:lnTo>
                <a:lnTo>
                  <a:pt x="1002298" y="0"/>
                </a:lnTo>
                <a:lnTo>
                  <a:pt x="1002298" y="1120797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6793724" y="3810060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1002297" y="0"/>
                </a:moveTo>
                <a:lnTo>
                  <a:pt x="0" y="350849"/>
                </a:lnTo>
                <a:lnTo>
                  <a:pt x="0" y="769948"/>
                </a:lnTo>
                <a:lnTo>
                  <a:pt x="1002297" y="1120797"/>
                </a:lnTo>
                <a:lnTo>
                  <a:pt x="1002297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2260991" y="4143772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 txBox="1"/>
          <p:nvPr/>
        </p:nvSpPr>
        <p:spPr>
          <a:xfrm>
            <a:off x="7241490" y="4125733"/>
            <a:ext cx="506887" cy="7709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algn="ctr">
              <a:spcBef>
                <a:spcPts val="136"/>
              </a:spcBef>
            </a:pPr>
            <a:r>
              <a:rPr sz="3264" b="1" i="1" dirty="0">
                <a:latin typeface="Arial"/>
                <a:cs typeface="Arial"/>
              </a:rPr>
              <a:t>g</a:t>
            </a:r>
            <a:endParaRPr sz="3264">
              <a:latin typeface="Arial"/>
              <a:cs typeface="Arial"/>
            </a:endParaRPr>
          </a:p>
          <a:p>
            <a:pPr algn="ctr">
              <a:spcBef>
                <a:spcPts val="20"/>
              </a:spcBef>
            </a:pPr>
            <a:r>
              <a:rPr sz="1632" dirty="0">
                <a:latin typeface="Arial"/>
                <a:cs typeface="Arial"/>
              </a:rPr>
              <a:t>(dec)</a:t>
            </a:r>
            <a:endParaRPr sz="1632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86383" y="4164238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 txBox="1"/>
          <p:nvPr/>
        </p:nvSpPr>
        <p:spPr>
          <a:xfrm>
            <a:off x="1982147" y="4978005"/>
            <a:ext cx="1520662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0000"/>
                </a:solidFill>
                <a:latin typeface="Arial"/>
                <a:cs typeface="Arial"/>
              </a:rPr>
              <a:t>x </a:t>
            </a:r>
            <a:r>
              <a:rPr sz="2720" b="1" i="1" dirty="0">
                <a:latin typeface="Arial"/>
                <a:cs typeface="Arial"/>
              </a:rPr>
              <a:t>+</a:t>
            </a:r>
            <a:r>
              <a:rPr sz="2720" b="1" i="1" spc="-143" dirty="0">
                <a:latin typeface="Arial"/>
                <a:cs typeface="Arial"/>
              </a:rPr>
              <a:t> </a:t>
            </a:r>
            <a:r>
              <a:rPr sz="2720" b="1" i="1" spc="-7" dirty="0">
                <a:latin typeface="Arial"/>
                <a:cs typeface="Arial"/>
              </a:rPr>
              <a:t>noise</a:t>
            </a:r>
            <a:endParaRPr sz="272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43234" y="4780656"/>
            <a:ext cx="227106" cy="697112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lnSpc>
                <a:spcPts val="3230"/>
              </a:lnSpc>
              <a:spcBef>
                <a:spcPts val="136"/>
              </a:spcBef>
            </a:pPr>
            <a:r>
              <a:rPr sz="2720" b="1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720">
              <a:latin typeface="Arial"/>
              <a:cs typeface="Arial"/>
            </a:endParaRPr>
          </a:p>
          <a:p>
            <a:pPr marL="17271">
              <a:lnSpc>
                <a:spcPts val="2087"/>
              </a:lnSpc>
            </a:pPr>
            <a:r>
              <a:rPr sz="1768" b="1" i="1" dirty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endParaRPr sz="1768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69345" y="4141975"/>
            <a:ext cx="2365184" cy="1279259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83933">
              <a:spcBef>
                <a:spcPts val="136"/>
              </a:spcBef>
              <a:tabLst>
                <a:tab pos="1032790" algn="l"/>
                <a:tab pos="1556093" algn="l"/>
                <a:tab pos="1873874" algn="l"/>
                <a:tab pos="2347092" algn="l"/>
              </a:tabLst>
            </a:pPr>
            <a:r>
              <a:rPr sz="3264" b="1" i="1" dirty="0">
                <a:latin typeface="Arial"/>
                <a:cs typeface="Arial"/>
              </a:rPr>
              <a:t>f	</a:t>
            </a:r>
            <a:r>
              <a:rPr sz="3264" u="sng" dirty="0">
                <a:uFill>
                  <a:solidFill>
                    <a:srgbClr val="1F497C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64" dirty="0">
                <a:latin typeface="Times New Roman"/>
                <a:cs typeface="Times New Roman"/>
              </a:rPr>
              <a:t>	</a:t>
            </a:r>
            <a:r>
              <a:rPr sz="3264" u="sng" dirty="0">
                <a:uFill>
                  <a:solidFill>
                    <a:srgbClr val="1F497C"/>
                  </a:solidFill>
                </a:uFill>
                <a:latin typeface="Times New Roman"/>
                <a:cs typeface="Times New Roman"/>
              </a:rPr>
              <a:t> 	</a:t>
            </a:r>
            <a:endParaRPr sz="3264">
              <a:latin typeface="Times New Roman"/>
              <a:cs typeface="Times New Roman"/>
            </a:endParaRPr>
          </a:p>
          <a:p>
            <a:pPr marL="17271">
              <a:spcBef>
                <a:spcPts val="20"/>
              </a:spcBef>
            </a:pPr>
            <a:r>
              <a:rPr sz="1632" dirty="0">
                <a:latin typeface="Arial"/>
                <a:cs typeface="Arial"/>
              </a:rPr>
              <a:t>(enc)</a:t>
            </a:r>
            <a:endParaRPr sz="1632">
              <a:latin typeface="Arial"/>
              <a:cs typeface="Arial"/>
            </a:endParaRPr>
          </a:p>
          <a:p>
            <a:pPr marR="532802" algn="r">
              <a:spcBef>
                <a:spcPts val="687"/>
              </a:spcBef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z</a:t>
            </a:r>
            <a:endParaRPr sz="272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03127" y="4164238"/>
            <a:ext cx="340784" cy="815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3361327" y="4541162"/>
            <a:ext cx="733993" cy="15543"/>
          </a:xfrm>
          <a:custGeom>
            <a:avLst/>
            <a:gdLst/>
            <a:ahLst/>
            <a:cxnLst/>
            <a:rect l="l" t="t" r="r" b="b"/>
            <a:pathLst>
              <a:path w="539750" h="11429">
                <a:moveTo>
                  <a:pt x="0" y="0"/>
                </a:moveTo>
                <a:lnTo>
                  <a:pt x="539553" y="1084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4094645" y="4534532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624" y="0"/>
                </a:lnTo>
                <a:lnTo>
                  <a:pt x="43524" y="16599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4094645" y="4534532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524" y="16599"/>
                </a:lnTo>
                <a:lnTo>
                  <a:pt x="624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5925580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5925580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6716177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6716176" y="4550749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8156724" y="4562512"/>
            <a:ext cx="752127" cy="10362"/>
          </a:xfrm>
          <a:custGeom>
            <a:avLst/>
            <a:gdLst/>
            <a:ahLst/>
            <a:cxnLst/>
            <a:rect l="l" t="t" r="r" b="b"/>
            <a:pathLst>
              <a:path w="553084" h="7620">
                <a:moveTo>
                  <a:pt x="0" y="7074"/>
                </a:moveTo>
                <a:lnTo>
                  <a:pt x="553048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8908530" y="4541128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399" y="31449"/>
                </a:moveTo>
                <a:lnTo>
                  <a:pt x="0" y="0"/>
                </a:lnTo>
                <a:lnTo>
                  <a:pt x="43424" y="15174"/>
                </a:lnTo>
                <a:lnTo>
                  <a:pt x="399" y="3144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8908530" y="4541128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399" y="31449"/>
                </a:moveTo>
                <a:lnTo>
                  <a:pt x="43424" y="15174"/>
                </a:lnTo>
                <a:lnTo>
                  <a:pt x="0" y="0"/>
                </a:lnTo>
                <a:lnTo>
                  <a:pt x="399" y="3144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2138294" y="5508881"/>
            <a:ext cx="7397790" cy="426580"/>
          </a:xfrm>
          <a:custGeom>
            <a:avLst/>
            <a:gdLst/>
            <a:ahLst/>
            <a:cxnLst/>
            <a:rect l="l" t="t" r="r" b="b"/>
            <a:pathLst>
              <a:path w="5440045" h="313689">
                <a:moveTo>
                  <a:pt x="0" y="0"/>
                </a:moveTo>
                <a:lnTo>
                  <a:pt x="0" y="313424"/>
                </a:lnTo>
                <a:lnTo>
                  <a:pt x="5439891" y="313424"/>
                </a:lnTo>
                <a:lnTo>
                  <a:pt x="5439891" y="229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2117531" y="5451870"/>
            <a:ext cx="42313" cy="63037"/>
          </a:xfrm>
          <a:custGeom>
            <a:avLst/>
            <a:gdLst/>
            <a:ahLst/>
            <a:cxnLst/>
            <a:rect l="l" t="t" r="r" b="b"/>
            <a:pathLst>
              <a:path w="31115" h="46354">
                <a:moveTo>
                  <a:pt x="0" y="45724"/>
                </a:moveTo>
                <a:lnTo>
                  <a:pt x="4832" y="0"/>
                </a:lnTo>
                <a:lnTo>
                  <a:pt x="30534" y="38124"/>
                </a:lnTo>
                <a:lnTo>
                  <a:pt x="0" y="4572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2117531" y="5451870"/>
            <a:ext cx="42313" cy="63037"/>
          </a:xfrm>
          <a:custGeom>
            <a:avLst/>
            <a:gdLst/>
            <a:ahLst/>
            <a:cxnLst/>
            <a:rect l="l" t="t" r="r" b="b"/>
            <a:pathLst>
              <a:path w="31115" h="46354">
                <a:moveTo>
                  <a:pt x="30534" y="38124"/>
                </a:moveTo>
                <a:lnTo>
                  <a:pt x="4832" y="0"/>
                </a:lnTo>
                <a:lnTo>
                  <a:pt x="0" y="45724"/>
                </a:lnTo>
                <a:lnTo>
                  <a:pt x="30534" y="3812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9514489" y="5453230"/>
            <a:ext cx="43176" cy="59583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" name="object 30"/>
          <p:cNvSpPr/>
          <p:nvPr/>
        </p:nvSpPr>
        <p:spPr>
          <a:xfrm>
            <a:off x="9514489" y="5453230"/>
            <a:ext cx="43176" cy="59583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" name="object 31"/>
          <p:cNvSpPr/>
          <p:nvPr/>
        </p:nvSpPr>
        <p:spPr>
          <a:xfrm>
            <a:off x="4746466" y="5635077"/>
            <a:ext cx="3024053" cy="613963"/>
          </a:xfrm>
          <a:custGeom>
            <a:avLst/>
            <a:gdLst/>
            <a:ahLst/>
            <a:cxnLst/>
            <a:rect l="l" t="t" r="r" b="b"/>
            <a:pathLst>
              <a:path w="2223770" h="451485">
                <a:moveTo>
                  <a:pt x="0" y="0"/>
                </a:moveTo>
                <a:lnTo>
                  <a:pt x="2223295" y="0"/>
                </a:lnTo>
                <a:lnTo>
                  <a:pt x="2223295" y="450899"/>
                </a:lnTo>
                <a:lnTo>
                  <a:pt x="0" y="450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" name="object 32"/>
          <p:cNvSpPr txBox="1"/>
          <p:nvPr/>
        </p:nvSpPr>
        <p:spPr>
          <a:xfrm>
            <a:off x="5062494" y="5629754"/>
            <a:ext cx="2391090" cy="595648"/>
          </a:xfrm>
          <a:prstGeom prst="rect">
            <a:avLst/>
          </a:prstGeom>
        </p:spPr>
        <p:txBody>
          <a:bodyPr vert="horz" wrap="square" lIns="0" tIns="31087" rIns="0" bIns="0" rtlCol="0">
            <a:spAutoFit/>
          </a:bodyPr>
          <a:lstStyle/>
          <a:p>
            <a:pPr marL="17271" marR="6908" indent="109669">
              <a:lnSpc>
                <a:spcPts val="2244"/>
              </a:lnSpc>
              <a:spcBef>
                <a:spcPts val="245"/>
              </a:spcBef>
            </a:pPr>
            <a:r>
              <a:rPr sz="1904" spc="-7" dirty="0">
                <a:solidFill>
                  <a:srgbClr val="FF9900"/>
                </a:solidFill>
                <a:latin typeface="Arial"/>
                <a:cs typeface="Arial"/>
              </a:rPr>
              <a:t>S</a:t>
            </a:r>
            <a:r>
              <a:rPr sz="1904" spc="-7" dirty="0">
                <a:latin typeface="Arial"/>
                <a:cs typeface="Arial"/>
              </a:rPr>
              <a:t>upervised learning  with </a:t>
            </a:r>
            <a:r>
              <a:rPr sz="1904" spc="-7" dirty="0">
                <a:solidFill>
                  <a:srgbClr val="FF0000"/>
                </a:solidFill>
                <a:latin typeface="Arial"/>
                <a:cs typeface="Arial"/>
              </a:rPr>
              <a:t>L2 </a:t>
            </a:r>
            <a:r>
              <a:rPr sz="1904" spc="-7" dirty="0">
                <a:latin typeface="Arial"/>
                <a:cs typeface="Arial"/>
              </a:rPr>
              <a:t>loss </a:t>
            </a:r>
            <a:r>
              <a:rPr sz="1904" dirty="0">
                <a:latin typeface="Arial"/>
                <a:cs typeface="Arial"/>
              </a:rPr>
              <a:t>( = </a:t>
            </a:r>
            <a:r>
              <a:rPr sz="1904" spc="-7" dirty="0">
                <a:latin typeface="Arial"/>
                <a:cs typeface="Arial"/>
              </a:rPr>
              <a:t>MSE</a:t>
            </a:r>
            <a:r>
              <a:rPr sz="1904" spc="-129" dirty="0">
                <a:latin typeface="Arial"/>
                <a:cs typeface="Arial"/>
              </a:rPr>
              <a:t> </a:t>
            </a:r>
            <a:r>
              <a:rPr sz="1904" dirty="0">
                <a:latin typeface="Arial"/>
                <a:cs typeface="Arial"/>
              </a:rPr>
              <a:t>)</a:t>
            </a:r>
            <a:endParaRPr sz="1904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0991" y="4143772"/>
            <a:ext cx="1100341" cy="7947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401353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237" y="296862"/>
            <a:ext cx="9677400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V</a:t>
            </a:r>
            <a:r>
              <a:rPr spc="-7" dirty="0"/>
              <a:t>ariational autoencoder </a:t>
            </a:r>
            <a:r>
              <a:rPr dirty="0"/>
              <a:t>-</a:t>
            </a:r>
            <a:r>
              <a:rPr spc="-116" dirty="0"/>
              <a:t> </a:t>
            </a:r>
            <a:r>
              <a:rPr spc="-7" dirty="0"/>
              <a:t>VAE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7"/>
            <a:ext cx="8896000" cy="3435682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3196" dirty="0">
              <a:latin typeface="Times New Roman"/>
              <a:cs typeface="Times New Roman"/>
            </a:endParaRPr>
          </a:p>
          <a:p>
            <a:pPr marL="448175" indent="-430905"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G</a:t>
            </a:r>
            <a:r>
              <a:rPr sz="2720" spc="-7" dirty="0">
                <a:latin typeface="Arial"/>
                <a:cs typeface="Arial"/>
              </a:rPr>
              <a:t>enerative Model </a:t>
            </a:r>
            <a:r>
              <a:rPr sz="2720" dirty="0">
                <a:latin typeface="Arial"/>
                <a:cs typeface="Arial"/>
              </a:rPr>
              <a:t>+ </a:t>
            </a:r>
            <a:r>
              <a:rPr sz="2720" spc="-7" dirty="0">
                <a:latin typeface="Arial"/>
                <a:cs typeface="Arial"/>
              </a:rPr>
              <a:t>Stacked</a:t>
            </a:r>
            <a:r>
              <a:rPr sz="2720" spc="-48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Autoencoder</a:t>
            </a:r>
            <a:endParaRPr sz="2720" dirty="0">
              <a:latin typeface="Arial"/>
              <a:cs typeface="Arial"/>
            </a:endParaRPr>
          </a:p>
          <a:p>
            <a:pPr marL="1691668" lvl="1" indent="-502578">
              <a:spcBef>
                <a:spcPts val="1666"/>
              </a:spcBef>
              <a:buChar char="–"/>
              <a:tabLst>
                <a:tab pos="1691668" algn="l"/>
                <a:tab pos="1692532" algn="l"/>
              </a:tabLst>
            </a:pPr>
            <a:r>
              <a:rPr sz="2720" spc="-7" dirty="0">
                <a:latin typeface="Arial"/>
                <a:cs typeface="Arial"/>
              </a:rPr>
              <a:t>Based on </a:t>
            </a:r>
            <a:r>
              <a:rPr sz="2720" b="1" spc="-7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20" b="1" spc="-7" dirty="0">
                <a:latin typeface="Arial"/>
                <a:cs typeface="Arial"/>
              </a:rPr>
              <a:t>ariational approximation</a:t>
            </a:r>
            <a:endParaRPr sz="2720" dirty="0">
              <a:latin typeface="Arial"/>
              <a:cs typeface="Arial"/>
            </a:endParaRPr>
          </a:p>
          <a:p>
            <a:pPr marL="1691668" lvl="1" indent="-502578">
              <a:spcBef>
                <a:spcPts val="1632"/>
              </a:spcBef>
              <a:buChar char="–"/>
              <a:tabLst>
                <a:tab pos="1691668" algn="l"/>
                <a:tab pos="1692532" algn="l"/>
              </a:tabLst>
            </a:pPr>
            <a:r>
              <a:rPr sz="2720" spc="-7" dirty="0">
                <a:latin typeface="Arial"/>
                <a:cs typeface="Arial"/>
              </a:rPr>
              <a:t>other approaches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:</a:t>
            </a:r>
          </a:p>
          <a:p>
            <a:pPr marL="2313413" lvl="2" indent="-430905">
              <a:spcBef>
                <a:spcPts val="1632"/>
              </a:spcBef>
              <a:buChar char="•"/>
              <a:tabLst>
                <a:tab pos="2313413" algn="l"/>
                <a:tab pos="2314278" algn="l"/>
              </a:tabLst>
            </a:pPr>
            <a:r>
              <a:rPr sz="2720" spc="-7" dirty="0">
                <a:latin typeface="Arial"/>
                <a:cs typeface="Arial"/>
              </a:rPr>
              <a:t>Point estimation </a:t>
            </a:r>
            <a:r>
              <a:rPr sz="2720" dirty="0">
                <a:latin typeface="Arial"/>
                <a:cs typeface="Arial"/>
              </a:rPr>
              <a:t>( </a:t>
            </a:r>
            <a:r>
              <a:rPr sz="2720" spc="-7" dirty="0">
                <a:latin typeface="Arial"/>
                <a:cs typeface="Arial"/>
              </a:rPr>
              <a:t>MAP</a:t>
            </a:r>
            <a:r>
              <a:rPr sz="2720" spc="-34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)</a:t>
            </a:r>
          </a:p>
          <a:p>
            <a:pPr marL="2313413" lvl="2" indent="-430905">
              <a:spcBef>
                <a:spcPts val="1632"/>
              </a:spcBef>
              <a:buChar char="•"/>
              <a:tabLst>
                <a:tab pos="2313413" algn="l"/>
                <a:tab pos="2314278" algn="l"/>
              </a:tabLst>
            </a:pPr>
            <a:r>
              <a:rPr sz="2720" spc="-7" dirty="0">
                <a:latin typeface="Arial"/>
                <a:cs typeface="Arial"/>
              </a:rPr>
              <a:t>Markov Chain Monte Carlo </a:t>
            </a:r>
            <a:r>
              <a:rPr sz="2720" dirty="0">
                <a:latin typeface="Arial"/>
                <a:cs typeface="Arial"/>
              </a:rPr>
              <a:t>( </a:t>
            </a:r>
            <a:r>
              <a:rPr sz="2720" spc="-7" dirty="0">
                <a:latin typeface="Arial"/>
                <a:cs typeface="Arial"/>
              </a:rPr>
              <a:t>MCMC</a:t>
            </a:r>
            <a:r>
              <a:rPr sz="2720" spc="-54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2328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59" y="250397"/>
            <a:ext cx="11641078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V</a:t>
            </a:r>
            <a:r>
              <a:rPr spc="-7" dirty="0"/>
              <a:t>ariational autoencoder </a:t>
            </a:r>
            <a:r>
              <a:rPr dirty="0"/>
              <a:t>-</a:t>
            </a:r>
            <a:r>
              <a:rPr spc="-116" dirty="0"/>
              <a:t> </a:t>
            </a:r>
            <a:r>
              <a:rPr spc="-7" dirty="0"/>
              <a:t>VAE</a:t>
            </a:r>
          </a:p>
        </p:txBody>
      </p:sp>
      <p:sp>
        <p:nvSpPr>
          <p:cNvPr id="5" name="object 5"/>
          <p:cNvSpPr/>
          <p:nvPr/>
        </p:nvSpPr>
        <p:spPr>
          <a:xfrm>
            <a:off x="3074672" y="3252511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1120797"/>
                </a:moveTo>
                <a:lnTo>
                  <a:pt x="0" y="0"/>
                </a:lnTo>
                <a:lnTo>
                  <a:pt x="1002298" y="350849"/>
                </a:lnTo>
                <a:lnTo>
                  <a:pt x="1002298" y="769948"/>
                </a:lnTo>
                <a:lnTo>
                  <a:pt x="0" y="1120797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3074672" y="3252511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4" h="1121410">
                <a:moveTo>
                  <a:pt x="0" y="0"/>
                </a:moveTo>
                <a:lnTo>
                  <a:pt x="1002297" y="350849"/>
                </a:lnTo>
                <a:lnTo>
                  <a:pt x="1002297" y="769948"/>
                </a:lnTo>
                <a:lnTo>
                  <a:pt x="0" y="11207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7" name="object 7"/>
          <p:cNvSpPr/>
          <p:nvPr/>
        </p:nvSpPr>
        <p:spPr>
          <a:xfrm>
            <a:off x="7948800" y="3252511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5" h="1121410">
                <a:moveTo>
                  <a:pt x="1002298" y="1120797"/>
                </a:moveTo>
                <a:lnTo>
                  <a:pt x="0" y="769948"/>
                </a:lnTo>
                <a:lnTo>
                  <a:pt x="0" y="350849"/>
                </a:lnTo>
                <a:lnTo>
                  <a:pt x="1002298" y="0"/>
                </a:lnTo>
                <a:lnTo>
                  <a:pt x="1002298" y="1120797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/>
          <p:nvPr/>
        </p:nvSpPr>
        <p:spPr>
          <a:xfrm>
            <a:off x="7948800" y="3252511"/>
            <a:ext cx="1363501" cy="1524979"/>
          </a:xfrm>
          <a:custGeom>
            <a:avLst/>
            <a:gdLst/>
            <a:ahLst/>
            <a:cxnLst/>
            <a:rect l="l" t="t" r="r" b="b"/>
            <a:pathLst>
              <a:path w="1002665" h="1121410">
                <a:moveTo>
                  <a:pt x="1002297" y="0"/>
                </a:moveTo>
                <a:lnTo>
                  <a:pt x="0" y="350849"/>
                </a:lnTo>
                <a:lnTo>
                  <a:pt x="0" y="769948"/>
                </a:lnTo>
                <a:lnTo>
                  <a:pt x="1002297" y="1120797"/>
                </a:lnTo>
                <a:lnTo>
                  <a:pt x="1002297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1133452" y="3586224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 txBox="1"/>
          <p:nvPr/>
        </p:nvSpPr>
        <p:spPr>
          <a:xfrm>
            <a:off x="3404702" y="3584436"/>
            <a:ext cx="506887" cy="7709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algn="ctr">
              <a:spcBef>
                <a:spcPts val="136"/>
              </a:spcBef>
            </a:pPr>
            <a:r>
              <a:rPr sz="3264" b="1" i="1" dirty="0">
                <a:latin typeface="Arial"/>
                <a:cs typeface="Arial"/>
              </a:rPr>
              <a:t>f</a:t>
            </a:r>
            <a:endParaRPr sz="3264">
              <a:latin typeface="Arial"/>
              <a:cs typeface="Arial"/>
            </a:endParaRPr>
          </a:p>
          <a:p>
            <a:pPr algn="ctr">
              <a:spcBef>
                <a:spcPts val="20"/>
              </a:spcBef>
            </a:pPr>
            <a:r>
              <a:rPr sz="1632" dirty="0">
                <a:latin typeface="Arial"/>
                <a:cs typeface="Arial"/>
              </a:rPr>
              <a:t>(enc)</a:t>
            </a:r>
            <a:endParaRPr sz="1632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96556" y="3568180"/>
            <a:ext cx="506887" cy="7709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algn="ctr">
              <a:spcBef>
                <a:spcPts val="136"/>
              </a:spcBef>
            </a:pPr>
            <a:r>
              <a:rPr sz="3264" b="1" i="1" dirty="0">
                <a:latin typeface="Arial"/>
                <a:cs typeface="Arial"/>
              </a:rPr>
              <a:t>g</a:t>
            </a:r>
            <a:endParaRPr sz="3264">
              <a:latin typeface="Arial"/>
              <a:cs typeface="Arial"/>
            </a:endParaRPr>
          </a:p>
          <a:p>
            <a:pPr algn="ctr">
              <a:spcBef>
                <a:spcPts val="20"/>
              </a:spcBef>
            </a:pPr>
            <a:r>
              <a:rPr sz="1632" dirty="0">
                <a:latin typeface="Arial"/>
                <a:cs typeface="Arial"/>
              </a:rPr>
              <a:t>(dec)</a:t>
            </a:r>
            <a:endParaRPr sz="1632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94462" y="3606690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 txBox="1"/>
          <p:nvPr/>
        </p:nvSpPr>
        <p:spPr>
          <a:xfrm>
            <a:off x="1522857" y="4420464"/>
            <a:ext cx="227106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72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51316" y="4223104"/>
            <a:ext cx="227106" cy="697112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lnSpc>
                <a:spcPts val="3230"/>
              </a:lnSpc>
              <a:spcBef>
                <a:spcPts val="136"/>
              </a:spcBef>
            </a:pPr>
            <a:r>
              <a:rPr sz="2720" b="1" i="1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2720">
              <a:latin typeface="Arial"/>
              <a:cs typeface="Arial"/>
            </a:endParaRPr>
          </a:p>
          <a:p>
            <a:pPr marL="17271">
              <a:lnSpc>
                <a:spcPts val="2087"/>
              </a:lnSpc>
            </a:pPr>
            <a:r>
              <a:rPr sz="1768" b="1" i="1" dirty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endParaRPr sz="176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71094" y="4650571"/>
            <a:ext cx="322957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z</a:t>
            </a:r>
            <a:r>
              <a:rPr sz="2720" b="1" i="1" spc="-41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:</a:t>
            </a:r>
            <a:endParaRPr sz="1632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18720" y="4240425"/>
            <a:ext cx="195073" cy="466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/>
          <p:nvPr/>
        </p:nvSpPr>
        <p:spPr>
          <a:xfrm>
            <a:off x="2233787" y="3983614"/>
            <a:ext cx="797030" cy="15543"/>
          </a:xfrm>
          <a:custGeom>
            <a:avLst/>
            <a:gdLst/>
            <a:ahLst/>
            <a:cxnLst/>
            <a:rect l="l" t="t" r="r" b="b"/>
            <a:pathLst>
              <a:path w="586105" h="11430">
                <a:moveTo>
                  <a:pt x="0" y="0"/>
                </a:moveTo>
                <a:lnTo>
                  <a:pt x="585758" y="10924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3029946" y="3977086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74"/>
                </a:moveTo>
                <a:lnTo>
                  <a:pt x="587" y="0"/>
                </a:lnTo>
                <a:lnTo>
                  <a:pt x="43512" y="16549"/>
                </a:lnTo>
                <a:lnTo>
                  <a:pt x="0" y="3147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3029946" y="3977086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74"/>
                </a:moveTo>
                <a:lnTo>
                  <a:pt x="43512" y="16549"/>
                </a:lnTo>
                <a:lnTo>
                  <a:pt x="587" y="0"/>
                </a:lnTo>
                <a:lnTo>
                  <a:pt x="0" y="3147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4437674" y="3192564"/>
            <a:ext cx="746946" cy="822073"/>
          </a:xfrm>
          <a:custGeom>
            <a:avLst/>
            <a:gdLst/>
            <a:ahLst/>
            <a:cxnLst/>
            <a:rect l="l" t="t" r="r" b="b"/>
            <a:pathLst>
              <a:path w="549275" h="604519">
                <a:moveTo>
                  <a:pt x="0" y="604481"/>
                </a:moveTo>
                <a:lnTo>
                  <a:pt x="548698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5167994" y="3149039"/>
            <a:ext cx="56129" cy="58719"/>
          </a:xfrm>
          <a:custGeom>
            <a:avLst/>
            <a:gdLst/>
            <a:ahLst/>
            <a:cxnLst/>
            <a:rect l="l" t="t" r="r" b="b"/>
            <a:pathLst>
              <a:path w="41275" h="43180">
                <a:moveTo>
                  <a:pt x="23299" y="42579"/>
                </a:moveTo>
                <a:lnTo>
                  <a:pt x="0" y="21432"/>
                </a:lnTo>
                <a:lnTo>
                  <a:pt x="40699" y="0"/>
                </a:lnTo>
                <a:lnTo>
                  <a:pt x="23299" y="4257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5167994" y="3149039"/>
            <a:ext cx="56129" cy="58719"/>
          </a:xfrm>
          <a:custGeom>
            <a:avLst/>
            <a:gdLst/>
            <a:ahLst/>
            <a:cxnLst/>
            <a:rect l="l" t="t" r="r" b="b"/>
            <a:pathLst>
              <a:path w="41275" h="43180">
                <a:moveTo>
                  <a:pt x="23299" y="42579"/>
                </a:moveTo>
                <a:lnTo>
                  <a:pt x="40699" y="0"/>
                </a:lnTo>
                <a:lnTo>
                  <a:pt x="0" y="21432"/>
                </a:lnTo>
                <a:lnTo>
                  <a:pt x="23299" y="4257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7453943" y="3921570"/>
            <a:ext cx="418808" cy="79443"/>
          </a:xfrm>
          <a:custGeom>
            <a:avLst/>
            <a:gdLst/>
            <a:ahLst/>
            <a:cxnLst/>
            <a:rect l="l" t="t" r="r" b="b"/>
            <a:pathLst>
              <a:path w="307975" h="58419">
                <a:moveTo>
                  <a:pt x="0" y="0"/>
                </a:moveTo>
                <a:lnTo>
                  <a:pt x="307724" y="5784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7868465" y="3979195"/>
            <a:ext cx="62174" cy="42313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30924"/>
                </a:moveTo>
                <a:lnTo>
                  <a:pt x="5824" y="0"/>
                </a:lnTo>
                <a:lnTo>
                  <a:pt x="45399" y="23449"/>
                </a:lnTo>
                <a:lnTo>
                  <a:pt x="0" y="3092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7868465" y="3979195"/>
            <a:ext cx="62174" cy="42313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0" y="30924"/>
                </a:moveTo>
                <a:lnTo>
                  <a:pt x="45399" y="23449"/>
                </a:lnTo>
                <a:lnTo>
                  <a:pt x="5824" y="0"/>
                </a:lnTo>
                <a:lnTo>
                  <a:pt x="0" y="3092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6" name="object 26"/>
          <p:cNvSpPr/>
          <p:nvPr/>
        </p:nvSpPr>
        <p:spPr>
          <a:xfrm>
            <a:off x="9311800" y="4004896"/>
            <a:ext cx="805666" cy="10362"/>
          </a:xfrm>
          <a:custGeom>
            <a:avLst/>
            <a:gdLst/>
            <a:ahLst/>
            <a:cxnLst/>
            <a:rect l="l" t="t" r="r" b="b"/>
            <a:pathLst>
              <a:path w="592454" h="7619">
                <a:moveTo>
                  <a:pt x="0" y="7124"/>
                </a:moveTo>
                <a:lnTo>
                  <a:pt x="592048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7" name="object 27"/>
          <p:cNvSpPr/>
          <p:nvPr/>
        </p:nvSpPr>
        <p:spPr>
          <a:xfrm>
            <a:off x="10116676" y="3983512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374" y="31474"/>
                </a:moveTo>
                <a:lnTo>
                  <a:pt x="0" y="0"/>
                </a:lnTo>
                <a:lnTo>
                  <a:pt x="43399" y="15224"/>
                </a:lnTo>
                <a:lnTo>
                  <a:pt x="374" y="3147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10116676" y="3983512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374" y="31474"/>
                </a:moveTo>
                <a:lnTo>
                  <a:pt x="43399" y="15224"/>
                </a:lnTo>
                <a:lnTo>
                  <a:pt x="0" y="0"/>
                </a:lnTo>
                <a:lnTo>
                  <a:pt x="374" y="3147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/>
          <p:nvPr/>
        </p:nvSpPr>
        <p:spPr>
          <a:xfrm>
            <a:off x="1615493" y="4944569"/>
            <a:ext cx="9129150" cy="954191"/>
          </a:xfrm>
          <a:custGeom>
            <a:avLst/>
            <a:gdLst/>
            <a:ahLst/>
            <a:cxnLst/>
            <a:rect l="l" t="t" r="r" b="b"/>
            <a:pathLst>
              <a:path w="6713220" h="701675">
                <a:moveTo>
                  <a:pt x="0" y="0"/>
                </a:moveTo>
                <a:lnTo>
                  <a:pt x="0" y="701073"/>
                </a:lnTo>
                <a:lnTo>
                  <a:pt x="6712786" y="701073"/>
                </a:lnTo>
                <a:lnTo>
                  <a:pt x="6712786" y="719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0" name="object 30"/>
          <p:cNvSpPr/>
          <p:nvPr/>
        </p:nvSpPr>
        <p:spPr>
          <a:xfrm>
            <a:off x="1594099" y="4885788"/>
            <a:ext cx="43176" cy="59583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1" name="object 31"/>
          <p:cNvSpPr/>
          <p:nvPr/>
        </p:nvSpPr>
        <p:spPr>
          <a:xfrm>
            <a:off x="1594099" y="4885788"/>
            <a:ext cx="43176" cy="59583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" name="object 32"/>
          <p:cNvSpPr/>
          <p:nvPr/>
        </p:nvSpPr>
        <p:spPr>
          <a:xfrm>
            <a:off x="10722670" y="4895579"/>
            <a:ext cx="43176" cy="59583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" name="object 33"/>
          <p:cNvSpPr/>
          <p:nvPr/>
        </p:nvSpPr>
        <p:spPr>
          <a:xfrm>
            <a:off x="10722669" y="4895579"/>
            <a:ext cx="43176" cy="59583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" name="object 34"/>
          <p:cNvSpPr/>
          <p:nvPr/>
        </p:nvSpPr>
        <p:spPr>
          <a:xfrm>
            <a:off x="4081283" y="5709463"/>
            <a:ext cx="4353876" cy="613963"/>
          </a:xfrm>
          <a:custGeom>
            <a:avLst/>
            <a:gdLst/>
            <a:ahLst/>
            <a:cxnLst/>
            <a:rect l="l" t="t" r="r" b="b"/>
            <a:pathLst>
              <a:path w="3201670" h="451485">
                <a:moveTo>
                  <a:pt x="0" y="0"/>
                </a:moveTo>
                <a:lnTo>
                  <a:pt x="3201593" y="0"/>
                </a:lnTo>
                <a:lnTo>
                  <a:pt x="3201593" y="450899"/>
                </a:lnTo>
                <a:lnTo>
                  <a:pt x="0" y="4508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" name="object 35"/>
          <p:cNvSpPr txBox="1"/>
          <p:nvPr/>
        </p:nvSpPr>
        <p:spPr>
          <a:xfrm>
            <a:off x="4958370" y="5561663"/>
            <a:ext cx="2599200" cy="877776"/>
          </a:xfrm>
          <a:prstGeom prst="rect">
            <a:avLst/>
          </a:prstGeom>
        </p:spPr>
        <p:txBody>
          <a:bodyPr vert="horz" wrap="square" lIns="0" tIns="31087" rIns="0" bIns="0" rtlCol="0">
            <a:spAutoFit/>
          </a:bodyPr>
          <a:lstStyle/>
          <a:p>
            <a:pPr marL="17271" marR="6908" indent="864" algn="ctr">
              <a:lnSpc>
                <a:spcPts val="2244"/>
              </a:lnSpc>
              <a:spcBef>
                <a:spcPts val="245"/>
              </a:spcBef>
            </a:pPr>
            <a:r>
              <a:rPr sz="1904" spc="-7" dirty="0">
                <a:solidFill>
                  <a:srgbClr val="FF9900"/>
                </a:solidFill>
                <a:latin typeface="Arial"/>
                <a:cs typeface="Arial"/>
              </a:rPr>
              <a:t>S</a:t>
            </a:r>
            <a:r>
              <a:rPr sz="1904" spc="-7" dirty="0">
                <a:latin typeface="Arial"/>
                <a:cs typeface="Arial"/>
              </a:rPr>
              <a:t>upervised learning  with </a:t>
            </a:r>
            <a:r>
              <a:rPr sz="1904" spc="-7" dirty="0">
                <a:solidFill>
                  <a:srgbClr val="FF0000"/>
                </a:solidFill>
                <a:latin typeface="Arial"/>
                <a:cs typeface="Arial"/>
              </a:rPr>
              <a:t>L2 </a:t>
            </a:r>
            <a:r>
              <a:rPr sz="1904" spc="-7" dirty="0">
                <a:latin typeface="Arial"/>
                <a:cs typeface="Arial"/>
              </a:rPr>
              <a:t>loss </a:t>
            </a:r>
            <a:r>
              <a:rPr sz="1904" dirty="0">
                <a:latin typeface="Arial"/>
                <a:cs typeface="Arial"/>
              </a:rPr>
              <a:t>( = </a:t>
            </a:r>
            <a:r>
              <a:rPr sz="1904" spc="-7" dirty="0">
                <a:latin typeface="Arial"/>
                <a:cs typeface="Arial"/>
              </a:rPr>
              <a:t>MSE </a:t>
            </a:r>
            <a:r>
              <a:rPr sz="1904" dirty="0">
                <a:latin typeface="Arial"/>
                <a:cs typeface="Arial"/>
              </a:rPr>
              <a:t>)</a:t>
            </a:r>
            <a:r>
              <a:rPr sz="1904" spc="-129" dirty="0">
                <a:latin typeface="Arial"/>
                <a:cs typeface="Arial"/>
              </a:rPr>
              <a:t> </a:t>
            </a:r>
            <a:r>
              <a:rPr sz="1904" dirty="0">
                <a:latin typeface="Arial"/>
                <a:cs typeface="Arial"/>
              </a:rPr>
              <a:t>+  </a:t>
            </a:r>
            <a:r>
              <a:rPr sz="1904" spc="-7" dirty="0">
                <a:latin typeface="Arial"/>
                <a:cs typeface="Arial"/>
              </a:rPr>
              <a:t>KL</a:t>
            </a:r>
            <a:r>
              <a:rPr sz="1904" spc="-20" dirty="0">
                <a:latin typeface="Arial"/>
                <a:cs typeface="Arial"/>
              </a:rPr>
              <a:t> </a:t>
            </a:r>
            <a:r>
              <a:rPr sz="1904" spc="-7" dirty="0">
                <a:solidFill>
                  <a:srgbClr val="FF9900"/>
                </a:solidFill>
                <a:latin typeface="Arial"/>
                <a:cs typeface="Arial"/>
              </a:rPr>
              <a:t>r</a:t>
            </a:r>
            <a:r>
              <a:rPr sz="1904" spc="-7" dirty="0">
                <a:latin typeface="Arial"/>
                <a:cs typeface="Arial"/>
              </a:rPr>
              <a:t>egularizer</a:t>
            </a:r>
            <a:endParaRPr sz="1904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524077" y="4839450"/>
            <a:ext cx="575872" cy="195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7" name="object 37"/>
          <p:cNvSpPr/>
          <p:nvPr/>
        </p:nvSpPr>
        <p:spPr>
          <a:xfrm>
            <a:off x="5291981" y="2887861"/>
            <a:ext cx="568849" cy="3511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8" name="object 38"/>
          <p:cNvSpPr/>
          <p:nvPr/>
        </p:nvSpPr>
        <p:spPr>
          <a:xfrm>
            <a:off x="6538032" y="3858471"/>
            <a:ext cx="215709" cy="2334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9" name="object 39"/>
          <p:cNvSpPr/>
          <p:nvPr/>
        </p:nvSpPr>
        <p:spPr>
          <a:xfrm>
            <a:off x="6976591" y="3777355"/>
            <a:ext cx="215709" cy="2170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0" name="object 40"/>
          <p:cNvSpPr txBox="1"/>
          <p:nvPr/>
        </p:nvSpPr>
        <p:spPr>
          <a:xfrm>
            <a:off x="7212406" y="3629347"/>
            <a:ext cx="207245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z</a:t>
            </a:r>
            <a:endParaRPr sz="272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64129" y="3716325"/>
            <a:ext cx="176157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dirty="0">
                <a:latin typeface="Arial"/>
                <a:cs typeface="Arial"/>
              </a:rPr>
              <a:t>+</a:t>
            </a:r>
            <a:endParaRPr sz="1904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849256" y="3134848"/>
            <a:ext cx="961963" cy="568197"/>
          </a:xfrm>
          <a:custGeom>
            <a:avLst/>
            <a:gdLst/>
            <a:ahLst/>
            <a:cxnLst/>
            <a:rect l="l" t="t" r="r" b="b"/>
            <a:pathLst>
              <a:path w="707389" h="417830">
                <a:moveTo>
                  <a:pt x="0" y="0"/>
                </a:moveTo>
                <a:lnTo>
                  <a:pt x="707073" y="417349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3" name="object 43"/>
          <p:cNvSpPr/>
          <p:nvPr/>
        </p:nvSpPr>
        <p:spPr>
          <a:xfrm>
            <a:off x="6799910" y="3683965"/>
            <a:ext cx="62174" cy="48357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45224" y="35524"/>
                </a:moveTo>
                <a:lnTo>
                  <a:pt x="0" y="27099"/>
                </a:lnTo>
                <a:lnTo>
                  <a:pt x="15999" y="0"/>
                </a:lnTo>
                <a:lnTo>
                  <a:pt x="45224" y="35524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4" name="object 44"/>
          <p:cNvSpPr/>
          <p:nvPr/>
        </p:nvSpPr>
        <p:spPr>
          <a:xfrm>
            <a:off x="6799909" y="3683965"/>
            <a:ext cx="62174" cy="48357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0" y="27099"/>
                </a:moveTo>
                <a:lnTo>
                  <a:pt x="45224" y="35524"/>
                </a:lnTo>
                <a:lnTo>
                  <a:pt x="15999" y="0"/>
                </a:lnTo>
                <a:lnTo>
                  <a:pt x="0" y="2709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5" name="object 45"/>
          <p:cNvSpPr/>
          <p:nvPr/>
        </p:nvSpPr>
        <p:spPr>
          <a:xfrm>
            <a:off x="5737849" y="4096858"/>
            <a:ext cx="1089764" cy="292734"/>
          </a:xfrm>
          <a:custGeom>
            <a:avLst/>
            <a:gdLst/>
            <a:ahLst/>
            <a:cxnLst/>
            <a:rect l="l" t="t" r="r" b="b"/>
            <a:pathLst>
              <a:path w="801370" h="215264">
                <a:moveTo>
                  <a:pt x="0" y="214699"/>
                </a:moveTo>
                <a:lnTo>
                  <a:pt x="801298" y="0"/>
                </a:lnTo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6" name="object 46"/>
          <p:cNvSpPr/>
          <p:nvPr/>
        </p:nvSpPr>
        <p:spPr>
          <a:xfrm>
            <a:off x="6821975" y="4076186"/>
            <a:ext cx="63037" cy="41449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149" y="30399"/>
                </a:moveTo>
                <a:lnTo>
                  <a:pt x="0" y="0"/>
                </a:lnTo>
                <a:lnTo>
                  <a:pt x="45824" y="3999"/>
                </a:lnTo>
                <a:lnTo>
                  <a:pt x="8149" y="30399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47" name="object 47"/>
          <p:cNvSpPr/>
          <p:nvPr/>
        </p:nvSpPr>
        <p:spPr>
          <a:xfrm>
            <a:off x="6821974" y="4076186"/>
            <a:ext cx="63037" cy="41449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149" y="30399"/>
                </a:moveTo>
                <a:lnTo>
                  <a:pt x="45824" y="3999"/>
                </a:lnTo>
                <a:lnTo>
                  <a:pt x="0" y="0"/>
                </a:lnTo>
                <a:lnTo>
                  <a:pt x="8149" y="30399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7767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330" y="2914692"/>
            <a:ext cx="8150780" cy="645303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z="4080" spc="-7" dirty="0">
                <a:solidFill>
                  <a:srgbClr val="FF9900"/>
                </a:solidFill>
              </a:rPr>
              <a:t>G</a:t>
            </a:r>
            <a:r>
              <a:rPr sz="4080" spc="-7" dirty="0"/>
              <a:t>enerative Adversarial</a:t>
            </a:r>
            <a:r>
              <a:rPr sz="4080" spc="-109" dirty="0"/>
              <a:t> </a:t>
            </a:r>
            <a:r>
              <a:rPr sz="4080" spc="-7" dirty="0"/>
              <a:t>Networks</a:t>
            </a:r>
            <a:endParaRPr sz="4080"/>
          </a:p>
        </p:txBody>
      </p:sp>
    </p:spTree>
    <p:extLst>
      <p:ext uri="{BB962C8B-B14F-4D97-AF65-F5344CB8AC3E}">
        <p14:creationId xmlns:p14="http://schemas.microsoft.com/office/powerpoint/2010/main" val="150185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10423412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G</a:t>
            </a:r>
            <a:r>
              <a:rPr spc="-7" dirty="0"/>
              <a:t>enerative Adversarial Networks </a:t>
            </a:r>
            <a:r>
              <a:rPr dirty="0"/>
              <a:t>-</a:t>
            </a:r>
            <a:r>
              <a:rPr spc="-109" dirty="0"/>
              <a:t> </a:t>
            </a:r>
            <a:r>
              <a:rPr spc="-7" dirty="0"/>
              <a:t>GAN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2317696"/>
            <a:ext cx="10028076" cy="3781270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Ian Goodfellow et al, “Generative Adversarial Networks”,</a:t>
            </a:r>
            <a:r>
              <a:rPr sz="2720" spc="-95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2014.</a:t>
            </a:r>
            <a:endParaRPr sz="2720" dirty="0">
              <a:latin typeface="Arial"/>
              <a:cs typeface="Arial"/>
            </a:endParaRPr>
          </a:p>
          <a:p>
            <a:pPr marL="1691668" lvl="1" indent="-502578">
              <a:spcBef>
                <a:spcPts val="1666"/>
              </a:spcBef>
              <a:buClr>
                <a:srgbClr val="000000"/>
              </a:buClr>
              <a:buFont typeface="Arial"/>
              <a:buChar char="–"/>
              <a:tabLst>
                <a:tab pos="1691668" algn="l"/>
                <a:tab pos="1692532" algn="l"/>
              </a:tabLst>
            </a:pPr>
            <a:r>
              <a:rPr sz="2720" b="1" spc="-7" dirty="0">
                <a:solidFill>
                  <a:srgbClr val="FF9900"/>
                </a:solidFill>
                <a:latin typeface="Arial"/>
                <a:cs typeface="Arial"/>
              </a:rPr>
              <a:t>L</a:t>
            </a:r>
            <a:r>
              <a:rPr sz="2720" b="1" spc="-7" dirty="0">
                <a:latin typeface="Arial"/>
                <a:cs typeface="Arial"/>
              </a:rPr>
              <a:t>earnable </a:t>
            </a:r>
            <a:r>
              <a:rPr sz="2720" dirty="0">
                <a:latin typeface="Arial"/>
                <a:cs typeface="Arial"/>
              </a:rPr>
              <a:t>cost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function</a:t>
            </a:r>
            <a:endParaRPr sz="2720" dirty="0">
              <a:latin typeface="Arial"/>
              <a:cs typeface="Arial"/>
            </a:endParaRPr>
          </a:p>
          <a:p>
            <a:pPr marL="1691668" lvl="1" indent="-502578">
              <a:spcBef>
                <a:spcPts val="1632"/>
              </a:spcBef>
              <a:buClr>
                <a:srgbClr val="000000"/>
              </a:buClr>
              <a:buChar char="–"/>
              <a:tabLst>
                <a:tab pos="1691668" algn="l"/>
                <a:tab pos="1692532" algn="l"/>
              </a:tabLst>
            </a:pP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720" spc="-7" dirty="0">
                <a:latin typeface="Arial"/>
                <a:cs typeface="Arial"/>
              </a:rPr>
              <a:t>ini-Max game based on Nash</a:t>
            </a:r>
            <a:r>
              <a:rPr sz="2720" spc="-3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Equilibrium</a:t>
            </a:r>
            <a:endParaRPr sz="2720" dirty="0">
              <a:latin typeface="Arial"/>
              <a:cs typeface="Arial"/>
            </a:endParaRPr>
          </a:p>
          <a:p>
            <a:pPr marL="2313413" lvl="2" indent="-430905">
              <a:spcBef>
                <a:spcPts val="1632"/>
              </a:spcBef>
              <a:buChar char="•"/>
              <a:tabLst>
                <a:tab pos="2313413" algn="l"/>
                <a:tab pos="2314278" algn="l"/>
              </a:tabLst>
            </a:pPr>
            <a:r>
              <a:rPr sz="2720" spc="-7" dirty="0">
                <a:latin typeface="Arial"/>
                <a:cs typeface="Arial"/>
              </a:rPr>
              <a:t>Little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assumption</a:t>
            </a:r>
            <a:endParaRPr sz="2720" dirty="0">
              <a:latin typeface="Arial"/>
              <a:cs typeface="Arial"/>
            </a:endParaRPr>
          </a:p>
          <a:p>
            <a:pPr marL="2313413" lvl="2" indent="-430905">
              <a:spcBef>
                <a:spcPts val="1632"/>
              </a:spcBef>
              <a:buChar char="•"/>
              <a:tabLst>
                <a:tab pos="2313413" algn="l"/>
                <a:tab pos="2314278" algn="l"/>
              </a:tabLst>
            </a:pPr>
            <a:r>
              <a:rPr sz="2720" spc="-7" dirty="0">
                <a:latin typeface="Arial"/>
                <a:cs typeface="Arial"/>
              </a:rPr>
              <a:t>High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fidelity</a:t>
            </a:r>
            <a:endParaRPr sz="2720" dirty="0">
              <a:latin typeface="Arial"/>
              <a:cs typeface="Arial"/>
            </a:endParaRPr>
          </a:p>
          <a:p>
            <a:pPr marL="1691668" lvl="1" indent="-502578">
              <a:spcBef>
                <a:spcPts val="1632"/>
              </a:spcBef>
              <a:buClr>
                <a:srgbClr val="000000"/>
              </a:buClr>
              <a:buChar char="–"/>
              <a:tabLst>
                <a:tab pos="1691668" algn="l"/>
                <a:tab pos="1692532" algn="l"/>
              </a:tabLst>
            </a:pP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H</a:t>
            </a:r>
            <a:r>
              <a:rPr sz="2720" spc="-7" dirty="0">
                <a:latin typeface="Arial"/>
                <a:cs typeface="Arial"/>
              </a:rPr>
              <a:t>ard to training </a:t>
            </a:r>
            <a:r>
              <a:rPr sz="2720" dirty="0">
                <a:latin typeface="Arial"/>
                <a:cs typeface="Arial"/>
              </a:rPr>
              <a:t>- </a:t>
            </a:r>
            <a:r>
              <a:rPr sz="2720" spc="-7" dirty="0">
                <a:latin typeface="Arial"/>
                <a:cs typeface="Arial"/>
              </a:rPr>
              <a:t>no guarantee to</a:t>
            </a:r>
            <a:r>
              <a:rPr sz="2720" spc="-48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equilibrium.</a:t>
            </a:r>
            <a:endParaRPr sz="272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70822" y="523641"/>
            <a:ext cx="494798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b="1" spc="-7" dirty="0">
                <a:latin typeface="Arial"/>
                <a:cs typeface="Arial"/>
              </a:rPr>
              <a:t>GAN</a:t>
            </a:r>
            <a:endParaRPr sz="1632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5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4276" y="906708"/>
            <a:ext cx="9377851" cy="4261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" name="object 3"/>
          <p:cNvSpPr txBox="1"/>
          <p:nvPr/>
        </p:nvSpPr>
        <p:spPr>
          <a:xfrm>
            <a:off x="4318683" y="181294"/>
            <a:ext cx="3657876" cy="59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3774" spc="-25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3774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3774" spc="36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3774" spc="-219" dirty="0">
                <a:solidFill>
                  <a:srgbClr val="FF0000"/>
                </a:solidFill>
                <a:latin typeface="Calibri Light"/>
                <a:cs typeface="Calibri Light"/>
              </a:rPr>
              <a:t>’</a:t>
            </a:r>
            <a:r>
              <a:rPr sz="3774" spc="-1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3774" spc="-15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774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3774" spc="-92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3774" spc="25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3774" spc="-46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3774" spc="-31" dirty="0">
                <a:solidFill>
                  <a:srgbClr val="FF0000"/>
                </a:solidFill>
                <a:latin typeface="Calibri Light"/>
                <a:cs typeface="Calibri Light"/>
              </a:rPr>
              <a:t>ite</a:t>
            </a:r>
            <a:r>
              <a:rPr sz="3774" spc="25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3774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3774" spc="-46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3774" spc="-92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3774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3774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9767" y="6664815"/>
            <a:ext cx="7965987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: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</a:rPr>
              <a:t>//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ww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li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et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x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igi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ee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7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f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pu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te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4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-82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6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od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s-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nd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-7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ial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ai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up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2016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1941" y="5756325"/>
            <a:ext cx="7761332" cy="75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0866" indent="-297913">
              <a:buFont typeface="Arial"/>
              <a:buChar char="•"/>
              <a:tabLst>
                <a:tab pos="310866" algn="l"/>
              </a:tabLst>
            </a:pPr>
            <a:r>
              <a:rPr sz="2448" b="1" dirty="0">
                <a:latin typeface="Calibri"/>
                <a:cs typeface="Calibri"/>
              </a:rPr>
              <a:t>Z</a:t>
            </a:r>
            <a:r>
              <a:rPr sz="2448" b="1" spc="-51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ndo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-224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no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(</a:t>
            </a: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41" dirty="0">
                <a:latin typeface="Calibri"/>
                <a:cs typeface="Calibri"/>
              </a:rPr>
              <a:t>ss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31" dirty="0">
                <a:latin typeface="Calibri"/>
                <a:cs typeface="Calibri"/>
              </a:rPr>
              <a:t>/</a:t>
            </a:r>
            <a:r>
              <a:rPr sz="2448" spc="-61" dirty="0">
                <a:latin typeface="Calibri"/>
                <a:cs typeface="Calibri"/>
              </a:rPr>
              <a:t>U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31" dirty="0">
                <a:latin typeface="Calibri"/>
                <a:cs typeface="Calibri"/>
              </a:rPr>
              <a:t>)</a:t>
            </a:r>
            <a:r>
              <a:rPr sz="2448" dirty="0">
                <a:latin typeface="Calibri"/>
                <a:cs typeface="Calibri"/>
              </a:rPr>
              <a:t>.</a:t>
            </a:r>
            <a:endParaRPr sz="2448">
              <a:latin typeface="Calibri"/>
              <a:cs typeface="Calibri"/>
            </a:endParaRPr>
          </a:p>
          <a:p>
            <a:pPr marL="310866" indent="-297913">
              <a:spcBef>
                <a:spcPts val="20"/>
              </a:spcBef>
              <a:buFont typeface="Arial"/>
              <a:buChar char="•"/>
              <a:tabLst>
                <a:tab pos="310866" algn="l"/>
              </a:tabLst>
            </a:pPr>
            <a:r>
              <a:rPr sz="2448" b="1" dirty="0">
                <a:latin typeface="Calibri"/>
                <a:cs typeface="Calibri"/>
              </a:rPr>
              <a:t>Z</a:t>
            </a:r>
            <a:r>
              <a:rPr sz="2448" b="1" spc="-51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1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208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270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3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.</a:t>
            </a:r>
            <a:endParaRPr sz="244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8521" y="2854526"/>
            <a:ext cx="119165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2531" y="3042868"/>
            <a:ext cx="409957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spc="-66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36" b="1" spc="2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36" b="1" spc="-15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1836" b="1" spc="-1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11845" y="1959930"/>
            <a:ext cx="422262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spc="-5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36" b="1" spc="2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36" b="1" spc="-3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836" b="1" spc="-1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8861" y="1096818"/>
            <a:ext cx="133414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27130" y="3368809"/>
            <a:ext cx="707224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spc="-5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36" b="1" spc="2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36" b="1" spc="-5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36" b="1" spc="2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36" b="1" spc="-15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1836" b="1" spc="2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1836" b="1" spc="-1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8460" y="2709721"/>
            <a:ext cx="174863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8716" y="1959934"/>
            <a:ext cx="172920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183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42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7470-A9B0-49CF-BAC2-1E501587A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163" y="906462"/>
            <a:ext cx="11889564" cy="917575"/>
          </a:xfrm>
        </p:spPr>
        <p:txBody>
          <a:bodyPr/>
          <a:lstStyle/>
          <a:p>
            <a:pPr algn="ctr"/>
            <a:r>
              <a:rPr lang="en-US" sz="7200" dirty="0">
                <a:solidFill>
                  <a:schemeClr val="accent5"/>
                </a:solidFill>
              </a:rPr>
              <a:t>Resources:</a:t>
            </a:r>
            <a:br>
              <a:rPr lang="en-US" sz="7200" dirty="0">
                <a:solidFill>
                  <a:srgbClr val="0078D7"/>
                </a:solidFill>
              </a:rPr>
            </a:br>
            <a:r>
              <a:rPr lang="en-US" sz="7200" dirty="0">
                <a:solidFill>
                  <a:srgbClr val="0078D7"/>
                </a:solidFill>
              </a:rPr>
              <a:t> </a:t>
            </a:r>
            <a:br>
              <a:rPr lang="en-US" sz="7200" dirty="0">
                <a:solidFill>
                  <a:srgbClr val="0078D7"/>
                </a:solidFill>
              </a:rPr>
            </a:br>
            <a:r>
              <a:rPr lang="en-US" sz="7200" dirty="0">
                <a:solidFill>
                  <a:srgbClr val="0078D7"/>
                </a:solidFill>
              </a:rPr>
              <a:t>https://aka.ms/gan</a:t>
            </a:r>
          </a:p>
        </p:txBody>
      </p:sp>
    </p:spTree>
    <p:extLst>
      <p:ext uri="{BB962C8B-B14F-4D97-AF65-F5344CB8AC3E}">
        <p14:creationId xmlns:p14="http://schemas.microsoft.com/office/powerpoint/2010/main" val="219724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8919" y="1632056"/>
            <a:ext cx="10258636" cy="4663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400887">
              <a:lnSpc>
                <a:spcPct val="100000"/>
              </a:lnSpc>
            </a:pPr>
            <a:r>
              <a:rPr sz="4488" spc="-337" dirty="0"/>
              <a:t>T</a:t>
            </a:r>
            <a:r>
              <a:rPr sz="4488" spc="-122" dirty="0"/>
              <a:t>r</a:t>
            </a:r>
            <a:r>
              <a:rPr sz="4488" spc="5" dirty="0"/>
              <a:t>ai</a:t>
            </a:r>
            <a:r>
              <a:rPr sz="4488" spc="-10" dirty="0"/>
              <a:t>n</a:t>
            </a:r>
            <a:r>
              <a:rPr sz="4488" spc="15" dirty="0"/>
              <a:t>i</a:t>
            </a:r>
            <a:r>
              <a:rPr sz="4488" spc="-10" dirty="0"/>
              <a:t>n</a:t>
            </a:r>
            <a:r>
              <a:rPr sz="4488" spc="-25" dirty="0"/>
              <a:t>g</a:t>
            </a:r>
            <a:r>
              <a:rPr sz="4488" spc="-173" dirty="0">
                <a:latin typeface="Times New Roman"/>
                <a:cs typeface="Times New Roman"/>
              </a:rPr>
              <a:t> </a:t>
            </a:r>
            <a:r>
              <a:rPr sz="4488" dirty="0"/>
              <a:t>D</a:t>
            </a:r>
            <a:r>
              <a:rPr sz="4488" spc="15" dirty="0"/>
              <a:t>i</a:t>
            </a:r>
            <a:r>
              <a:rPr sz="4488" spc="-25" dirty="0"/>
              <a:t>s</a:t>
            </a:r>
            <a:r>
              <a:rPr sz="4488" spc="31" dirty="0"/>
              <a:t>c</a:t>
            </a:r>
            <a:r>
              <a:rPr sz="4488" spc="-41" dirty="0"/>
              <a:t>r</a:t>
            </a:r>
            <a:r>
              <a:rPr sz="4488" spc="15" dirty="0"/>
              <a:t>imi</a:t>
            </a:r>
            <a:r>
              <a:rPr sz="4488" spc="-10" dirty="0"/>
              <a:t>n</a:t>
            </a:r>
            <a:r>
              <a:rPr sz="4488" dirty="0"/>
              <a:t>a</a:t>
            </a:r>
            <a:r>
              <a:rPr sz="4488" spc="-66" dirty="0"/>
              <a:t>t</a:t>
            </a:r>
            <a:r>
              <a:rPr sz="4488" spc="5" dirty="0"/>
              <a:t>o</a:t>
            </a:r>
            <a:r>
              <a:rPr sz="4488" spc="-20" dirty="0"/>
              <a:t>r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9767" y="6664815"/>
            <a:ext cx="7965987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: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</a:rPr>
              <a:t>//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ww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li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et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x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igi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ee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7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f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pu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te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4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-82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6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od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s-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nd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-7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ial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ai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up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2016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9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8919" y="1632056"/>
            <a:ext cx="10258636" cy="4663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63563">
              <a:lnSpc>
                <a:spcPct val="100000"/>
              </a:lnSpc>
            </a:pPr>
            <a:r>
              <a:rPr sz="4488" spc="-337" dirty="0"/>
              <a:t>T</a:t>
            </a:r>
            <a:r>
              <a:rPr sz="4488" spc="-122" dirty="0"/>
              <a:t>r</a:t>
            </a:r>
            <a:r>
              <a:rPr sz="4488" spc="5" dirty="0"/>
              <a:t>ai</a:t>
            </a:r>
            <a:r>
              <a:rPr sz="4488" spc="-10" dirty="0"/>
              <a:t>n</a:t>
            </a:r>
            <a:r>
              <a:rPr sz="4488" spc="15" dirty="0"/>
              <a:t>i</a:t>
            </a:r>
            <a:r>
              <a:rPr sz="4488" spc="-10" dirty="0"/>
              <a:t>n</a:t>
            </a:r>
            <a:r>
              <a:rPr sz="4488" spc="-25" dirty="0"/>
              <a:t>g</a:t>
            </a:r>
            <a:r>
              <a:rPr sz="4488" spc="-173" dirty="0">
                <a:latin typeface="Times New Roman"/>
                <a:cs typeface="Times New Roman"/>
              </a:rPr>
              <a:t> </a:t>
            </a:r>
            <a:r>
              <a:rPr sz="4488" spc="36" dirty="0"/>
              <a:t>G</a:t>
            </a:r>
            <a:r>
              <a:rPr sz="4488" spc="25" dirty="0"/>
              <a:t>e</a:t>
            </a:r>
            <a:r>
              <a:rPr sz="4488" spc="-10" dirty="0"/>
              <a:t>n</a:t>
            </a:r>
            <a:r>
              <a:rPr sz="4488" spc="25" dirty="0"/>
              <a:t>e</a:t>
            </a:r>
            <a:r>
              <a:rPr sz="4488" spc="-143" dirty="0"/>
              <a:t>r</a:t>
            </a:r>
            <a:r>
              <a:rPr sz="4488" dirty="0"/>
              <a:t>a</a:t>
            </a:r>
            <a:r>
              <a:rPr sz="4488" spc="-66" dirty="0"/>
              <a:t>t</a:t>
            </a:r>
            <a:r>
              <a:rPr sz="4488" spc="5" dirty="0"/>
              <a:t>o</a:t>
            </a:r>
            <a:r>
              <a:rPr sz="4488" spc="-20" dirty="0"/>
              <a:t>r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9767" y="6664815"/>
            <a:ext cx="7965987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</a:rPr>
              <a:t>: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</a:rPr>
              <a:t>//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ww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li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et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x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igi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ee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7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f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pu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te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4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-82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6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m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od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s-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nd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224" spc="-5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224" spc="-7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ial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ai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224" spc="-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224" spc="-7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up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224" spc="31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  <a:hlinkClick r:id="rId4"/>
              </a:rPr>
              <a:t>2016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3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15374">
              <a:lnSpc>
                <a:spcPct val="100000"/>
              </a:lnSpc>
            </a:pPr>
            <a:r>
              <a:rPr sz="4488" spc="36" dirty="0"/>
              <a:t>G</a:t>
            </a:r>
            <a:r>
              <a:rPr sz="4488" spc="20" dirty="0"/>
              <a:t>A</a:t>
            </a:r>
            <a:r>
              <a:rPr sz="4488" spc="-10" dirty="0"/>
              <a:t>N</a:t>
            </a:r>
            <a:r>
              <a:rPr sz="4488" spc="-301" dirty="0"/>
              <a:t>’</a:t>
            </a:r>
            <a:r>
              <a:rPr sz="4488" spc="-20" dirty="0"/>
              <a:t>s</a:t>
            </a:r>
            <a:r>
              <a:rPr sz="4488" spc="-208" dirty="0">
                <a:latin typeface="Times New Roman"/>
                <a:cs typeface="Times New Roman"/>
              </a:rPr>
              <a:t> </a:t>
            </a:r>
            <a:r>
              <a:rPr sz="4488" spc="-138" dirty="0"/>
              <a:t>f</a:t>
            </a:r>
            <a:r>
              <a:rPr sz="4488" dirty="0"/>
              <a:t>o</a:t>
            </a:r>
            <a:r>
              <a:rPr sz="4488" spc="-41" dirty="0"/>
              <a:t>r</a:t>
            </a:r>
            <a:r>
              <a:rPr sz="4488" spc="15" dirty="0"/>
              <a:t>m</a:t>
            </a:r>
            <a:r>
              <a:rPr sz="4488" spc="-15" dirty="0"/>
              <a:t>u</a:t>
            </a:r>
            <a:r>
              <a:rPr sz="4488" spc="5" dirty="0"/>
              <a:t>la</a:t>
            </a:r>
            <a:r>
              <a:rPr sz="4488" spc="-61" dirty="0"/>
              <a:t>t</a:t>
            </a:r>
            <a:r>
              <a:rPr sz="4488" spc="15" dirty="0"/>
              <a:t>i</a:t>
            </a:r>
            <a:r>
              <a:rPr sz="4488" dirty="0"/>
              <a:t>o</a:t>
            </a:r>
            <a:r>
              <a:rPr sz="4488" spc="-25" dirty="0"/>
              <a:t>n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23046" y="1357808"/>
            <a:ext cx="876906" cy="336126"/>
          </a:xfrm>
          <a:custGeom>
            <a:avLst/>
            <a:gdLst/>
            <a:ahLst/>
            <a:cxnLst/>
            <a:rect l="l" t="t" r="r" b="b"/>
            <a:pathLst>
              <a:path w="859790" h="329564">
                <a:moveTo>
                  <a:pt x="754712" y="0"/>
                </a:moveTo>
                <a:lnTo>
                  <a:pt x="755305" y="15253"/>
                </a:lnTo>
                <a:lnTo>
                  <a:pt x="767058" y="20571"/>
                </a:lnTo>
                <a:lnTo>
                  <a:pt x="777807" y="27182"/>
                </a:lnTo>
                <a:lnTo>
                  <a:pt x="804235" y="55186"/>
                </a:lnTo>
                <a:lnTo>
                  <a:pt x="822470" y="99080"/>
                </a:lnTo>
                <a:lnTo>
                  <a:pt x="828549" y="137602"/>
                </a:lnTo>
                <a:lnTo>
                  <a:pt x="829693" y="167744"/>
                </a:lnTo>
                <a:lnTo>
                  <a:pt x="829221" y="181856"/>
                </a:lnTo>
                <a:lnTo>
                  <a:pt x="824204" y="220896"/>
                </a:lnTo>
                <a:lnTo>
                  <a:pt x="808453" y="266595"/>
                </a:lnTo>
                <a:lnTo>
                  <a:pt x="784200" y="297269"/>
                </a:lnTo>
                <a:lnTo>
                  <a:pt x="750536" y="316016"/>
                </a:lnTo>
                <a:lnTo>
                  <a:pt x="763307" y="326859"/>
                </a:lnTo>
                <a:lnTo>
                  <a:pt x="797919" y="309535"/>
                </a:lnTo>
                <a:lnTo>
                  <a:pt x="825321" y="282602"/>
                </a:lnTo>
                <a:lnTo>
                  <a:pt x="847803" y="239854"/>
                </a:lnTo>
                <a:lnTo>
                  <a:pt x="858403" y="189580"/>
                </a:lnTo>
                <a:lnTo>
                  <a:pt x="859711" y="160311"/>
                </a:lnTo>
                <a:lnTo>
                  <a:pt x="859177" y="147211"/>
                </a:lnTo>
                <a:lnTo>
                  <a:pt x="850005" y="97791"/>
                </a:lnTo>
                <a:lnTo>
                  <a:pt x="834769" y="62365"/>
                </a:lnTo>
                <a:lnTo>
                  <a:pt x="811032" y="30819"/>
                </a:lnTo>
                <a:lnTo>
                  <a:pt x="779663" y="9142"/>
                </a:lnTo>
                <a:lnTo>
                  <a:pt x="767592" y="4040"/>
                </a:lnTo>
                <a:lnTo>
                  <a:pt x="754712" y="0"/>
                </a:lnTo>
                <a:close/>
              </a:path>
              <a:path w="859790" h="329564">
                <a:moveTo>
                  <a:pt x="105000" y="0"/>
                </a:moveTo>
                <a:lnTo>
                  <a:pt x="61927" y="19891"/>
                </a:lnTo>
                <a:lnTo>
                  <a:pt x="34518" y="46888"/>
                </a:lnTo>
                <a:lnTo>
                  <a:pt x="11959" y="89760"/>
                </a:lnTo>
                <a:lnTo>
                  <a:pt x="1313" y="139991"/>
                </a:lnTo>
                <a:lnTo>
                  <a:pt x="0" y="169169"/>
                </a:lnTo>
                <a:lnTo>
                  <a:pt x="528" y="182313"/>
                </a:lnTo>
                <a:lnTo>
                  <a:pt x="9664" y="231817"/>
                </a:lnTo>
                <a:lnTo>
                  <a:pt x="24857" y="267179"/>
                </a:lnTo>
                <a:lnTo>
                  <a:pt x="48553" y="298628"/>
                </a:lnTo>
                <a:lnTo>
                  <a:pt x="79975" y="320262"/>
                </a:lnTo>
                <a:lnTo>
                  <a:pt x="105000" y="329397"/>
                </a:lnTo>
                <a:lnTo>
                  <a:pt x="104259" y="314251"/>
                </a:lnTo>
                <a:lnTo>
                  <a:pt x="92621" y="308915"/>
                </a:lnTo>
                <a:lnTo>
                  <a:pt x="81963" y="302253"/>
                </a:lnTo>
                <a:lnTo>
                  <a:pt x="55686" y="273971"/>
                </a:lnTo>
                <a:lnTo>
                  <a:pt x="37327" y="229404"/>
                </a:lnTo>
                <a:lnTo>
                  <a:pt x="31165" y="190866"/>
                </a:lnTo>
                <a:lnTo>
                  <a:pt x="29992" y="161442"/>
                </a:lnTo>
                <a:lnTo>
                  <a:pt x="30360" y="147335"/>
                </a:lnTo>
                <a:lnTo>
                  <a:pt x="35236" y="108233"/>
                </a:lnTo>
                <a:lnTo>
                  <a:pt x="51258" y="62253"/>
                </a:lnTo>
                <a:lnTo>
                  <a:pt x="75663" y="31988"/>
                </a:lnTo>
                <a:lnTo>
                  <a:pt x="109694" y="13380"/>
                </a:lnTo>
                <a:lnTo>
                  <a:pt x="10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/>
          <p:nvPr/>
        </p:nvSpPr>
        <p:spPr>
          <a:xfrm>
            <a:off x="7736393" y="2832130"/>
            <a:ext cx="760978" cy="288200"/>
          </a:xfrm>
          <a:custGeom>
            <a:avLst/>
            <a:gdLst/>
            <a:ahLst/>
            <a:cxnLst/>
            <a:rect l="l" t="t" r="r" b="b"/>
            <a:pathLst>
              <a:path w="746125" h="282575">
                <a:moveTo>
                  <a:pt x="655621" y="0"/>
                </a:moveTo>
                <a:lnTo>
                  <a:pt x="656636" y="13263"/>
                </a:lnTo>
                <a:lnTo>
                  <a:pt x="668475" y="18859"/>
                </a:lnTo>
                <a:lnTo>
                  <a:pt x="679063" y="25960"/>
                </a:lnTo>
                <a:lnTo>
                  <a:pt x="703361" y="56373"/>
                </a:lnTo>
                <a:lnTo>
                  <a:pt x="716861" y="100632"/>
                </a:lnTo>
                <a:lnTo>
                  <a:pt x="719878" y="143769"/>
                </a:lnTo>
                <a:lnTo>
                  <a:pt x="719372" y="157565"/>
                </a:lnTo>
                <a:lnTo>
                  <a:pt x="713626" y="195635"/>
                </a:lnTo>
                <a:lnTo>
                  <a:pt x="693458" y="241447"/>
                </a:lnTo>
                <a:lnTo>
                  <a:pt x="652055" y="270875"/>
                </a:lnTo>
                <a:lnTo>
                  <a:pt x="667005" y="278756"/>
                </a:lnTo>
                <a:lnTo>
                  <a:pt x="708344" y="250970"/>
                </a:lnTo>
                <a:lnTo>
                  <a:pt x="730607" y="217617"/>
                </a:lnTo>
                <a:lnTo>
                  <a:pt x="743987" y="168997"/>
                </a:lnTo>
                <a:lnTo>
                  <a:pt x="745659" y="141229"/>
                </a:lnTo>
                <a:lnTo>
                  <a:pt x="745287" y="128034"/>
                </a:lnTo>
                <a:lnTo>
                  <a:pt x="735579" y="78713"/>
                </a:lnTo>
                <a:lnTo>
                  <a:pt x="718367" y="43364"/>
                </a:lnTo>
                <a:lnTo>
                  <a:pt x="691230" y="16099"/>
                </a:lnTo>
                <a:lnTo>
                  <a:pt x="668429" y="4126"/>
                </a:lnTo>
                <a:lnTo>
                  <a:pt x="655621" y="0"/>
                </a:lnTo>
                <a:close/>
              </a:path>
              <a:path w="746125" h="282575">
                <a:moveTo>
                  <a:pt x="89699" y="0"/>
                </a:moveTo>
                <a:lnTo>
                  <a:pt x="46520" y="22241"/>
                </a:lnTo>
                <a:lnTo>
                  <a:pt x="20407" y="53766"/>
                </a:lnTo>
                <a:lnTo>
                  <a:pt x="4882" y="95936"/>
                </a:lnTo>
                <a:lnTo>
                  <a:pt x="209" y="137825"/>
                </a:lnTo>
                <a:lnTo>
                  <a:pt x="0" y="154434"/>
                </a:lnTo>
                <a:lnTo>
                  <a:pt x="1141" y="167242"/>
                </a:lnTo>
                <a:lnTo>
                  <a:pt x="14375" y="215621"/>
                </a:lnTo>
                <a:lnTo>
                  <a:pt x="34939" y="249384"/>
                </a:lnTo>
                <a:lnTo>
                  <a:pt x="76842" y="278212"/>
                </a:lnTo>
                <a:lnTo>
                  <a:pt x="89699" y="282336"/>
                </a:lnTo>
                <a:lnTo>
                  <a:pt x="91373" y="270222"/>
                </a:lnTo>
                <a:lnTo>
                  <a:pt x="80819" y="265648"/>
                </a:lnTo>
                <a:lnTo>
                  <a:pt x="71056" y="259604"/>
                </a:lnTo>
                <a:lnTo>
                  <a:pt x="45399" y="230098"/>
                </a:lnTo>
                <a:lnTo>
                  <a:pt x="30852" y="193218"/>
                </a:lnTo>
                <a:lnTo>
                  <a:pt x="25730" y="153385"/>
                </a:lnTo>
                <a:lnTo>
                  <a:pt x="25390" y="138346"/>
                </a:lnTo>
                <a:lnTo>
                  <a:pt x="25797" y="124566"/>
                </a:lnTo>
                <a:lnTo>
                  <a:pt x="31432" y="86470"/>
                </a:lnTo>
                <a:lnTo>
                  <a:pt x="51864" y="40596"/>
                </a:lnTo>
                <a:lnTo>
                  <a:pt x="93692" y="11460"/>
                </a:lnTo>
                <a:lnTo>
                  <a:pt x="89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 txBox="1"/>
          <p:nvPr/>
        </p:nvSpPr>
        <p:spPr>
          <a:xfrm>
            <a:off x="493976" y="1319760"/>
            <a:ext cx="10805893" cy="22683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952" algn="ctr">
              <a:lnSpc>
                <a:spcPts val="2988"/>
              </a:lnSpc>
              <a:tabLst>
                <a:tab pos="2116476" algn="l"/>
              </a:tabLst>
            </a:pPr>
            <a:r>
              <a:rPr sz="2856" spc="-31" dirty="0">
                <a:latin typeface="Cambria Math"/>
                <a:cs typeface="Cambria Math"/>
              </a:rPr>
              <a:t>m</a:t>
            </a:r>
            <a:r>
              <a:rPr sz="2856" spc="5" dirty="0">
                <a:latin typeface="Cambria Math"/>
                <a:cs typeface="Cambria Math"/>
              </a:rPr>
              <a:t>i</a:t>
            </a:r>
            <a:r>
              <a:rPr sz="2856" dirty="0">
                <a:latin typeface="Cambria Math"/>
                <a:cs typeface="Cambria Math"/>
              </a:rPr>
              <a:t>n</a:t>
            </a:r>
            <a:r>
              <a:rPr sz="2856" spc="-168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mbria Math"/>
                <a:cs typeface="Cambria Math"/>
              </a:rPr>
              <a:t>m</a:t>
            </a:r>
            <a:r>
              <a:rPr sz="2856" spc="31" dirty="0">
                <a:latin typeface="Cambria Math"/>
                <a:cs typeface="Cambria Math"/>
              </a:rPr>
              <a:t>a</a:t>
            </a:r>
            <a:r>
              <a:rPr sz="2856" dirty="0">
                <a:latin typeface="Cambria Math"/>
                <a:cs typeface="Cambria Math"/>
              </a:rPr>
              <a:t>x</a:t>
            </a:r>
            <a:r>
              <a:rPr sz="2856" spc="-259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𝑉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61" dirty="0">
                <a:latin typeface="Cambria Math"/>
                <a:cs typeface="Cambria Math"/>
              </a:rPr>
              <a:t>𝐷</a:t>
            </a:r>
            <a:r>
              <a:rPr sz="2856" dirty="0">
                <a:latin typeface="Cambria Math"/>
                <a:cs typeface="Cambria Math"/>
              </a:rPr>
              <a:t>,</a:t>
            </a:r>
            <a:r>
              <a:rPr sz="2856" spc="-280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mbria Math"/>
                <a:cs typeface="Cambria Math"/>
              </a:rPr>
              <a:t>𝐺</a:t>
            </a:r>
            <a:endParaRPr sz="2856" dirty="0">
              <a:latin typeface="Cambria Math"/>
              <a:cs typeface="Cambria Math"/>
            </a:endParaRPr>
          </a:p>
          <a:p>
            <a:pPr marR="754497" algn="ctr">
              <a:lnSpc>
                <a:spcPts val="2009"/>
              </a:lnSpc>
              <a:tabLst>
                <a:tab pos="685847" algn="l"/>
              </a:tabLst>
            </a:pPr>
            <a:r>
              <a:rPr sz="2040" spc="296" dirty="0">
                <a:latin typeface="Times New Roman"/>
                <a:cs typeface="Times New Roman"/>
              </a:rPr>
              <a:t>	</a:t>
            </a:r>
            <a:r>
              <a:rPr sz="2040" spc="974" dirty="0">
                <a:latin typeface="Cambria Math"/>
                <a:cs typeface="Cambria Math"/>
              </a:rPr>
              <a:t>'</a:t>
            </a:r>
            <a:endParaRPr sz="2040" dirty="0">
              <a:latin typeface="Cambria Math"/>
              <a:cs typeface="Cambria Math"/>
            </a:endParaRPr>
          </a:p>
          <a:p>
            <a:pPr>
              <a:spcBef>
                <a:spcPts val="22"/>
              </a:spcBef>
            </a:pPr>
            <a:endParaRPr sz="2907" dirty="0">
              <a:latin typeface="Times New Roman"/>
              <a:cs typeface="Times New Roman"/>
            </a:endParaRPr>
          </a:p>
          <a:p>
            <a:pPr marL="246102" indent="-233149">
              <a:lnSpc>
                <a:spcPts val="3395"/>
              </a:lnSpc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spc="-20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spc="-1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spc="-41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spc="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56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spc="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spc="-66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la</a:t>
            </a:r>
            <a:r>
              <a:rPr sz="2856" spc="-51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spc="-7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spc="-10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spc="-41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x</a:t>
            </a:r>
            <a:r>
              <a:rPr sz="2856" b="1" spc="-19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spc="-10" dirty="0">
                <a:solidFill>
                  <a:srgbClr val="1F4E79"/>
                </a:solidFill>
                <a:latin typeface="Calibri"/>
                <a:cs typeface="Calibri"/>
              </a:rPr>
              <a:t>,</a:t>
            </a:r>
            <a:r>
              <a:rPr sz="2856" spc="-10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25" dirty="0">
                <a:solidFill>
                  <a:srgbClr val="1F4E79"/>
                </a:solidFill>
                <a:latin typeface="Calibri"/>
                <a:cs typeface="Calibri"/>
              </a:rPr>
              <a:t>w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spc="-10" dirty="0">
                <a:solidFill>
                  <a:srgbClr val="1F4E79"/>
                </a:solidFill>
                <a:latin typeface="Calibri"/>
                <a:cs typeface="Calibri"/>
              </a:rPr>
              <a:t>e:</a:t>
            </a:r>
            <a:endParaRPr sz="2856" dirty="0">
              <a:latin typeface="Calibri"/>
              <a:cs typeface="Calibri"/>
            </a:endParaRPr>
          </a:p>
          <a:p>
            <a:pPr marL="712400" lvl="1" indent="-233149">
              <a:lnSpc>
                <a:spcPts val="2866"/>
              </a:lnSpc>
              <a:buFont typeface="Arial"/>
              <a:buChar char="•"/>
              <a:tabLst>
                <a:tab pos="712400" algn="l"/>
                <a:tab pos="7343550" algn="l"/>
              </a:tabLst>
            </a:pPr>
            <a:r>
              <a:rPr sz="2448" spc="31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" dirty="0">
                <a:latin typeface="Calibri"/>
                <a:cs typeface="Calibri"/>
              </a:rPr>
              <a:t>y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x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3" dirty="0">
                <a:latin typeface="Calibri"/>
                <a:cs typeface="Calibri"/>
              </a:rPr>
              <a:t>z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spc="-25" dirty="0">
                <a:latin typeface="Cambria Math"/>
                <a:cs typeface="Cambria Math"/>
              </a:rPr>
              <a:t>𝑽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-5" dirty="0">
                <a:latin typeface="Cambria Math"/>
                <a:cs typeface="Cambria Math"/>
              </a:rPr>
              <a:t>𝑫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𝑮</a:t>
            </a:r>
            <a:r>
              <a:rPr lang="en-US" sz="2448" dirty="0">
                <a:latin typeface="Cambria Math"/>
                <a:cs typeface="Cambria Math"/>
              </a:rPr>
              <a:t>  </a:t>
            </a:r>
            <a:r>
              <a:rPr lang="en-US" sz="2448" spc="-31" dirty="0">
                <a:latin typeface="Calibri"/>
                <a:cs typeface="Calibri"/>
              </a:rPr>
              <a:t>(</a:t>
            </a:r>
            <a:r>
              <a:rPr lang="en-US" sz="2448" spc="36" dirty="0">
                <a:latin typeface="Calibri"/>
                <a:cs typeface="Calibri"/>
              </a:rPr>
              <a:t>o</a:t>
            </a:r>
            <a:r>
              <a:rPr lang="en-US" sz="2448" spc="-10" dirty="0">
                <a:latin typeface="Calibri"/>
                <a:cs typeface="Calibri"/>
              </a:rPr>
              <a:t>r</a:t>
            </a:r>
            <a:r>
              <a:rPr lang="en-US" sz="2448" spc="-41" dirty="0">
                <a:latin typeface="Times New Roman"/>
                <a:cs typeface="Times New Roman"/>
              </a:rPr>
              <a:t> </a:t>
            </a:r>
            <a:r>
              <a:rPr lang="en-US" sz="2448" spc="-41" dirty="0">
                <a:latin typeface="Calibri"/>
                <a:cs typeface="Calibri"/>
              </a:rPr>
              <a:t>minimize</a:t>
            </a:r>
            <a:r>
              <a:rPr lang="en-US" sz="2448" spc="5" dirty="0">
                <a:latin typeface="Times New Roman"/>
                <a:cs typeface="Times New Roman"/>
              </a:rPr>
              <a:t> </a:t>
            </a:r>
            <a:r>
              <a:rPr lang="en-US" sz="2448" spc="46" dirty="0">
                <a:latin typeface="Calibri"/>
                <a:cs typeface="Calibri"/>
              </a:rPr>
              <a:t>i</a:t>
            </a:r>
            <a:r>
              <a:rPr lang="en-US" sz="2448" spc="-15" dirty="0">
                <a:latin typeface="Calibri"/>
                <a:cs typeface="Calibri"/>
              </a:rPr>
              <a:t>t</a:t>
            </a:r>
            <a:r>
              <a:rPr lang="en-US" sz="2448" dirty="0">
                <a:latin typeface="Calibri"/>
                <a:cs typeface="Calibri"/>
              </a:rPr>
              <a:t>s</a:t>
            </a:r>
            <a:r>
              <a:rPr lang="en-US" sz="2448" spc="-41" dirty="0">
                <a:latin typeface="Times New Roman"/>
                <a:cs typeface="Times New Roman"/>
              </a:rPr>
              <a:t> </a:t>
            </a:r>
            <a:r>
              <a:rPr lang="en-US" sz="2448" spc="46" dirty="0">
                <a:latin typeface="Calibri"/>
                <a:cs typeface="Calibri"/>
              </a:rPr>
              <a:t>l</a:t>
            </a:r>
            <a:r>
              <a:rPr lang="en-US" sz="2448" spc="36" dirty="0">
                <a:latin typeface="Calibri"/>
                <a:cs typeface="Calibri"/>
              </a:rPr>
              <a:t>o</a:t>
            </a:r>
            <a:r>
              <a:rPr lang="en-US" sz="2448" spc="-41" dirty="0">
                <a:latin typeface="Calibri"/>
                <a:cs typeface="Calibri"/>
              </a:rPr>
              <a:t>ss</a:t>
            </a:r>
            <a:r>
              <a:rPr lang="en-US" sz="2448" dirty="0">
                <a:latin typeface="Calibri"/>
                <a:cs typeface="Calibri"/>
              </a:rPr>
              <a:t>)</a:t>
            </a:r>
            <a:endParaRPr sz="2448" dirty="0">
              <a:latin typeface="Cambria Math"/>
              <a:cs typeface="Cambria Math"/>
            </a:endParaRPr>
          </a:p>
          <a:p>
            <a:pPr marL="712400" lvl="1" indent="-233149">
              <a:lnSpc>
                <a:spcPts val="2897"/>
              </a:lnSpc>
              <a:buFont typeface="Arial"/>
              <a:buChar char="•"/>
              <a:tabLst>
                <a:tab pos="712400" algn="l"/>
              </a:tabLst>
            </a:pPr>
            <a:r>
              <a:rPr sz="2448" spc="31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" dirty="0">
                <a:latin typeface="Calibri"/>
                <a:cs typeface="Calibri"/>
              </a:rPr>
              <a:t>y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3" dirty="0">
                <a:latin typeface="Calibri"/>
                <a:cs typeface="Calibri"/>
              </a:rPr>
              <a:t>z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51" dirty="0">
                <a:latin typeface="Calibri"/>
                <a:cs typeface="Calibri"/>
              </a:rPr>
              <a:t>r</a:t>
            </a:r>
            <a:r>
              <a:rPr sz="2448" spc="-112" dirty="0">
                <a:latin typeface="Calibri"/>
                <a:cs typeface="Calibri"/>
              </a:rPr>
              <a:t>’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(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x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3" dirty="0">
                <a:latin typeface="Calibri"/>
                <a:cs typeface="Calibri"/>
              </a:rPr>
              <a:t>z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41" dirty="0">
                <a:latin typeface="Calibri"/>
                <a:cs typeface="Calibri"/>
              </a:rPr>
              <a:t>ss</a:t>
            </a:r>
            <a:r>
              <a:rPr sz="2448" dirty="0">
                <a:latin typeface="Calibri"/>
                <a:cs typeface="Calibri"/>
              </a:rPr>
              <a:t>)</a:t>
            </a:r>
          </a:p>
        </p:txBody>
      </p:sp>
      <p:sp>
        <p:nvSpPr>
          <p:cNvPr id="6" name="object 6"/>
          <p:cNvSpPr/>
          <p:nvPr/>
        </p:nvSpPr>
        <p:spPr>
          <a:xfrm>
            <a:off x="1989558" y="4052002"/>
            <a:ext cx="876906" cy="336126"/>
          </a:xfrm>
          <a:custGeom>
            <a:avLst/>
            <a:gdLst/>
            <a:ahLst/>
            <a:cxnLst/>
            <a:rect l="l" t="t" r="r" b="b"/>
            <a:pathLst>
              <a:path w="859789" h="329564">
                <a:moveTo>
                  <a:pt x="754702" y="0"/>
                </a:moveTo>
                <a:lnTo>
                  <a:pt x="755289" y="15240"/>
                </a:lnTo>
                <a:lnTo>
                  <a:pt x="767050" y="20558"/>
                </a:lnTo>
                <a:lnTo>
                  <a:pt x="777803" y="27169"/>
                </a:lnTo>
                <a:lnTo>
                  <a:pt x="804223" y="55169"/>
                </a:lnTo>
                <a:lnTo>
                  <a:pt x="822460" y="99070"/>
                </a:lnTo>
                <a:lnTo>
                  <a:pt x="828540" y="137583"/>
                </a:lnTo>
                <a:lnTo>
                  <a:pt x="829684" y="167722"/>
                </a:lnTo>
                <a:lnTo>
                  <a:pt x="829213" y="181829"/>
                </a:lnTo>
                <a:lnTo>
                  <a:pt x="824201" y="220872"/>
                </a:lnTo>
                <a:lnTo>
                  <a:pt x="808448" y="266579"/>
                </a:lnTo>
                <a:lnTo>
                  <a:pt x="784201" y="297256"/>
                </a:lnTo>
                <a:lnTo>
                  <a:pt x="750536" y="316004"/>
                </a:lnTo>
                <a:lnTo>
                  <a:pt x="763298" y="326842"/>
                </a:lnTo>
                <a:lnTo>
                  <a:pt x="797911" y="309526"/>
                </a:lnTo>
                <a:lnTo>
                  <a:pt x="825328" y="282599"/>
                </a:lnTo>
                <a:lnTo>
                  <a:pt x="847804" y="239851"/>
                </a:lnTo>
                <a:lnTo>
                  <a:pt x="858407" y="189580"/>
                </a:lnTo>
                <a:lnTo>
                  <a:pt x="859717" y="160313"/>
                </a:lnTo>
                <a:lnTo>
                  <a:pt x="859183" y="147214"/>
                </a:lnTo>
                <a:lnTo>
                  <a:pt x="850004" y="97789"/>
                </a:lnTo>
                <a:lnTo>
                  <a:pt x="834761" y="62366"/>
                </a:lnTo>
                <a:lnTo>
                  <a:pt x="811030" y="30814"/>
                </a:lnTo>
                <a:lnTo>
                  <a:pt x="779658" y="9131"/>
                </a:lnTo>
                <a:lnTo>
                  <a:pt x="767584" y="4033"/>
                </a:lnTo>
                <a:lnTo>
                  <a:pt x="754702" y="0"/>
                </a:lnTo>
                <a:close/>
              </a:path>
              <a:path w="859789" h="329564">
                <a:moveTo>
                  <a:pt x="105015" y="0"/>
                </a:moveTo>
                <a:lnTo>
                  <a:pt x="61911" y="19886"/>
                </a:lnTo>
                <a:lnTo>
                  <a:pt x="34506" y="46887"/>
                </a:lnTo>
                <a:lnTo>
                  <a:pt x="11959" y="89751"/>
                </a:lnTo>
                <a:lnTo>
                  <a:pt x="1314" y="139991"/>
                </a:lnTo>
                <a:lnTo>
                  <a:pt x="0" y="169170"/>
                </a:lnTo>
                <a:lnTo>
                  <a:pt x="529" y="182313"/>
                </a:lnTo>
                <a:lnTo>
                  <a:pt x="9671" y="231813"/>
                </a:lnTo>
                <a:lnTo>
                  <a:pt x="24860" y="267178"/>
                </a:lnTo>
                <a:lnTo>
                  <a:pt x="48559" y="298623"/>
                </a:lnTo>
                <a:lnTo>
                  <a:pt x="79984" y="320252"/>
                </a:lnTo>
                <a:lnTo>
                  <a:pt x="105015" y="329376"/>
                </a:lnTo>
                <a:lnTo>
                  <a:pt x="104272" y="314241"/>
                </a:lnTo>
                <a:lnTo>
                  <a:pt x="92628" y="308905"/>
                </a:lnTo>
                <a:lnTo>
                  <a:pt x="81965" y="302246"/>
                </a:lnTo>
                <a:lnTo>
                  <a:pt x="55690" y="273968"/>
                </a:lnTo>
                <a:lnTo>
                  <a:pt x="37339" y="229389"/>
                </a:lnTo>
                <a:lnTo>
                  <a:pt x="31181" y="190848"/>
                </a:lnTo>
                <a:lnTo>
                  <a:pt x="30011" y="161434"/>
                </a:lnTo>
                <a:lnTo>
                  <a:pt x="30378" y="147322"/>
                </a:lnTo>
                <a:lnTo>
                  <a:pt x="35250" y="108222"/>
                </a:lnTo>
                <a:lnTo>
                  <a:pt x="51267" y="62245"/>
                </a:lnTo>
                <a:lnTo>
                  <a:pt x="75654" y="31983"/>
                </a:lnTo>
                <a:lnTo>
                  <a:pt x="109706" y="13371"/>
                </a:lnTo>
                <a:lnTo>
                  <a:pt x="105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" name="object 7"/>
          <p:cNvSpPr txBox="1"/>
          <p:nvPr/>
        </p:nvSpPr>
        <p:spPr>
          <a:xfrm>
            <a:off x="1698583" y="4013936"/>
            <a:ext cx="1044645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413840" algn="l"/>
              </a:tabLst>
            </a:pPr>
            <a:r>
              <a:rPr sz="2856" dirty="0">
                <a:latin typeface="Cambria Math"/>
                <a:cs typeface="Cambria Math"/>
              </a:rPr>
              <a:t>𝑉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-41" dirty="0">
                <a:latin typeface="Cambria Math"/>
                <a:cs typeface="Cambria Math"/>
              </a:rPr>
              <a:t>𝐷</a:t>
            </a:r>
            <a:r>
              <a:rPr sz="2856" dirty="0">
                <a:latin typeface="Cambria Math"/>
                <a:cs typeface="Cambria Math"/>
              </a:rPr>
              <a:t>,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mbria Math"/>
                <a:cs typeface="Cambria Math"/>
              </a:rPr>
              <a:t>𝐺</a:t>
            </a:r>
            <a:endParaRPr sz="2856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67676" y="4381939"/>
            <a:ext cx="79012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49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9" name="object 9"/>
          <p:cNvSpPr/>
          <p:nvPr/>
        </p:nvSpPr>
        <p:spPr>
          <a:xfrm>
            <a:off x="6031979" y="4064595"/>
            <a:ext cx="0" cy="310868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300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0" name="object 10"/>
          <p:cNvSpPr/>
          <p:nvPr/>
        </p:nvSpPr>
        <p:spPr>
          <a:xfrm>
            <a:off x="5967676" y="4058118"/>
            <a:ext cx="79012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49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1" name="object 11"/>
          <p:cNvSpPr/>
          <p:nvPr/>
        </p:nvSpPr>
        <p:spPr>
          <a:xfrm>
            <a:off x="4562679" y="4381939"/>
            <a:ext cx="79012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49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2" name="object 12"/>
          <p:cNvSpPr/>
          <p:nvPr/>
        </p:nvSpPr>
        <p:spPr>
          <a:xfrm>
            <a:off x="4577383" y="4064595"/>
            <a:ext cx="0" cy="310868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301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3" name="object 13"/>
          <p:cNvSpPr/>
          <p:nvPr/>
        </p:nvSpPr>
        <p:spPr>
          <a:xfrm>
            <a:off x="4562679" y="4058118"/>
            <a:ext cx="79012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49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4" name="object 14"/>
          <p:cNvSpPr/>
          <p:nvPr/>
        </p:nvSpPr>
        <p:spPr>
          <a:xfrm>
            <a:off x="5473867" y="4052002"/>
            <a:ext cx="449463" cy="336126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612" y="0"/>
                </a:moveTo>
                <a:lnTo>
                  <a:pt x="336205" y="15244"/>
                </a:lnTo>
                <a:lnTo>
                  <a:pt x="347958" y="20563"/>
                </a:lnTo>
                <a:lnTo>
                  <a:pt x="358707" y="27174"/>
                </a:lnTo>
                <a:lnTo>
                  <a:pt x="385136" y="55174"/>
                </a:lnTo>
                <a:lnTo>
                  <a:pt x="403371" y="99075"/>
                </a:lnTo>
                <a:lnTo>
                  <a:pt x="409450" y="137589"/>
                </a:lnTo>
                <a:lnTo>
                  <a:pt x="410593" y="167731"/>
                </a:lnTo>
                <a:lnTo>
                  <a:pt x="410122" y="181837"/>
                </a:lnTo>
                <a:lnTo>
                  <a:pt x="405106" y="220877"/>
                </a:lnTo>
                <a:lnTo>
                  <a:pt x="389357" y="266588"/>
                </a:lnTo>
                <a:lnTo>
                  <a:pt x="365103" y="297258"/>
                </a:lnTo>
                <a:lnTo>
                  <a:pt x="331436" y="316004"/>
                </a:lnTo>
                <a:lnTo>
                  <a:pt x="344195" y="326847"/>
                </a:lnTo>
                <a:lnTo>
                  <a:pt x="378814" y="309530"/>
                </a:lnTo>
                <a:lnTo>
                  <a:pt x="406220" y="282598"/>
                </a:lnTo>
                <a:lnTo>
                  <a:pt x="428703" y="239849"/>
                </a:lnTo>
                <a:lnTo>
                  <a:pt x="439303" y="189578"/>
                </a:lnTo>
                <a:lnTo>
                  <a:pt x="440611" y="160311"/>
                </a:lnTo>
                <a:lnTo>
                  <a:pt x="440078" y="147213"/>
                </a:lnTo>
                <a:lnTo>
                  <a:pt x="430905" y="97787"/>
                </a:lnTo>
                <a:lnTo>
                  <a:pt x="415668" y="62362"/>
                </a:lnTo>
                <a:lnTo>
                  <a:pt x="391931" y="30811"/>
                </a:lnTo>
                <a:lnTo>
                  <a:pt x="360563" y="9130"/>
                </a:lnTo>
                <a:lnTo>
                  <a:pt x="348492" y="4032"/>
                </a:lnTo>
                <a:lnTo>
                  <a:pt x="335612" y="0"/>
                </a:lnTo>
                <a:close/>
              </a:path>
              <a:path w="440689" h="329564">
                <a:moveTo>
                  <a:pt x="105000" y="0"/>
                </a:moveTo>
                <a:lnTo>
                  <a:pt x="61934" y="19874"/>
                </a:lnTo>
                <a:lnTo>
                  <a:pt x="34526" y="46877"/>
                </a:lnTo>
                <a:lnTo>
                  <a:pt x="11963" y="89743"/>
                </a:lnTo>
                <a:lnTo>
                  <a:pt x="1314" y="139980"/>
                </a:lnTo>
                <a:lnTo>
                  <a:pt x="0" y="169153"/>
                </a:lnTo>
                <a:lnTo>
                  <a:pt x="527" y="182299"/>
                </a:lnTo>
                <a:lnTo>
                  <a:pt x="9662" y="231803"/>
                </a:lnTo>
                <a:lnTo>
                  <a:pt x="24852" y="267165"/>
                </a:lnTo>
                <a:lnTo>
                  <a:pt x="48548" y="298614"/>
                </a:lnTo>
                <a:lnTo>
                  <a:pt x="79972" y="320250"/>
                </a:lnTo>
                <a:lnTo>
                  <a:pt x="105000" y="329376"/>
                </a:lnTo>
                <a:lnTo>
                  <a:pt x="104257" y="314237"/>
                </a:lnTo>
                <a:lnTo>
                  <a:pt x="92620" y="308901"/>
                </a:lnTo>
                <a:lnTo>
                  <a:pt x="81962" y="302241"/>
                </a:lnTo>
                <a:lnTo>
                  <a:pt x="55683" y="273964"/>
                </a:lnTo>
                <a:lnTo>
                  <a:pt x="37326" y="229385"/>
                </a:lnTo>
                <a:lnTo>
                  <a:pt x="31165" y="190844"/>
                </a:lnTo>
                <a:lnTo>
                  <a:pt x="29993" y="161428"/>
                </a:lnTo>
                <a:lnTo>
                  <a:pt x="30361" y="147317"/>
                </a:lnTo>
                <a:lnTo>
                  <a:pt x="35238" y="108219"/>
                </a:lnTo>
                <a:lnTo>
                  <a:pt x="51255" y="62241"/>
                </a:lnTo>
                <a:lnTo>
                  <a:pt x="75661" y="31981"/>
                </a:lnTo>
                <a:lnTo>
                  <a:pt x="109694" y="13371"/>
                </a:lnTo>
                <a:lnTo>
                  <a:pt x="10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5" name="object 15"/>
          <p:cNvSpPr/>
          <p:nvPr/>
        </p:nvSpPr>
        <p:spPr>
          <a:xfrm>
            <a:off x="10488565" y="4429218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87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6" name="object 16"/>
          <p:cNvSpPr/>
          <p:nvPr/>
        </p:nvSpPr>
        <p:spPr>
          <a:xfrm>
            <a:off x="10552868" y="4012783"/>
            <a:ext cx="0" cy="409309"/>
          </a:xfrm>
          <a:custGeom>
            <a:avLst/>
            <a:gdLst/>
            <a:ahLst/>
            <a:cxnLst/>
            <a:rect l="l" t="t" r="r" b="b"/>
            <a:pathLst>
              <a:path h="401320">
                <a:moveTo>
                  <a:pt x="0" y="0"/>
                </a:moveTo>
                <a:lnTo>
                  <a:pt x="0" y="401320"/>
                </a:lnTo>
              </a:path>
            </a:pathLst>
          </a:custGeom>
          <a:ln w="335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7" name="object 17"/>
          <p:cNvSpPr/>
          <p:nvPr/>
        </p:nvSpPr>
        <p:spPr>
          <a:xfrm>
            <a:off x="10488565" y="4005660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87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8" name="object 18"/>
          <p:cNvSpPr/>
          <p:nvPr/>
        </p:nvSpPr>
        <p:spPr>
          <a:xfrm>
            <a:off x="7658425" y="4429218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56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9" name="object 19"/>
          <p:cNvSpPr/>
          <p:nvPr/>
        </p:nvSpPr>
        <p:spPr>
          <a:xfrm>
            <a:off x="7674885" y="4012783"/>
            <a:ext cx="0" cy="409309"/>
          </a:xfrm>
          <a:custGeom>
            <a:avLst/>
            <a:gdLst/>
            <a:ahLst/>
            <a:cxnLst/>
            <a:rect l="l" t="t" r="r" b="b"/>
            <a:pathLst>
              <a:path h="401320">
                <a:moveTo>
                  <a:pt x="0" y="0"/>
                </a:moveTo>
                <a:lnTo>
                  <a:pt x="0" y="401320"/>
                </a:lnTo>
              </a:path>
            </a:pathLst>
          </a:custGeom>
          <a:ln w="335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0" name="object 20"/>
          <p:cNvSpPr/>
          <p:nvPr/>
        </p:nvSpPr>
        <p:spPr>
          <a:xfrm>
            <a:off x="7658425" y="4005660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56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1" name="object 21"/>
          <p:cNvSpPr/>
          <p:nvPr/>
        </p:nvSpPr>
        <p:spPr>
          <a:xfrm>
            <a:off x="8245756" y="3998198"/>
            <a:ext cx="2198094" cy="438453"/>
          </a:xfrm>
          <a:custGeom>
            <a:avLst/>
            <a:gdLst/>
            <a:ahLst/>
            <a:cxnLst/>
            <a:rect l="l" t="t" r="r" b="b"/>
            <a:pathLst>
              <a:path w="2155190" h="429895">
                <a:moveTo>
                  <a:pt x="2041754" y="0"/>
                </a:moveTo>
                <a:lnTo>
                  <a:pt x="2045805" y="17854"/>
                </a:lnTo>
                <a:lnTo>
                  <a:pt x="2055736" y="23559"/>
                </a:lnTo>
                <a:lnTo>
                  <a:pt x="2065041" y="30610"/>
                </a:lnTo>
                <a:lnTo>
                  <a:pt x="2089466" y="60491"/>
                </a:lnTo>
                <a:lnTo>
                  <a:pt x="2106491" y="97971"/>
                </a:lnTo>
                <a:lnTo>
                  <a:pt x="2116828" y="141643"/>
                </a:lnTo>
                <a:lnTo>
                  <a:pt x="2121153" y="181257"/>
                </a:lnTo>
                <a:lnTo>
                  <a:pt x="2122516" y="228307"/>
                </a:lnTo>
                <a:lnTo>
                  <a:pt x="2121982" y="242061"/>
                </a:lnTo>
                <a:lnTo>
                  <a:pt x="2118050" y="281164"/>
                </a:lnTo>
                <a:lnTo>
                  <a:pt x="2106986" y="329183"/>
                </a:lnTo>
                <a:lnTo>
                  <a:pt x="2092256" y="365037"/>
                </a:lnTo>
                <a:lnTo>
                  <a:pt x="2068209" y="396329"/>
                </a:lnTo>
                <a:lnTo>
                  <a:pt x="2037426" y="415323"/>
                </a:lnTo>
                <a:lnTo>
                  <a:pt x="2044584" y="428783"/>
                </a:lnTo>
                <a:lnTo>
                  <a:pt x="2086524" y="406379"/>
                </a:lnTo>
                <a:lnTo>
                  <a:pt x="2112736" y="376632"/>
                </a:lnTo>
                <a:lnTo>
                  <a:pt x="2132648" y="339311"/>
                </a:lnTo>
                <a:lnTo>
                  <a:pt x="2146710" y="293119"/>
                </a:lnTo>
                <a:lnTo>
                  <a:pt x="2152641" y="254433"/>
                </a:lnTo>
                <a:lnTo>
                  <a:pt x="2154613" y="211954"/>
                </a:lnTo>
                <a:lnTo>
                  <a:pt x="2154328" y="198816"/>
                </a:lnTo>
                <a:lnTo>
                  <a:pt x="2150910" y="160785"/>
                </a:lnTo>
                <a:lnTo>
                  <a:pt x="2139714" y="112056"/>
                </a:lnTo>
                <a:lnTo>
                  <a:pt x="2125719" y="75819"/>
                </a:lnTo>
                <a:lnTo>
                  <a:pt x="2104227" y="40653"/>
                </a:lnTo>
                <a:lnTo>
                  <a:pt x="2075894" y="15029"/>
                </a:lnTo>
                <a:lnTo>
                  <a:pt x="2053780" y="3832"/>
                </a:lnTo>
                <a:lnTo>
                  <a:pt x="2041754" y="0"/>
                </a:lnTo>
                <a:close/>
              </a:path>
              <a:path w="2155190" h="429895">
                <a:moveTo>
                  <a:pt x="112828" y="0"/>
                </a:moveTo>
                <a:lnTo>
                  <a:pt x="77788" y="15801"/>
                </a:lnTo>
                <a:lnTo>
                  <a:pt x="41872" y="52910"/>
                </a:lnTo>
                <a:lnTo>
                  <a:pt x="21969" y="90229"/>
                </a:lnTo>
                <a:lnTo>
                  <a:pt x="7904" y="136424"/>
                </a:lnTo>
                <a:lnTo>
                  <a:pt x="1972" y="175108"/>
                </a:lnTo>
                <a:lnTo>
                  <a:pt x="0" y="217583"/>
                </a:lnTo>
                <a:lnTo>
                  <a:pt x="285" y="230723"/>
                </a:lnTo>
                <a:lnTo>
                  <a:pt x="3701" y="268757"/>
                </a:lnTo>
                <a:lnTo>
                  <a:pt x="14893" y="317488"/>
                </a:lnTo>
                <a:lnTo>
                  <a:pt x="28882" y="353722"/>
                </a:lnTo>
                <a:lnTo>
                  <a:pt x="50364" y="388895"/>
                </a:lnTo>
                <a:lnTo>
                  <a:pt x="78698" y="414525"/>
                </a:lnTo>
                <a:lnTo>
                  <a:pt x="112828" y="429563"/>
                </a:lnTo>
                <a:lnTo>
                  <a:pt x="108803" y="411695"/>
                </a:lnTo>
                <a:lnTo>
                  <a:pt x="98873" y="405994"/>
                </a:lnTo>
                <a:lnTo>
                  <a:pt x="89567" y="398949"/>
                </a:lnTo>
                <a:lnTo>
                  <a:pt x="65132" y="369084"/>
                </a:lnTo>
                <a:lnTo>
                  <a:pt x="48088" y="331620"/>
                </a:lnTo>
                <a:lnTo>
                  <a:pt x="37765" y="288005"/>
                </a:lnTo>
                <a:lnTo>
                  <a:pt x="33456" y="248378"/>
                </a:lnTo>
                <a:lnTo>
                  <a:pt x="32104" y="201226"/>
                </a:lnTo>
                <a:lnTo>
                  <a:pt x="32644" y="187484"/>
                </a:lnTo>
                <a:lnTo>
                  <a:pt x="36583" y="148406"/>
                </a:lnTo>
                <a:lnTo>
                  <a:pt x="47651" y="100392"/>
                </a:lnTo>
                <a:lnTo>
                  <a:pt x="62387" y="64522"/>
                </a:lnTo>
                <a:lnTo>
                  <a:pt x="86424" y="33220"/>
                </a:lnTo>
                <a:lnTo>
                  <a:pt x="117186" y="14228"/>
                </a:lnTo>
                <a:lnTo>
                  <a:pt x="112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2" name="object 22"/>
          <p:cNvSpPr/>
          <p:nvPr/>
        </p:nvSpPr>
        <p:spPr>
          <a:xfrm>
            <a:off x="9307923" y="4052002"/>
            <a:ext cx="967576" cy="336126"/>
          </a:xfrm>
          <a:custGeom>
            <a:avLst/>
            <a:gdLst/>
            <a:ahLst/>
            <a:cxnLst/>
            <a:rect l="l" t="t" r="r" b="b"/>
            <a:pathLst>
              <a:path w="948690" h="329564">
                <a:moveTo>
                  <a:pt x="843591" y="0"/>
                </a:moveTo>
                <a:lnTo>
                  <a:pt x="844184" y="15244"/>
                </a:lnTo>
                <a:lnTo>
                  <a:pt x="855937" y="20563"/>
                </a:lnTo>
                <a:lnTo>
                  <a:pt x="866687" y="27174"/>
                </a:lnTo>
                <a:lnTo>
                  <a:pt x="893115" y="55174"/>
                </a:lnTo>
                <a:lnTo>
                  <a:pt x="911351" y="99075"/>
                </a:lnTo>
                <a:lnTo>
                  <a:pt x="917429" y="137589"/>
                </a:lnTo>
                <a:lnTo>
                  <a:pt x="918573" y="167731"/>
                </a:lnTo>
                <a:lnTo>
                  <a:pt x="918101" y="181837"/>
                </a:lnTo>
                <a:lnTo>
                  <a:pt x="913085" y="220877"/>
                </a:lnTo>
                <a:lnTo>
                  <a:pt x="897336" y="266588"/>
                </a:lnTo>
                <a:lnTo>
                  <a:pt x="873083" y="297258"/>
                </a:lnTo>
                <a:lnTo>
                  <a:pt x="839416" y="316004"/>
                </a:lnTo>
                <a:lnTo>
                  <a:pt x="852175" y="326847"/>
                </a:lnTo>
                <a:lnTo>
                  <a:pt x="886794" y="309530"/>
                </a:lnTo>
                <a:lnTo>
                  <a:pt x="914199" y="282598"/>
                </a:lnTo>
                <a:lnTo>
                  <a:pt x="936682" y="239849"/>
                </a:lnTo>
                <a:lnTo>
                  <a:pt x="947283" y="189578"/>
                </a:lnTo>
                <a:lnTo>
                  <a:pt x="948590" y="160311"/>
                </a:lnTo>
                <a:lnTo>
                  <a:pt x="948057" y="147213"/>
                </a:lnTo>
                <a:lnTo>
                  <a:pt x="938884" y="97787"/>
                </a:lnTo>
                <a:lnTo>
                  <a:pt x="923647" y="62362"/>
                </a:lnTo>
                <a:lnTo>
                  <a:pt x="899910" y="30811"/>
                </a:lnTo>
                <a:lnTo>
                  <a:pt x="868542" y="9130"/>
                </a:lnTo>
                <a:lnTo>
                  <a:pt x="856471" y="4032"/>
                </a:lnTo>
                <a:lnTo>
                  <a:pt x="843591" y="0"/>
                </a:lnTo>
                <a:close/>
              </a:path>
              <a:path w="948690" h="329564">
                <a:moveTo>
                  <a:pt x="105000" y="0"/>
                </a:moveTo>
                <a:lnTo>
                  <a:pt x="61894" y="19883"/>
                </a:lnTo>
                <a:lnTo>
                  <a:pt x="34491" y="46884"/>
                </a:lnTo>
                <a:lnTo>
                  <a:pt x="11953" y="89748"/>
                </a:lnTo>
                <a:lnTo>
                  <a:pt x="1313" y="139988"/>
                </a:lnTo>
                <a:lnTo>
                  <a:pt x="0" y="169168"/>
                </a:lnTo>
                <a:lnTo>
                  <a:pt x="528" y="182311"/>
                </a:lnTo>
                <a:lnTo>
                  <a:pt x="9660" y="231813"/>
                </a:lnTo>
                <a:lnTo>
                  <a:pt x="24840" y="267180"/>
                </a:lnTo>
                <a:lnTo>
                  <a:pt x="48530" y="298625"/>
                </a:lnTo>
                <a:lnTo>
                  <a:pt x="79959" y="320253"/>
                </a:lnTo>
                <a:lnTo>
                  <a:pt x="105000" y="329376"/>
                </a:lnTo>
                <a:lnTo>
                  <a:pt x="104252" y="314237"/>
                </a:lnTo>
                <a:lnTo>
                  <a:pt x="92604" y="308901"/>
                </a:lnTo>
                <a:lnTo>
                  <a:pt x="81941" y="302241"/>
                </a:lnTo>
                <a:lnTo>
                  <a:pt x="55670" y="273964"/>
                </a:lnTo>
                <a:lnTo>
                  <a:pt x="37326" y="229386"/>
                </a:lnTo>
                <a:lnTo>
                  <a:pt x="31165" y="190844"/>
                </a:lnTo>
                <a:lnTo>
                  <a:pt x="29992" y="161429"/>
                </a:lnTo>
                <a:lnTo>
                  <a:pt x="30361" y="147318"/>
                </a:lnTo>
                <a:lnTo>
                  <a:pt x="35237" y="108219"/>
                </a:lnTo>
                <a:lnTo>
                  <a:pt x="51251" y="62241"/>
                </a:lnTo>
                <a:lnTo>
                  <a:pt x="75638" y="31981"/>
                </a:lnTo>
                <a:lnTo>
                  <a:pt x="109694" y="13371"/>
                </a:lnTo>
                <a:lnTo>
                  <a:pt x="10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3" name="object 23"/>
          <p:cNvSpPr txBox="1"/>
          <p:nvPr/>
        </p:nvSpPr>
        <p:spPr>
          <a:xfrm>
            <a:off x="2980923" y="4013936"/>
            <a:ext cx="7184284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1670254" algn="l"/>
                <a:tab pos="2615804" algn="l"/>
                <a:tab pos="3172771" algn="l"/>
                <a:tab pos="4765957" algn="l"/>
                <a:tab pos="5400641" algn="l"/>
                <a:tab pos="6449812" algn="l"/>
              </a:tabLst>
            </a:pPr>
            <a:r>
              <a:rPr sz="2856" dirty="0">
                <a:latin typeface="Cambria Math"/>
                <a:cs typeface="Cambria Math"/>
              </a:rPr>
              <a:t>=</a:t>
            </a:r>
            <a:r>
              <a:rPr sz="2856" spc="107" dirty="0">
                <a:latin typeface="Times New Roman"/>
                <a:cs typeface="Times New Roman"/>
              </a:rPr>
              <a:t> </a:t>
            </a:r>
            <a:r>
              <a:rPr sz="2856" spc="15" dirty="0">
                <a:latin typeface="Cambria Math"/>
                <a:cs typeface="Cambria Math"/>
              </a:rPr>
              <a:t>𝔼</a:t>
            </a:r>
            <a:r>
              <a:rPr sz="3060" spc="114" baseline="-16666" dirty="0">
                <a:latin typeface="Cambria Math"/>
                <a:cs typeface="Cambria Math"/>
              </a:rPr>
              <a:t>1∼</a:t>
            </a:r>
            <a:r>
              <a:rPr sz="3060" spc="267" baseline="-16666" dirty="0">
                <a:latin typeface="Cambria Math"/>
                <a:cs typeface="Cambria Math"/>
              </a:rPr>
              <a:t>3</a:t>
            </a:r>
            <a:r>
              <a:rPr sz="3060" spc="-53" baseline="-16666" dirty="0">
                <a:latin typeface="Cambria Math"/>
                <a:cs typeface="Cambria Math"/>
              </a:rPr>
              <a:t>(</a:t>
            </a:r>
            <a:r>
              <a:rPr sz="3060" spc="267" baseline="-16666" dirty="0">
                <a:latin typeface="Cambria Math"/>
                <a:cs typeface="Cambria Math"/>
              </a:rPr>
              <a:t>1</a:t>
            </a:r>
            <a:r>
              <a:rPr sz="3060" baseline="-16666" dirty="0">
                <a:latin typeface="Cambria Math"/>
                <a:cs typeface="Cambria Math"/>
              </a:rPr>
              <a:t>)</a:t>
            </a:r>
            <a:r>
              <a:rPr sz="3060" baseline="-16666" dirty="0">
                <a:latin typeface="Times New Roman"/>
                <a:cs typeface="Times New Roman"/>
              </a:rPr>
              <a:t>	</a:t>
            </a:r>
            <a:r>
              <a:rPr sz="2856" spc="36" dirty="0">
                <a:latin typeface="Cambria Math"/>
                <a:cs typeface="Cambria Math"/>
              </a:rPr>
              <a:t>l</a:t>
            </a:r>
            <a:r>
              <a:rPr sz="2856" spc="-5" dirty="0">
                <a:latin typeface="Cambria Math"/>
                <a:cs typeface="Cambria Math"/>
              </a:rPr>
              <a:t>o</a:t>
            </a:r>
            <a:r>
              <a:rPr sz="2856" dirty="0">
                <a:latin typeface="Cambria Math"/>
                <a:cs typeface="Cambria Math"/>
              </a:rPr>
              <a:t>g</a:t>
            </a:r>
            <a:r>
              <a:rPr sz="2856" spc="-291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𝐷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𝑥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+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15" dirty="0">
                <a:latin typeface="Cambria Math"/>
                <a:cs typeface="Cambria Math"/>
              </a:rPr>
              <a:t>𝔼</a:t>
            </a:r>
            <a:r>
              <a:rPr sz="3060" spc="864" baseline="-16666" dirty="0">
                <a:latin typeface="Cambria Math"/>
                <a:cs typeface="Cambria Math"/>
              </a:rPr>
              <a:t>;</a:t>
            </a:r>
            <a:r>
              <a:rPr sz="3060" spc="114" baseline="-16666" dirty="0">
                <a:latin typeface="Cambria Math"/>
                <a:cs typeface="Cambria Math"/>
              </a:rPr>
              <a:t>∼</a:t>
            </a:r>
            <a:r>
              <a:rPr sz="3060" spc="-481" baseline="-16666" dirty="0">
                <a:latin typeface="Cambria Math"/>
                <a:cs typeface="Cambria Math"/>
              </a:rPr>
              <a:t>&lt;</a:t>
            </a:r>
            <a:r>
              <a:rPr sz="3060" spc="106" baseline="-16666" dirty="0">
                <a:latin typeface="Cambria Math"/>
                <a:cs typeface="Cambria Math"/>
              </a:rPr>
              <a:t>(</a:t>
            </a:r>
            <a:r>
              <a:rPr sz="3060" spc="864" baseline="-16666" dirty="0">
                <a:latin typeface="Cambria Math"/>
                <a:cs typeface="Cambria Math"/>
              </a:rPr>
              <a:t>;</a:t>
            </a:r>
            <a:r>
              <a:rPr sz="3060" baseline="-16666" dirty="0">
                <a:latin typeface="Cambria Math"/>
                <a:cs typeface="Cambria Math"/>
              </a:rPr>
              <a:t>)</a:t>
            </a:r>
            <a:r>
              <a:rPr sz="3060" baseline="-16666" dirty="0">
                <a:latin typeface="Times New Roman"/>
                <a:cs typeface="Times New Roman"/>
              </a:rPr>
              <a:t>	</a:t>
            </a:r>
            <a:r>
              <a:rPr sz="2856" spc="41" dirty="0">
                <a:latin typeface="Cambria Math"/>
                <a:cs typeface="Cambria Math"/>
              </a:rPr>
              <a:t>l</a:t>
            </a:r>
            <a:r>
              <a:rPr sz="2856" spc="-5" dirty="0">
                <a:latin typeface="Cambria Math"/>
                <a:cs typeface="Cambria Math"/>
              </a:rPr>
              <a:t>o</a:t>
            </a:r>
            <a:r>
              <a:rPr sz="2856" dirty="0">
                <a:latin typeface="Cambria Math"/>
                <a:cs typeface="Cambria Math"/>
              </a:rPr>
              <a:t>g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-20" dirty="0">
                <a:latin typeface="Cambria Math"/>
                <a:cs typeface="Cambria Math"/>
              </a:rPr>
              <a:t>1</a:t>
            </a:r>
            <a:r>
              <a:rPr sz="2856" spc="-56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−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𝐷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𝐺</a:t>
            </a:r>
            <a:r>
              <a:rPr sz="2856" spc="36" dirty="0">
                <a:latin typeface="Cambria Math"/>
                <a:cs typeface="Cambria Math"/>
              </a:rPr>
              <a:t>(</a:t>
            </a:r>
            <a:r>
              <a:rPr sz="2856" spc="46" dirty="0">
                <a:latin typeface="Cambria Math"/>
                <a:cs typeface="Cambria Math"/>
              </a:rPr>
              <a:t>𝑧</a:t>
            </a:r>
            <a:r>
              <a:rPr sz="2856" dirty="0">
                <a:latin typeface="Cambria Math"/>
                <a:cs typeface="Cambria Math"/>
              </a:rPr>
              <a:t>)</a:t>
            </a:r>
            <a:endParaRPr sz="2856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9437" y="5513903"/>
            <a:ext cx="11049000" cy="878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spc="36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spc="-9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3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spc="-6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spc="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spc="-7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qu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ili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b</a:t>
            </a:r>
            <a:r>
              <a:rPr sz="2856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2856" spc="-25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spc="-3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spc="-5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51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p</a:t>
            </a:r>
            <a:r>
              <a:rPr sz="2856" spc="-4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spc="-51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spc="-4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spc="-10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spc="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138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spc="-4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spc="-66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spc="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spc="-4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spc="2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spc="-46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spc="20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spc="-71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lang="en-US" sz="2856" spc="-41" dirty="0">
                <a:solidFill>
                  <a:srgbClr val="1F4E79"/>
                </a:solidFill>
                <a:latin typeface="Calibri"/>
                <a:cs typeface="Calibri"/>
              </a:rPr>
              <a:t> when the model converges</a:t>
            </a:r>
            <a:endParaRPr sz="2856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68605" y="3976521"/>
            <a:ext cx="2784857" cy="479254"/>
          </a:xfrm>
          <a:custGeom>
            <a:avLst/>
            <a:gdLst/>
            <a:ahLst/>
            <a:cxnLst/>
            <a:rect l="l" t="t" r="r" b="b"/>
            <a:pathLst>
              <a:path w="2730500" h="469900">
                <a:moveTo>
                  <a:pt x="0" y="469891"/>
                </a:moveTo>
                <a:lnTo>
                  <a:pt x="2730508" y="469891"/>
                </a:lnTo>
                <a:lnTo>
                  <a:pt x="2730508" y="0"/>
                </a:lnTo>
                <a:lnTo>
                  <a:pt x="0" y="0"/>
                </a:lnTo>
                <a:lnTo>
                  <a:pt x="0" y="469891"/>
                </a:lnTo>
                <a:close/>
              </a:path>
            </a:pathLst>
          </a:custGeom>
          <a:ln w="508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6" name="object 36"/>
          <p:cNvSpPr/>
          <p:nvPr/>
        </p:nvSpPr>
        <p:spPr>
          <a:xfrm>
            <a:off x="6477282" y="3924705"/>
            <a:ext cx="4118998" cy="569924"/>
          </a:xfrm>
          <a:custGeom>
            <a:avLst/>
            <a:gdLst/>
            <a:ahLst/>
            <a:cxnLst/>
            <a:rect l="l" t="t" r="r" b="b"/>
            <a:pathLst>
              <a:path w="4038600" h="558800">
                <a:moveTo>
                  <a:pt x="0" y="558795"/>
                </a:moveTo>
                <a:lnTo>
                  <a:pt x="4038599" y="558795"/>
                </a:lnTo>
                <a:lnTo>
                  <a:pt x="4038599" y="0"/>
                </a:lnTo>
                <a:lnTo>
                  <a:pt x="0" y="0"/>
                </a:lnTo>
                <a:lnTo>
                  <a:pt x="0" y="558795"/>
                </a:lnTo>
                <a:close/>
              </a:path>
            </a:pathLst>
          </a:custGeom>
          <a:ln w="508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</p:spTree>
    <p:extLst>
      <p:ext uri="{BB962C8B-B14F-4D97-AF65-F5344CB8AC3E}">
        <p14:creationId xmlns:p14="http://schemas.microsoft.com/office/powerpoint/2010/main" val="3848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9463" y="353826"/>
            <a:ext cx="7955625" cy="64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080" spc="-224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an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spc="-2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080" spc="-17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5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ad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spc="-21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ri</a:t>
            </a:r>
            <a:r>
              <a:rPr sz="4080" spc="-87" dirty="0">
                <a:solidFill>
                  <a:srgbClr val="FF0000"/>
                </a:solidFill>
                <a:latin typeface="Calibri Light"/>
                <a:cs typeface="Calibri Light"/>
              </a:rPr>
              <a:t>k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-2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bac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k</a:t>
            </a:r>
            <a:r>
              <a:rPr sz="4080" spc="-16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ai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…</a:t>
            </a:r>
            <a:endParaRPr sz="408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80013" y="1390929"/>
            <a:ext cx="876906" cy="336126"/>
          </a:xfrm>
          <a:custGeom>
            <a:avLst/>
            <a:gdLst/>
            <a:ahLst/>
            <a:cxnLst/>
            <a:rect l="l" t="t" r="r" b="b"/>
            <a:pathLst>
              <a:path w="859790" h="329565">
                <a:moveTo>
                  <a:pt x="754681" y="0"/>
                </a:moveTo>
                <a:lnTo>
                  <a:pt x="755271" y="15240"/>
                </a:lnTo>
                <a:lnTo>
                  <a:pt x="767032" y="20556"/>
                </a:lnTo>
                <a:lnTo>
                  <a:pt x="777787" y="27167"/>
                </a:lnTo>
                <a:lnTo>
                  <a:pt x="804214" y="55166"/>
                </a:lnTo>
                <a:lnTo>
                  <a:pt x="822440" y="99074"/>
                </a:lnTo>
                <a:lnTo>
                  <a:pt x="828519" y="137592"/>
                </a:lnTo>
                <a:lnTo>
                  <a:pt x="829663" y="167719"/>
                </a:lnTo>
                <a:lnTo>
                  <a:pt x="829193" y="181835"/>
                </a:lnTo>
                <a:lnTo>
                  <a:pt x="824189" y="220883"/>
                </a:lnTo>
                <a:lnTo>
                  <a:pt x="808433" y="266574"/>
                </a:lnTo>
                <a:lnTo>
                  <a:pt x="784194" y="297250"/>
                </a:lnTo>
                <a:lnTo>
                  <a:pt x="750536" y="316016"/>
                </a:lnTo>
                <a:lnTo>
                  <a:pt x="763304" y="326850"/>
                </a:lnTo>
                <a:lnTo>
                  <a:pt x="797916" y="309525"/>
                </a:lnTo>
                <a:lnTo>
                  <a:pt x="825323" y="282596"/>
                </a:lnTo>
                <a:lnTo>
                  <a:pt x="847790" y="239850"/>
                </a:lnTo>
                <a:lnTo>
                  <a:pt x="858399" y="189576"/>
                </a:lnTo>
                <a:lnTo>
                  <a:pt x="859710" y="160304"/>
                </a:lnTo>
                <a:lnTo>
                  <a:pt x="859177" y="147206"/>
                </a:lnTo>
                <a:lnTo>
                  <a:pt x="849999" y="97789"/>
                </a:lnTo>
                <a:lnTo>
                  <a:pt x="834751" y="62365"/>
                </a:lnTo>
                <a:lnTo>
                  <a:pt x="811015" y="30819"/>
                </a:lnTo>
                <a:lnTo>
                  <a:pt x="779637" y="9142"/>
                </a:lnTo>
                <a:lnTo>
                  <a:pt x="767563" y="4040"/>
                </a:lnTo>
                <a:lnTo>
                  <a:pt x="754681" y="0"/>
                </a:lnTo>
                <a:close/>
              </a:path>
              <a:path w="859790" h="329565">
                <a:moveTo>
                  <a:pt x="105000" y="0"/>
                </a:moveTo>
                <a:lnTo>
                  <a:pt x="61897" y="19901"/>
                </a:lnTo>
                <a:lnTo>
                  <a:pt x="34492" y="46896"/>
                </a:lnTo>
                <a:lnTo>
                  <a:pt x="11948" y="89765"/>
                </a:lnTo>
                <a:lnTo>
                  <a:pt x="1313" y="140001"/>
                </a:lnTo>
                <a:lnTo>
                  <a:pt x="0" y="169185"/>
                </a:lnTo>
                <a:lnTo>
                  <a:pt x="528" y="182327"/>
                </a:lnTo>
                <a:lnTo>
                  <a:pt x="9664" y="231827"/>
                </a:lnTo>
                <a:lnTo>
                  <a:pt x="24850" y="267194"/>
                </a:lnTo>
                <a:lnTo>
                  <a:pt x="48549" y="298639"/>
                </a:lnTo>
                <a:lnTo>
                  <a:pt x="79967" y="320265"/>
                </a:lnTo>
                <a:lnTo>
                  <a:pt x="105000" y="329397"/>
                </a:lnTo>
                <a:lnTo>
                  <a:pt x="104254" y="314244"/>
                </a:lnTo>
                <a:lnTo>
                  <a:pt x="92614" y="308901"/>
                </a:lnTo>
                <a:lnTo>
                  <a:pt x="81953" y="302237"/>
                </a:lnTo>
                <a:lnTo>
                  <a:pt x="55673" y="273966"/>
                </a:lnTo>
                <a:lnTo>
                  <a:pt x="37326" y="229400"/>
                </a:lnTo>
                <a:lnTo>
                  <a:pt x="31165" y="190861"/>
                </a:lnTo>
                <a:lnTo>
                  <a:pt x="29992" y="161436"/>
                </a:lnTo>
                <a:lnTo>
                  <a:pt x="30360" y="147330"/>
                </a:lnTo>
                <a:lnTo>
                  <a:pt x="35235" y="108229"/>
                </a:lnTo>
                <a:lnTo>
                  <a:pt x="51244" y="62244"/>
                </a:lnTo>
                <a:lnTo>
                  <a:pt x="75632" y="31991"/>
                </a:lnTo>
                <a:lnTo>
                  <a:pt x="109694" y="13380"/>
                </a:lnTo>
                <a:lnTo>
                  <a:pt x="10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4302788" y="1306007"/>
            <a:ext cx="2417645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1786828" algn="l"/>
              </a:tabLst>
            </a:pPr>
            <a:r>
              <a:rPr sz="2856" spc="-31" dirty="0">
                <a:latin typeface="Cambria Math"/>
                <a:cs typeface="Cambria Math"/>
              </a:rPr>
              <a:t>m</a:t>
            </a:r>
            <a:r>
              <a:rPr sz="2856" spc="5" dirty="0">
                <a:latin typeface="Cambria Math"/>
                <a:cs typeface="Cambria Math"/>
              </a:rPr>
              <a:t>i</a:t>
            </a:r>
            <a:r>
              <a:rPr sz="2856" dirty="0">
                <a:latin typeface="Cambria Math"/>
                <a:cs typeface="Cambria Math"/>
              </a:rPr>
              <a:t>n</a:t>
            </a:r>
            <a:r>
              <a:rPr sz="2856" spc="-270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mbria Math"/>
                <a:cs typeface="Cambria Math"/>
              </a:rPr>
              <a:t>m</a:t>
            </a:r>
            <a:r>
              <a:rPr sz="2856" spc="31" dirty="0">
                <a:latin typeface="Cambria Math"/>
                <a:cs typeface="Cambria Math"/>
              </a:rPr>
              <a:t>a</a:t>
            </a:r>
            <a:r>
              <a:rPr sz="2856" dirty="0">
                <a:latin typeface="Cambria Math"/>
                <a:cs typeface="Cambria Math"/>
              </a:rPr>
              <a:t>x</a:t>
            </a:r>
            <a:r>
              <a:rPr sz="2856" spc="-259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𝑉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61" dirty="0">
                <a:latin typeface="Cambria Math"/>
                <a:cs typeface="Cambria Math"/>
              </a:rPr>
              <a:t>𝐷</a:t>
            </a:r>
            <a:r>
              <a:rPr sz="2856" dirty="0">
                <a:latin typeface="Cambria Math"/>
                <a:cs typeface="Cambria Math"/>
              </a:rPr>
              <a:t>,</a:t>
            </a:r>
            <a:r>
              <a:rPr sz="2856" spc="-280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mbria Math"/>
                <a:cs typeface="Cambria Math"/>
              </a:rPr>
              <a:t>𝐺</a:t>
            </a:r>
            <a:endParaRPr sz="2856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9426" y="2627708"/>
            <a:ext cx="889859" cy="336126"/>
          </a:xfrm>
          <a:custGeom>
            <a:avLst/>
            <a:gdLst/>
            <a:ahLst/>
            <a:cxnLst/>
            <a:rect l="l" t="t" r="r" b="b"/>
            <a:pathLst>
              <a:path w="872489" h="329564">
                <a:moveTo>
                  <a:pt x="767394" y="0"/>
                </a:moveTo>
                <a:lnTo>
                  <a:pt x="767998" y="15251"/>
                </a:lnTo>
                <a:lnTo>
                  <a:pt x="779754" y="20568"/>
                </a:lnTo>
                <a:lnTo>
                  <a:pt x="790506" y="27179"/>
                </a:lnTo>
                <a:lnTo>
                  <a:pt x="816933" y="55180"/>
                </a:lnTo>
                <a:lnTo>
                  <a:pt x="835164" y="99088"/>
                </a:lnTo>
                <a:lnTo>
                  <a:pt x="841234" y="137608"/>
                </a:lnTo>
                <a:lnTo>
                  <a:pt x="842376" y="167742"/>
                </a:lnTo>
                <a:lnTo>
                  <a:pt x="841905" y="181854"/>
                </a:lnTo>
                <a:lnTo>
                  <a:pt x="836896" y="220895"/>
                </a:lnTo>
                <a:lnTo>
                  <a:pt x="821143" y="266595"/>
                </a:lnTo>
                <a:lnTo>
                  <a:pt x="796892" y="297257"/>
                </a:lnTo>
                <a:lnTo>
                  <a:pt x="763227" y="316016"/>
                </a:lnTo>
                <a:lnTo>
                  <a:pt x="776009" y="326852"/>
                </a:lnTo>
                <a:lnTo>
                  <a:pt x="810619" y="309528"/>
                </a:lnTo>
                <a:lnTo>
                  <a:pt x="838027" y="282599"/>
                </a:lnTo>
                <a:lnTo>
                  <a:pt x="860502" y="239853"/>
                </a:lnTo>
                <a:lnTo>
                  <a:pt x="871100" y="189577"/>
                </a:lnTo>
                <a:lnTo>
                  <a:pt x="872408" y="160306"/>
                </a:lnTo>
                <a:lnTo>
                  <a:pt x="871875" y="147207"/>
                </a:lnTo>
                <a:lnTo>
                  <a:pt x="862701" y="97789"/>
                </a:lnTo>
                <a:lnTo>
                  <a:pt x="847460" y="62363"/>
                </a:lnTo>
                <a:lnTo>
                  <a:pt x="823722" y="30818"/>
                </a:lnTo>
                <a:lnTo>
                  <a:pt x="792348" y="9142"/>
                </a:lnTo>
                <a:lnTo>
                  <a:pt x="780275" y="4040"/>
                </a:lnTo>
                <a:lnTo>
                  <a:pt x="767394" y="0"/>
                </a:lnTo>
                <a:close/>
              </a:path>
              <a:path w="872489" h="329564">
                <a:moveTo>
                  <a:pt x="105015" y="0"/>
                </a:moveTo>
                <a:lnTo>
                  <a:pt x="61908" y="19901"/>
                </a:lnTo>
                <a:lnTo>
                  <a:pt x="34506" y="46899"/>
                </a:lnTo>
                <a:lnTo>
                  <a:pt x="11958" y="89769"/>
                </a:lnTo>
                <a:lnTo>
                  <a:pt x="1314" y="140003"/>
                </a:lnTo>
                <a:lnTo>
                  <a:pt x="0" y="169185"/>
                </a:lnTo>
                <a:lnTo>
                  <a:pt x="529" y="182327"/>
                </a:lnTo>
                <a:lnTo>
                  <a:pt x="9668" y="231827"/>
                </a:lnTo>
                <a:lnTo>
                  <a:pt x="24862" y="267192"/>
                </a:lnTo>
                <a:lnTo>
                  <a:pt x="48560" y="298637"/>
                </a:lnTo>
                <a:lnTo>
                  <a:pt x="79981" y="320264"/>
                </a:lnTo>
                <a:lnTo>
                  <a:pt x="105015" y="329397"/>
                </a:lnTo>
                <a:lnTo>
                  <a:pt x="104269" y="314248"/>
                </a:lnTo>
                <a:lnTo>
                  <a:pt x="92625" y="308905"/>
                </a:lnTo>
                <a:lnTo>
                  <a:pt x="81962" y="302242"/>
                </a:lnTo>
                <a:lnTo>
                  <a:pt x="55691" y="273969"/>
                </a:lnTo>
                <a:lnTo>
                  <a:pt x="37339" y="229403"/>
                </a:lnTo>
                <a:lnTo>
                  <a:pt x="31179" y="190864"/>
                </a:lnTo>
                <a:lnTo>
                  <a:pt x="30007" y="161440"/>
                </a:lnTo>
                <a:lnTo>
                  <a:pt x="30374" y="147334"/>
                </a:lnTo>
                <a:lnTo>
                  <a:pt x="35246" y="108232"/>
                </a:lnTo>
                <a:lnTo>
                  <a:pt x="51260" y="62249"/>
                </a:lnTo>
                <a:lnTo>
                  <a:pt x="75648" y="31992"/>
                </a:lnTo>
                <a:lnTo>
                  <a:pt x="109706" y="13380"/>
                </a:lnTo>
                <a:lnTo>
                  <a:pt x="105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" name="object 7"/>
          <p:cNvSpPr txBox="1"/>
          <p:nvPr/>
        </p:nvSpPr>
        <p:spPr>
          <a:xfrm>
            <a:off x="1671409" y="2589657"/>
            <a:ext cx="1044645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400887" algn="l"/>
              </a:tabLst>
            </a:pPr>
            <a:r>
              <a:rPr sz="2856" dirty="0">
                <a:latin typeface="Cambria Math"/>
                <a:cs typeface="Cambria Math"/>
              </a:rPr>
              <a:t>𝑉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61" dirty="0">
                <a:latin typeface="Cambria Math"/>
                <a:cs typeface="Cambria Math"/>
              </a:rPr>
              <a:t>𝐷</a:t>
            </a:r>
            <a:r>
              <a:rPr sz="2856" dirty="0">
                <a:latin typeface="Cambria Math"/>
                <a:cs typeface="Cambria Math"/>
              </a:rPr>
              <a:t>,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mbria Math"/>
                <a:cs typeface="Cambria Math"/>
              </a:rPr>
              <a:t>𝐺</a:t>
            </a:r>
            <a:endParaRPr sz="2856" dirty="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53739" y="2589657"/>
            <a:ext cx="1532967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lnSpc>
                <a:spcPts val="3344"/>
              </a:lnSpc>
            </a:pPr>
            <a:r>
              <a:rPr sz="4284" baseline="11904" dirty="0">
                <a:latin typeface="Cambria Math"/>
                <a:cs typeface="Cambria Math"/>
              </a:rPr>
              <a:t>=</a:t>
            </a:r>
            <a:r>
              <a:rPr sz="4284" spc="160" baseline="11904" dirty="0">
                <a:latin typeface="Times New Roman"/>
                <a:cs typeface="Times New Roman"/>
              </a:rPr>
              <a:t> </a:t>
            </a:r>
            <a:r>
              <a:rPr sz="4284" spc="22" baseline="11904" dirty="0">
                <a:latin typeface="Cambria Math"/>
                <a:cs typeface="Cambria Math"/>
              </a:rPr>
              <a:t>𝔼</a:t>
            </a:r>
            <a:r>
              <a:rPr sz="2040" spc="76" dirty="0">
                <a:latin typeface="Cambria Math"/>
                <a:cs typeface="Cambria Math"/>
              </a:rPr>
              <a:t>1∼</a:t>
            </a:r>
            <a:r>
              <a:rPr sz="2040" spc="178" dirty="0">
                <a:latin typeface="Cambria Math"/>
                <a:cs typeface="Cambria Math"/>
              </a:rPr>
              <a:t>3</a:t>
            </a:r>
            <a:r>
              <a:rPr sz="2040" spc="-31" dirty="0">
                <a:latin typeface="Cambria Math"/>
                <a:cs typeface="Cambria Math"/>
              </a:rPr>
              <a:t>(</a:t>
            </a:r>
            <a:r>
              <a:rPr sz="2040" spc="178" dirty="0">
                <a:latin typeface="Cambria Math"/>
                <a:cs typeface="Cambria Math"/>
              </a:rPr>
              <a:t>1</a:t>
            </a:r>
            <a:r>
              <a:rPr sz="2040" dirty="0">
                <a:latin typeface="Cambria Math"/>
                <a:cs typeface="Cambria Math"/>
              </a:rPr>
              <a:t>)</a:t>
            </a:r>
            <a:endParaRPr sz="204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0507" y="2957998"/>
            <a:ext cx="79012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49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0" name="object 10"/>
          <p:cNvSpPr/>
          <p:nvPr/>
        </p:nvSpPr>
        <p:spPr>
          <a:xfrm>
            <a:off x="6004795" y="2640006"/>
            <a:ext cx="0" cy="310868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301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1" name="object 11"/>
          <p:cNvSpPr/>
          <p:nvPr/>
        </p:nvSpPr>
        <p:spPr>
          <a:xfrm>
            <a:off x="5940507" y="2633530"/>
            <a:ext cx="79012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49" y="0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2" name="object 12"/>
          <p:cNvSpPr/>
          <p:nvPr/>
        </p:nvSpPr>
        <p:spPr>
          <a:xfrm>
            <a:off x="4535509" y="2957998"/>
            <a:ext cx="79012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49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3" name="object 13"/>
          <p:cNvSpPr/>
          <p:nvPr/>
        </p:nvSpPr>
        <p:spPr>
          <a:xfrm>
            <a:off x="4550213" y="2640006"/>
            <a:ext cx="0" cy="310868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301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4" name="object 14"/>
          <p:cNvSpPr/>
          <p:nvPr/>
        </p:nvSpPr>
        <p:spPr>
          <a:xfrm>
            <a:off x="4535509" y="2633530"/>
            <a:ext cx="79012" cy="0"/>
          </a:xfrm>
          <a:custGeom>
            <a:avLst/>
            <a:gdLst/>
            <a:ahLst/>
            <a:cxnLst/>
            <a:rect l="l" t="t" r="r" b="b"/>
            <a:pathLst>
              <a:path w="77470">
                <a:moveTo>
                  <a:pt x="0" y="0"/>
                </a:moveTo>
                <a:lnTo>
                  <a:pt x="77449" y="0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5" name="object 15"/>
          <p:cNvSpPr/>
          <p:nvPr/>
        </p:nvSpPr>
        <p:spPr>
          <a:xfrm>
            <a:off x="5446697" y="2627708"/>
            <a:ext cx="449463" cy="336126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581" y="0"/>
                </a:moveTo>
                <a:lnTo>
                  <a:pt x="336171" y="15240"/>
                </a:lnTo>
                <a:lnTo>
                  <a:pt x="347932" y="20556"/>
                </a:lnTo>
                <a:lnTo>
                  <a:pt x="358687" y="27167"/>
                </a:lnTo>
                <a:lnTo>
                  <a:pt x="385114" y="55166"/>
                </a:lnTo>
                <a:lnTo>
                  <a:pt x="403340" y="99074"/>
                </a:lnTo>
                <a:lnTo>
                  <a:pt x="409419" y="137592"/>
                </a:lnTo>
                <a:lnTo>
                  <a:pt x="410563" y="167719"/>
                </a:lnTo>
                <a:lnTo>
                  <a:pt x="410093" y="181835"/>
                </a:lnTo>
                <a:lnTo>
                  <a:pt x="405089" y="220883"/>
                </a:lnTo>
                <a:lnTo>
                  <a:pt x="389333" y="266574"/>
                </a:lnTo>
                <a:lnTo>
                  <a:pt x="365094" y="297250"/>
                </a:lnTo>
                <a:lnTo>
                  <a:pt x="331436" y="316016"/>
                </a:lnTo>
                <a:lnTo>
                  <a:pt x="344204" y="326850"/>
                </a:lnTo>
                <a:lnTo>
                  <a:pt x="378816" y="309525"/>
                </a:lnTo>
                <a:lnTo>
                  <a:pt x="406223" y="282596"/>
                </a:lnTo>
                <a:lnTo>
                  <a:pt x="428690" y="239850"/>
                </a:lnTo>
                <a:lnTo>
                  <a:pt x="439299" y="189576"/>
                </a:lnTo>
                <a:lnTo>
                  <a:pt x="440610" y="160304"/>
                </a:lnTo>
                <a:lnTo>
                  <a:pt x="440077" y="147206"/>
                </a:lnTo>
                <a:lnTo>
                  <a:pt x="430899" y="97789"/>
                </a:lnTo>
                <a:lnTo>
                  <a:pt x="415651" y="62365"/>
                </a:lnTo>
                <a:lnTo>
                  <a:pt x="391915" y="30819"/>
                </a:lnTo>
                <a:lnTo>
                  <a:pt x="360537" y="9142"/>
                </a:lnTo>
                <a:lnTo>
                  <a:pt x="348463" y="4040"/>
                </a:lnTo>
                <a:lnTo>
                  <a:pt x="335581" y="0"/>
                </a:lnTo>
                <a:close/>
              </a:path>
              <a:path w="440689" h="329564">
                <a:moveTo>
                  <a:pt x="105000" y="0"/>
                </a:moveTo>
                <a:lnTo>
                  <a:pt x="61897" y="19901"/>
                </a:lnTo>
                <a:lnTo>
                  <a:pt x="34492" y="46896"/>
                </a:lnTo>
                <a:lnTo>
                  <a:pt x="11948" y="89765"/>
                </a:lnTo>
                <a:lnTo>
                  <a:pt x="1313" y="140001"/>
                </a:lnTo>
                <a:lnTo>
                  <a:pt x="0" y="169185"/>
                </a:lnTo>
                <a:lnTo>
                  <a:pt x="528" y="182327"/>
                </a:lnTo>
                <a:lnTo>
                  <a:pt x="9664" y="231827"/>
                </a:lnTo>
                <a:lnTo>
                  <a:pt x="24850" y="267194"/>
                </a:lnTo>
                <a:lnTo>
                  <a:pt x="48549" y="298639"/>
                </a:lnTo>
                <a:lnTo>
                  <a:pt x="79967" y="320265"/>
                </a:lnTo>
                <a:lnTo>
                  <a:pt x="105000" y="329397"/>
                </a:lnTo>
                <a:lnTo>
                  <a:pt x="104254" y="314244"/>
                </a:lnTo>
                <a:lnTo>
                  <a:pt x="92614" y="308901"/>
                </a:lnTo>
                <a:lnTo>
                  <a:pt x="81953" y="302237"/>
                </a:lnTo>
                <a:lnTo>
                  <a:pt x="55673" y="273966"/>
                </a:lnTo>
                <a:lnTo>
                  <a:pt x="37326" y="229400"/>
                </a:lnTo>
                <a:lnTo>
                  <a:pt x="31165" y="190861"/>
                </a:lnTo>
                <a:lnTo>
                  <a:pt x="29992" y="161436"/>
                </a:lnTo>
                <a:lnTo>
                  <a:pt x="30360" y="147330"/>
                </a:lnTo>
                <a:lnTo>
                  <a:pt x="35235" y="108229"/>
                </a:lnTo>
                <a:lnTo>
                  <a:pt x="51244" y="62244"/>
                </a:lnTo>
                <a:lnTo>
                  <a:pt x="75632" y="31991"/>
                </a:lnTo>
                <a:lnTo>
                  <a:pt x="109694" y="13380"/>
                </a:lnTo>
                <a:lnTo>
                  <a:pt x="10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6" name="object 16"/>
          <p:cNvSpPr txBox="1"/>
          <p:nvPr/>
        </p:nvSpPr>
        <p:spPr>
          <a:xfrm>
            <a:off x="4611714" y="2589657"/>
            <a:ext cx="1799794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957854" algn="l"/>
                <a:tab pos="1514822" algn="l"/>
              </a:tabLst>
            </a:pPr>
            <a:r>
              <a:rPr sz="2856" spc="36" dirty="0">
                <a:latin typeface="Cambria Math"/>
                <a:cs typeface="Cambria Math"/>
              </a:rPr>
              <a:t>l</a:t>
            </a:r>
            <a:r>
              <a:rPr sz="2856" spc="-5" dirty="0">
                <a:latin typeface="Cambria Math"/>
                <a:cs typeface="Cambria Math"/>
              </a:rPr>
              <a:t>o</a:t>
            </a:r>
            <a:r>
              <a:rPr sz="2856" spc="321" dirty="0">
                <a:latin typeface="Cambria Math"/>
                <a:cs typeface="Cambria Math"/>
              </a:rPr>
              <a:t>g</a:t>
            </a:r>
            <a:r>
              <a:rPr sz="2856" dirty="0">
                <a:latin typeface="Cambria Math"/>
                <a:cs typeface="Cambria Math"/>
              </a:rPr>
              <a:t>𝐷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𝑥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+</a:t>
            </a:r>
            <a:endParaRPr sz="2856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6916" y="2602609"/>
            <a:ext cx="1092571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3"/>
              </a:lnSpc>
            </a:pPr>
            <a:r>
              <a:rPr sz="4284" spc="22" baseline="11904" dirty="0">
                <a:latin typeface="Cambria Math"/>
                <a:cs typeface="Cambria Math"/>
              </a:rPr>
              <a:t>𝔼</a:t>
            </a:r>
            <a:r>
              <a:rPr sz="2040" spc="576" dirty="0">
                <a:latin typeface="Cambria Math"/>
                <a:cs typeface="Cambria Math"/>
              </a:rPr>
              <a:t>;</a:t>
            </a:r>
            <a:r>
              <a:rPr sz="2040" spc="-25" dirty="0">
                <a:latin typeface="Cambria Math"/>
                <a:cs typeface="Cambria Math"/>
              </a:rPr>
              <a:t>∼</a:t>
            </a:r>
            <a:r>
              <a:rPr sz="2040" spc="-219" dirty="0">
                <a:latin typeface="Cambria Math"/>
                <a:cs typeface="Cambria Math"/>
              </a:rPr>
              <a:t>&lt;</a:t>
            </a:r>
            <a:r>
              <a:rPr sz="2040" spc="71" dirty="0">
                <a:latin typeface="Cambria Math"/>
                <a:cs typeface="Cambria Math"/>
              </a:rPr>
              <a:t>(</a:t>
            </a:r>
            <a:r>
              <a:rPr sz="2040" spc="576" dirty="0">
                <a:latin typeface="Cambria Math"/>
                <a:cs typeface="Cambria Math"/>
              </a:rPr>
              <a:t>;</a:t>
            </a:r>
            <a:r>
              <a:rPr sz="2040" dirty="0">
                <a:latin typeface="Cambria Math"/>
                <a:cs typeface="Cambria Math"/>
              </a:rPr>
              <a:t>)</a:t>
            </a:r>
            <a:endParaRPr sz="204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61395" y="3004629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87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9" name="object 19"/>
          <p:cNvSpPr/>
          <p:nvPr/>
        </p:nvSpPr>
        <p:spPr>
          <a:xfrm>
            <a:off x="10525682" y="2588195"/>
            <a:ext cx="0" cy="409309"/>
          </a:xfrm>
          <a:custGeom>
            <a:avLst/>
            <a:gdLst/>
            <a:ahLst/>
            <a:cxnLst/>
            <a:rect l="l" t="t" r="r" b="b"/>
            <a:pathLst>
              <a:path h="401319">
                <a:moveTo>
                  <a:pt x="0" y="0"/>
                </a:moveTo>
                <a:lnTo>
                  <a:pt x="0" y="401320"/>
                </a:lnTo>
              </a:path>
            </a:pathLst>
          </a:custGeom>
          <a:ln w="33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0" name="object 20"/>
          <p:cNvSpPr/>
          <p:nvPr/>
        </p:nvSpPr>
        <p:spPr>
          <a:xfrm>
            <a:off x="10461395" y="2581072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87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1" name="object 21"/>
          <p:cNvSpPr/>
          <p:nvPr/>
        </p:nvSpPr>
        <p:spPr>
          <a:xfrm>
            <a:off x="7631223" y="3004629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87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2" name="object 22"/>
          <p:cNvSpPr/>
          <p:nvPr/>
        </p:nvSpPr>
        <p:spPr>
          <a:xfrm>
            <a:off x="7647699" y="2588195"/>
            <a:ext cx="0" cy="409309"/>
          </a:xfrm>
          <a:custGeom>
            <a:avLst/>
            <a:gdLst/>
            <a:ahLst/>
            <a:cxnLst/>
            <a:rect l="l" t="t" r="r" b="b"/>
            <a:pathLst>
              <a:path h="401319">
                <a:moveTo>
                  <a:pt x="0" y="0"/>
                </a:moveTo>
                <a:lnTo>
                  <a:pt x="0" y="401320"/>
                </a:lnTo>
              </a:path>
            </a:pathLst>
          </a:custGeom>
          <a:ln w="33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3" name="object 23"/>
          <p:cNvSpPr/>
          <p:nvPr/>
        </p:nvSpPr>
        <p:spPr>
          <a:xfrm>
            <a:off x="7631223" y="2581072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87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4" name="object 24"/>
          <p:cNvSpPr/>
          <p:nvPr/>
        </p:nvSpPr>
        <p:spPr>
          <a:xfrm>
            <a:off x="8218555" y="2573896"/>
            <a:ext cx="2198094" cy="438453"/>
          </a:xfrm>
          <a:custGeom>
            <a:avLst/>
            <a:gdLst/>
            <a:ahLst/>
            <a:cxnLst/>
            <a:rect l="l" t="t" r="r" b="b"/>
            <a:pathLst>
              <a:path w="2155190" h="429894">
                <a:moveTo>
                  <a:pt x="2041785" y="0"/>
                </a:moveTo>
                <a:lnTo>
                  <a:pt x="2045810" y="17862"/>
                </a:lnTo>
                <a:lnTo>
                  <a:pt x="2055746" y="23569"/>
                </a:lnTo>
                <a:lnTo>
                  <a:pt x="2065053" y="30621"/>
                </a:lnTo>
                <a:lnTo>
                  <a:pt x="2089470" y="60501"/>
                </a:lnTo>
                <a:lnTo>
                  <a:pt x="2106496" y="97973"/>
                </a:lnTo>
                <a:lnTo>
                  <a:pt x="2116838" y="141640"/>
                </a:lnTo>
                <a:lnTo>
                  <a:pt x="2121158" y="181252"/>
                </a:lnTo>
                <a:lnTo>
                  <a:pt x="2122517" y="228304"/>
                </a:lnTo>
                <a:lnTo>
                  <a:pt x="2121986" y="242060"/>
                </a:lnTo>
                <a:lnTo>
                  <a:pt x="2118063" y="281170"/>
                </a:lnTo>
                <a:lnTo>
                  <a:pt x="2107002" y="329192"/>
                </a:lnTo>
                <a:lnTo>
                  <a:pt x="2092264" y="365040"/>
                </a:lnTo>
                <a:lnTo>
                  <a:pt x="2068226" y="396337"/>
                </a:lnTo>
                <a:lnTo>
                  <a:pt x="2037426" y="415320"/>
                </a:lnTo>
                <a:lnTo>
                  <a:pt x="2044612" y="428805"/>
                </a:lnTo>
                <a:lnTo>
                  <a:pt x="2086552" y="406390"/>
                </a:lnTo>
                <a:lnTo>
                  <a:pt x="2112762" y="376642"/>
                </a:lnTo>
                <a:lnTo>
                  <a:pt x="2132669" y="339331"/>
                </a:lnTo>
                <a:lnTo>
                  <a:pt x="2146724" y="293141"/>
                </a:lnTo>
                <a:lnTo>
                  <a:pt x="2152645" y="254451"/>
                </a:lnTo>
                <a:lnTo>
                  <a:pt x="2154613" y="211967"/>
                </a:lnTo>
                <a:lnTo>
                  <a:pt x="2154328" y="198831"/>
                </a:lnTo>
                <a:lnTo>
                  <a:pt x="2150917" y="160802"/>
                </a:lnTo>
                <a:lnTo>
                  <a:pt x="2139735" y="112070"/>
                </a:lnTo>
                <a:lnTo>
                  <a:pt x="2125746" y="75828"/>
                </a:lnTo>
                <a:lnTo>
                  <a:pt x="2104255" y="40667"/>
                </a:lnTo>
                <a:lnTo>
                  <a:pt x="2075923" y="15043"/>
                </a:lnTo>
                <a:lnTo>
                  <a:pt x="2053810" y="3838"/>
                </a:lnTo>
                <a:lnTo>
                  <a:pt x="2041785" y="0"/>
                </a:lnTo>
                <a:close/>
              </a:path>
              <a:path w="2155190" h="429894">
                <a:moveTo>
                  <a:pt x="112858" y="0"/>
                </a:moveTo>
                <a:lnTo>
                  <a:pt x="77776" y="15835"/>
                </a:lnTo>
                <a:lnTo>
                  <a:pt x="41872" y="52948"/>
                </a:lnTo>
                <a:lnTo>
                  <a:pt x="21960" y="90264"/>
                </a:lnTo>
                <a:lnTo>
                  <a:pt x="7901" y="136460"/>
                </a:lnTo>
                <a:lnTo>
                  <a:pt x="1971" y="175145"/>
                </a:lnTo>
                <a:lnTo>
                  <a:pt x="0" y="217622"/>
                </a:lnTo>
                <a:lnTo>
                  <a:pt x="285" y="230758"/>
                </a:lnTo>
                <a:lnTo>
                  <a:pt x="3704" y="268784"/>
                </a:lnTo>
                <a:lnTo>
                  <a:pt x="14903" y="317514"/>
                </a:lnTo>
                <a:lnTo>
                  <a:pt x="28904" y="353753"/>
                </a:lnTo>
                <a:lnTo>
                  <a:pt x="50397" y="388919"/>
                </a:lnTo>
                <a:lnTo>
                  <a:pt x="78725" y="414544"/>
                </a:lnTo>
                <a:lnTo>
                  <a:pt x="112858" y="429585"/>
                </a:lnTo>
                <a:lnTo>
                  <a:pt x="108838" y="411700"/>
                </a:lnTo>
                <a:lnTo>
                  <a:pt x="98908" y="406004"/>
                </a:lnTo>
                <a:lnTo>
                  <a:pt x="89601" y="398962"/>
                </a:lnTo>
                <a:lnTo>
                  <a:pt x="65162" y="369095"/>
                </a:lnTo>
                <a:lnTo>
                  <a:pt x="48115" y="331631"/>
                </a:lnTo>
                <a:lnTo>
                  <a:pt x="37795" y="288017"/>
                </a:lnTo>
                <a:lnTo>
                  <a:pt x="33486" y="248385"/>
                </a:lnTo>
                <a:lnTo>
                  <a:pt x="32135" y="201230"/>
                </a:lnTo>
                <a:lnTo>
                  <a:pt x="32675" y="187485"/>
                </a:lnTo>
                <a:lnTo>
                  <a:pt x="36615" y="148407"/>
                </a:lnTo>
                <a:lnTo>
                  <a:pt x="47683" y="100400"/>
                </a:lnTo>
                <a:lnTo>
                  <a:pt x="62420" y="64533"/>
                </a:lnTo>
                <a:lnTo>
                  <a:pt x="86456" y="33232"/>
                </a:lnTo>
                <a:lnTo>
                  <a:pt x="117217" y="14234"/>
                </a:lnTo>
                <a:lnTo>
                  <a:pt x="112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5" name="object 25"/>
          <p:cNvSpPr/>
          <p:nvPr/>
        </p:nvSpPr>
        <p:spPr>
          <a:xfrm>
            <a:off x="9280722" y="2627708"/>
            <a:ext cx="967576" cy="336126"/>
          </a:xfrm>
          <a:custGeom>
            <a:avLst/>
            <a:gdLst/>
            <a:ahLst/>
            <a:cxnLst/>
            <a:rect l="l" t="t" r="r" b="b"/>
            <a:pathLst>
              <a:path w="948690" h="329564">
                <a:moveTo>
                  <a:pt x="843591" y="0"/>
                </a:moveTo>
                <a:lnTo>
                  <a:pt x="844181" y="15240"/>
                </a:lnTo>
                <a:lnTo>
                  <a:pt x="855942" y="20556"/>
                </a:lnTo>
                <a:lnTo>
                  <a:pt x="866697" y="27167"/>
                </a:lnTo>
                <a:lnTo>
                  <a:pt x="893124" y="55166"/>
                </a:lnTo>
                <a:lnTo>
                  <a:pt x="911351" y="99074"/>
                </a:lnTo>
                <a:lnTo>
                  <a:pt x="917429" y="137592"/>
                </a:lnTo>
                <a:lnTo>
                  <a:pt x="918573" y="167719"/>
                </a:lnTo>
                <a:lnTo>
                  <a:pt x="918104" y="181835"/>
                </a:lnTo>
                <a:lnTo>
                  <a:pt x="913099" y="220883"/>
                </a:lnTo>
                <a:lnTo>
                  <a:pt x="897344" y="266574"/>
                </a:lnTo>
                <a:lnTo>
                  <a:pt x="873104" y="297250"/>
                </a:lnTo>
                <a:lnTo>
                  <a:pt x="839446" y="316016"/>
                </a:lnTo>
                <a:lnTo>
                  <a:pt x="852214" y="326850"/>
                </a:lnTo>
                <a:lnTo>
                  <a:pt x="886826" y="309525"/>
                </a:lnTo>
                <a:lnTo>
                  <a:pt x="914233" y="282596"/>
                </a:lnTo>
                <a:lnTo>
                  <a:pt x="936701" y="239850"/>
                </a:lnTo>
                <a:lnTo>
                  <a:pt x="947310" y="189576"/>
                </a:lnTo>
                <a:lnTo>
                  <a:pt x="948621" y="160304"/>
                </a:lnTo>
                <a:lnTo>
                  <a:pt x="948087" y="147206"/>
                </a:lnTo>
                <a:lnTo>
                  <a:pt x="938910" y="97789"/>
                </a:lnTo>
                <a:lnTo>
                  <a:pt x="923661" y="62365"/>
                </a:lnTo>
                <a:lnTo>
                  <a:pt x="899925" y="30819"/>
                </a:lnTo>
                <a:lnTo>
                  <a:pt x="868548" y="9142"/>
                </a:lnTo>
                <a:lnTo>
                  <a:pt x="856473" y="4040"/>
                </a:lnTo>
                <a:lnTo>
                  <a:pt x="843591" y="0"/>
                </a:lnTo>
                <a:close/>
              </a:path>
              <a:path w="948690" h="329564">
                <a:moveTo>
                  <a:pt x="105000" y="0"/>
                </a:moveTo>
                <a:lnTo>
                  <a:pt x="61915" y="19891"/>
                </a:lnTo>
                <a:lnTo>
                  <a:pt x="34517" y="46888"/>
                </a:lnTo>
                <a:lnTo>
                  <a:pt x="11959" y="89760"/>
                </a:lnTo>
                <a:lnTo>
                  <a:pt x="1313" y="139991"/>
                </a:lnTo>
                <a:lnTo>
                  <a:pt x="0" y="169169"/>
                </a:lnTo>
                <a:lnTo>
                  <a:pt x="528" y="182313"/>
                </a:lnTo>
                <a:lnTo>
                  <a:pt x="9664" y="231817"/>
                </a:lnTo>
                <a:lnTo>
                  <a:pt x="24857" y="267179"/>
                </a:lnTo>
                <a:lnTo>
                  <a:pt x="48553" y="298628"/>
                </a:lnTo>
                <a:lnTo>
                  <a:pt x="79975" y="320262"/>
                </a:lnTo>
                <a:lnTo>
                  <a:pt x="105000" y="329397"/>
                </a:lnTo>
                <a:lnTo>
                  <a:pt x="104254" y="314244"/>
                </a:lnTo>
                <a:lnTo>
                  <a:pt x="92618" y="308900"/>
                </a:lnTo>
                <a:lnTo>
                  <a:pt x="81960" y="302237"/>
                </a:lnTo>
                <a:lnTo>
                  <a:pt x="55684" y="273965"/>
                </a:lnTo>
                <a:lnTo>
                  <a:pt x="37326" y="229400"/>
                </a:lnTo>
                <a:lnTo>
                  <a:pt x="31165" y="190861"/>
                </a:lnTo>
                <a:lnTo>
                  <a:pt x="29992" y="161435"/>
                </a:lnTo>
                <a:lnTo>
                  <a:pt x="30360" y="147329"/>
                </a:lnTo>
                <a:lnTo>
                  <a:pt x="35236" y="108229"/>
                </a:lnTo>
                <a:lnTo>
                  <a:pt x="51248" y="62244"/>
                </a:lnTo>
                <a:lnTo>
                  <a:pt x="75655" y="31991"/>
                </a:lnTo>
                <a:lnTo>
                  <a:pt x="109694" y="13380"/>
                </a:lnTo>
                <a:lnTo>
                  <a:pt x="10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6" name="object 26"/>
          <p:cNvSpPr txBox="1"/>
          <p:nvPr/>
        </p:nvSpPr>
        <p:spPr>
          <a:xfrm>
            <a:off x="7720396" y="2602609"/>
            <a:ext cx="2404692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95"/>
              </a:lnSpc>
              <a:tabLst>
                <a:tab pos="634036" algn="l"/>
                <a:tab pos="1683206" algn="l"/>
              </a:tabLst>
            </a:pPr>
            <a:r>
              <a:rPr sz="2856" spc="36" dirty="0">
                <a:latin typeface="Cambria Math"/>
                <a:cs typeface="Cambria Math"/>
              </a:rPr>
              <a:t>l</a:t>
            </a:r>
            <a:r>
              <a:rPr sz="2856" spc="-5" dirty="0">
                <a:latin typeface="Cambria Math"/>
                <a:cs typeface="Cambria Math"/>
              </a:rPr>
              <a:t>o</a:t>
            </a:r>
            <a:r>
              <a:rPr sz="2856" dirty="0">
                <a:latin typeface="Cambria Math"/>
                <a:cs typeface="Cambria Math"/>
              </a:rPr>
              <a:t>g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-20" dirty="0">
                <a:latin typeface="Cambria Math"/>
                <a:cs typeface="Cambria Math"/>
              </a:rPr>
              <a:t>1</a:t>
            </a:r>
            <a:r>
              <a:rPr sz="2856" spc="-158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−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𝐷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𝐺</a:t>
            </a:r>
            <a:r>
              <a:rPr sz="2856" spc="36" dirty="0">
                <a:latin typeface="Cambria Math"/>
                <a:cs typeface="Cambria Math"/>
              </a:rPr>
              <a:t>(</a:t>
            </a:r>
            <a:r>
              <a:rPr sz="2856" spc="46" dirty="0">
                <a:latin typeface="Cambria Math"/>
                <a:cs typeface="Cambria Math"/>
              </a:rPr>
              <a:t>𝑧</a:t>
            </a:r>
            <a:r>
              <a:rPr sz="2856" dirty="0">
                <a:latin typeface="Cambria Math"/>
                <a:cs typeface="Cambria Math"/>
              </a:rPr>
              <a:t>)</a:t>
            </a:r>
            <a:endParaRPr sz="2856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052064" y="3430331"/>
            <a:ext cx="849704" cy="375632"/>
          </a:xfrm>
          <a:custGeom>
            <a:avLst/>
            <a:gdLst/>
            <a:ahLst/>
            <a:cxnLst/>
            <a:rect l="l" t="t" r="r" b="b"/>
            <a:pathLst>
              <a:path w="833120" h="368300">
                <a:moveTo>
                  <a:pt x="735916" y="0"/>
                </a:moveTo>
                <a:lnTo>
                  <a:pt x="739226" y="15249"/>
                </a:lnTo>
                <a:lnTo>
                  <a:pt x="749135" y="21057"/>
                </a:lnTo>
                <a:lnTo>
                  <a:pt x="758315" y="28447"/>
                </a:lnTo>
                <a:lnTo>
                  <a:pt x="781806" y="60968"/>
                </a:lnTo>
                <a:lnTo>
                  <a:pt x="797759" y="107620"/>
                </a:lnTo>
                <a:lnTo>
                  <a:pt x="803373" y="145315"/>
                </a:lnTo>
                <a:lnTo>
                  <a:pt x="805228" y="189681"/>
                </a:lnTo>
                <a:lnTo>
                  <a:pt x="804850" y="203601"/>
                </a:lnTo>
                <a:lnTo>
                  <a:pt x="801012" y="242800"/>
                </a:lnTo>
                <a:lnTo>
                  <a:pt x="789062" y="290346"/>
                </a:lnTo>
                <a:lnTo>
                  <a:pt x="770728" y="326120"/>
                </a:lnTo>
                <a:lnTo>
                  <a:pt x="732167" y="355994"/>
                </a:lnTo>
                <a:lnTo>
                  <a:pt x="742614" y="366198"/>
                </a:lnTo>
                <a:lnTo>
                  <a:pt x="784199" y="339275"/>
                </a:lnTo>
                <a:lnTo>
                  <a:pt x="807690" y="304531"/>
                </a:lnTo>
                <a:lnTo>
                  <a:pt x="823650" y="260547"/>
                </a:lnTo>
                <a:lnTo>
                  <a:pt x="830377" y="222697"/>
                </a:lnTo>
                <a:lnTo>
                  <a:pt x="832607" y="179936"/>
                </a:lnTo>
                <a:lnTo>
                  <a:pt x="832217" y="166664"/>
                </a:lnTo>
                <a:lnTo>
                  <a:pt x="827974" y="128521"/>
                </a:lnTo>
                <a:lnTo>
                  <a:pt x="814417" y="80161"/>
                </a:lnTo>
                <a:lnTo>
                  <a:pt x="796443" y="44199"/>
                </a:lnTo>
                <a:lnTo>
                  <a:pt x="769561" y="15921"/>
                </a:lnTo>
                <a:lnTo>
                  <a:pt x="747882" y="3934"/>
                </a:lnTo>
                <a:lnTo>
                  <a:pt x="735916" y="0"/>
                </a:lnTo>
                <a:close/>
              </a:path>
              <a:path w="833120" h="368300">
                <a:moveTo>
                  <a:pt x="96720" y="0"/>
                </a:moveTo>
                <a:lnTo>
                  <a:pt x="57725" y="20136"/>
                </a:lnTo>
                <a:lnTo>
                  <a:pt x="32047" y="50700"/>
                </a:lnTo>
                <a:lnTo>
                  <a:pt x="12221" y="96013"/>
                </a:lnTo>
                <a:lnTo>
                  <a:pt x="2236" y="145503"/>
                </a:lnTo>
                <a:lnTo>
                  <a:pt x="0" y="188270"/>
                </a:lnTo>
                <a:lnTo>
                  <a:pt x="391" y="201539"/>
                </a:lnTo>
                <a:lnTo>
                  <a:pt x="4643" y="239675"/>
                </a:lnTo>
                <a:lnTo>
                  <a:pt x="18215" y="288036"/>
                </a:lnTo>
                <a:lnTo>
                  <a:pt x="36191" y="324003"/>
                </a:lnTo>
                <a:lnTo>
                  <a:pt x="63074" y="352282"/>
                </a:lnTo>
                <a:lnTo>
                  <a:pt x="96720" y="368198"/>
                </a:lnTo>
                <a:lnTo>
                  <a:pt x="93405" y="352947"/>
                </a:lnTo>
                <a:lnTo>
                  <a:pt x="83496" y="347145"/>
                </a:lnTo>
                <a:lnTo>
                  <a:pt x="74317" y="339761"/>
                </a:lnTo>
                <a:lnTo>
                  <a:pt x="50812" y="307247"/>
                </a:lnTo>
                <a:lnTo>
                  <a:pt x="34865" y="260647"/>
                </a:lnTo>
                <a:lnTo>
                  <a:pt x="29261" y="222961"/>
                </a:lnTo>
                <a:lnTo>
                  <a:pt x="27413" y="178494"/>
                </a:lnTo>
                <a:lnTo>
                  <a:pt x="27799" y="164588"/>
                </a:lnTo>
                <a:lnTo>
                  <a:pt x="31651" y="125419"/>
                </a:lnTo>
                <a:lnTo>
                  <a:pt x="43605" y="77871"/>
                </a:lnTo>
                <a:lnTo>
                  <a:pt x="61933" y="42082"/>
                </a:lnTo>
                <a:lnTo>
                  <a:pt x="100469" y="12201"/>
                </a:lnTo>
                <a:lnTo>
                  <a:pt x="96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5" name="object 55"/>
          <p:cNvSpPr/>
          <p:nvPr/>
        </p:nvSpPr>
        <p:spPr>
          <a:xfrm>
            <a:off x="6428052" y="3520967"/>
            <a:ext cx="337563" cy="227404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1943" y="0"/>
                </a:moveTo>
                <a:lnTo>
                  <a:pt x="262930" y="13251"/>
                </a:lnTo>
                <a:lnTo>
                  <a:pt x="274776" y="18841"/>
                </a:lnTo>
                <a:lnTo>
                  <a:pt x="285368" y="25940"/>
                </a:lnTo>
                <a:lnTo>
                  <a:pt x="309647" y="56372"/>
                </a:lnTo>
                <a:lnTo>
                  <a:pt x="323179" y="100618"/>
                </a:lnTo>
                <a:lnTo>
                  <a:pt x="326200" y="143758"/>
                </a:lnTo>
                <a:lnTo>
                  <a:pt x="325693" y="157548"/>
                </a:lnTo>
                <a:lnTo>
                  <a:pt x="319947" y="195614"/>
                </a:lnTo>
                <a:lnTo>
                  <a:pt x="299775" y="241447"/>
                </a:lnTo>
                <a:lnTo>
                  <a:pt x="258377" y="270866"/>
                </a:lnTo>
                <a:lnTo>
                  <a:pt x="273320" y="278753"/>
                </a:lnTo>
                <a:lnTo>
                  <a:pt x="314649" y="250961"/>
                </a:lnTo>
                <a:lnTo>
                  <a:pt x="336931" y="217607"/>
                </a:lnTo>
                <a:lnTo>
                  <a:pt x="350309" y="168991"/>
                </a:lnTo>
                <a:lnTo>
                  <a:pt x="351981" y="141222"/>
                </a:lnTo>
                <a:lnTo>
                  <a:pt x="351608" y="128025"/>
                </a:lnTo>
                <a:lnTo>
                  <a:pt x="341899" y="78711"/>
                </a:lnTo>
                <a:lnTo>
                  <a:pt x="324688" y="43357"/>
                </a:lnTo>
                <a:lnTo>
                  <a:pt x="297545" y="16096"/>
                </a:lnTo>
                <a:lnTo>
                  <a:pt x="274750" y="4125"/>
                </a:lnTo>
                <a:lnTo>
                  <a:pt x="261943" y="0"/>
                </a:lnTo>
                <a:close/>
              </a:path>
              <a:path w="352425" h="282575">
                <a:moveTo>
                  <a:pt x="89700" y="0"/>
                </a:moveTo>
                <a:lnTo>
                  <a:pt x="46533" y="22229"/>
                </a:lnTo>
                <a:lnTo>
                  <a:pt x="20430" y="53758"/>
                </a:lnTo>
                <a:lnTo>
                  <a:pt x="4886" y="95935"/>
                </a:lnTo>
                <a:lnTo>
                  <a:pt x="209" y="137812"/>
                </a:lnTo>
                <a:lnTo>
                  <a:pt x="0" y="154417"/>
                </a:lnTo>
                <a:lnTo>
                  <a:pt x="1140" y="167227"/>
                </a:lnTo>
                <a:lnTo>
                  <a:pt x="14387" y="215623"/>
                </a:lnTo>
                <a:lnTo>
                  <a:pt x="34939" y="249365"/>
                </a:lnTo>
                <a:lnTo>
                  <a:pt x="76838" y="278209"/>
                </a:lnTo>
                <a:lnTo>
                  <a:pt x="89700" y="282333"/>
                </a:lnTo>
                <a:lnTo>
                  <a:pt x="91402" y="270223"/>
                </a:lnTo>
                <a:lnTo>
                  <a:pt x="80845" y="265655"/>
                </a:lnTo>
                <a:lnTo>
                  <a:pt x="71083" y="259615"/>
                </a:lnTo>
                <a:lnTo>
                  <a:pt x="45436" y="230109"/>
                </a:lnTo>
                <a:lnTo>
                  <a:pt x="30876" y="193216"/>
                </a:lnTo>
                <a:lnTo>
                  <a:pt x="25733" y="153392"/>
                </a:lnTo>
                <a:lnTo>
                  <a:pt x="25391" y="138363"/>
                </a:lnTo>
                <a:lnTo>
                  <a:pt x="25799" y="124576"/>
                </a:lnTo>
                <a:lnTo>
                  <a:pt x="31448" y="86473"/>
                </a:lnTo>
                <a:lnTo>
                  <a:pt x="51886" y="40604"/>
                </a:lnTo>
                <a:lnTo>
                  <a:pt x="93693" y="11463"/>
                </a:lnTo>
                <a:lnTo>
                  <a:pt x="89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6" name="object 56"/>
          <p:cNvSpPr txBox="1"/>
          <p:nvPr/>
        </p:nvSpPr>
        <p:spPr>
          <a:xfrm>
            <a:off x="578051" y="3390165"/>
            <a:ext cx="7037268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Font typeface="Arial"/>
              <a:buChar char="•"/>
              <a:tabLst>
                <a:tab pos="246102" algn="l"/>
                <a:tab pos="5594932" algn="l"/>
                <a:tab pos="5931703" algn="l"/>
                <a:tab pos="6514576" algn="l"/>
              </a:tabLst>
            </a:pP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208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g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r>
              <a:rPr sz="2448" spc="-133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𝐷</a:t>
            </a:r>
            <a:r>
              <a:rPr sz="2448" spc="36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spc="-306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0" dirty="0">
                <a:latin typeface="Calibri"/>
                <a:cs typeface="Calibri"/>
              </a:rPr>
              <a:t>.e</a:t>
            </a:r>
            <a:r>
              <a:rPr sz="2448" dirty="0">
                <a:latin typeface="Calibri"/>
                <a:cs typeface="Calibri"/>
              </a:rPr>
              <a:t>.</a:t>
            </a:r>
            <a:r>
              <a:rPr sz="2448" spc="-112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𝐷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-25" dirty="0">
                <a:latin typeface="Cambria Math"/>
                <a:cs typeface="Cambria Math"/>
              </a:rPr>
              <a:t>𝐺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dirty="0">
                <a:latin typeface="Cambria Math"/>
                <a:cs typeface="Cambria Math"/>
              </a:rPr>
              <a:t>𝑧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-25" dirty="0">
                <a:latin typeface="Cambria Math"/>
                <a:cs typeface="Cambria Math"/>
              </a:rPr>
              <a:t>→</a:t>
            </a:r>
            <a:r>
              <a:rPr sz="2448" spc="-15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 dirty="0">
              <a:latin typeface="Cambria Math"/>
              <a:cs typeface="Cambria Math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935477" y="4256462"/>
            <a:ext cx="275895" cy="216312"/>
          </a:xfrm>
          <a:custGeom>
            <a:avLst/>
            <a:gdLst/>
            <a:ahLst/>
            <a:cxnLst/>
            <a:rect l="l" t="t" r="r" b="b"/>
            <a:pathLst>
              <a:path w="270510" h="212089">
                <a:moveTo>
                  <a:pt x="202962" y="0"/>
                </a:moveTo>
                <a:lnTo>
                  <a:pt x="202853" y="9617"/>
                </a:lnTo>
                <a:lnTo>
                  <a:pt x="214133" y="15078"/>
                </a:lnTo>
                <a:lnTo>
                  <a:pt x="224001" y="22607"/>
                </a:lnTo>
                <a:lnTo>
                  <a:pt x="247115" y="66191"/>
                </a:lnTo>
                <a:lnTo>
                  <a:pt x="251163" y="107798"/>
                </a:lnTo>
                <a:lnTo>
                  <a:pt x="250511" y="122116"/>
                </a:lnTo>
                <a:lnTo>
                  <a:pt x="238425" y="169610"/>
                </a:lnTo>
                <a:lnTo>
                  <a:pt x="212256" y="197853"/>
                </a:lnTo>
                <a:lnTo>
                  <a:pt x="200279" y="203146"/>
                </a:lnTo>
                <a:lnTo>
                  <a:pt x="214930" y="207724"/>
                </a:lnTo>
                <a:lnTo>
                  <a:pt x="253384" y="174270"/>
                </a:lnTo>
                <a:lnTo>
                  <a:pt x="268568" y="129533"/>
                </a:lnTo>
                <a:lnTo>
                  <a:pt x="270404" y="99928"/>
                </a:lnTo>
                <a:lnTo>
                  <a:pt x="269502" y="87943"/>
                </a:lnTo>
                <a:lnTo>
                  <a:pt x="253784" y="40209"/>
                </a:lnTo>
                <a:lnTo>
                  <a:pt x="227022" y="10311"/>
                </a:lnTo>
                <a:lnTo>
                  <a:pt x="215619" y="4328"/>
                </a:lnTo>
                <a:lnTo>
                  <a:pt x="202962" y="0"/>
                </a:lnTo>
                <a:close/>
              </a:path>
              <a:path w="270510" h="212089">
                <a:moveTo>
                  <a:pt x="67432" y="0"/>
                </a:moveTo>
                <a:lnTo>
                  <a:pt x="24916" y="26612"/>
                </a:lnTo>
                <a:lnTo>
                  <a:pt x="4213" y="69595"/>
                </a:lnTo>
                <a:lnTo>
                  <a:pt x="0" y="111862"/>
                </a:lnTo>
                <a:lnTo>
                  <a:pt x="892" y="123883"/>
                </a:lnTo>
                <a:lnTo>
                  <a:pt x="16558" y="171621"/>
                </a:lnTo>
                <a:lnTo>
                  <a:pt x="43308" y="201440"/>
                </a:lnTo>
                <a:lnTo>
                  <a:pt x="67432" y="211741"/>
                </a:lnTo>
                <a:lnTo>
                  <a:pt x="67434" y="202195"/>
                </a:lnTo>
                <a:lnTo>
                  <a:pt x="56264" y="196711"/>
                </a:lnTo>
                <a:lnTo>
                  <a:pt x="46469" y="189118"/>
                </a:lnTo>
                <a:lnTo>
                  <a:pt x="26525" y="156430"/>
                </a:lnTo>
                <a:lnTo>
                  <a:pt x="19671" y="118703"/>
                </a:lnTo>
                <a:lnTo>
                  <a:pt x="19215" y="103842"/>
                </a:lnTo>
                <a:lnTo>
                  <a:pt x="19769" y="89503"/>
                </a:lnTo>
                <a:lnTo>
                  <a:pt x="31965" y="41760"/>
                </a:lnTo>
                <a:lnTo>
                  <a:pt x="58321" y="13868"/>
                </a:lnTo>
                <a:lnTo>
                  <a:pt x="70444" y="8598"/>
                </a:lnTo>
                <a:lnTo>
                  <a:pt x="67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8" name="object 58"/>
          <p:cNvSpPr txBox="1"/>
          <p:nvPr/>
        </p:nvSpPr>
        <p:spPr>
          <a:xfrm>
            <a:off x="578051" y="4066135"/>
            <a:ext cx="2571783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448" spc="46" dirty="0">
                <a:latin typeface="Calibri"/>
                <a:cs typeface="Calibri"/>
              </a:rPr>
              <a:t>Mi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3" dirty="0">
                <a:latin typeface="Calibri"/>
                <a:cs typeface="Calibri"/>
              </a:rPr>
              <a:t>z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" dirty="0">
                <a:latin typeface="Cambria Math"/>
                <a:cs typeface="Cambria Math"/>
              </a:rPr>
              <a:t>−</a:t>
            </a:r>
            <a:r>
              <a:rPr sz="2448" spc="-31" dirty="0">
                <a:latin typeface="Cambria Math"/>
                <a:cs typeface="Cambria Math"/>
              </a:rPr>
              <a:t>𝔼</a:t>
            </a:r>
            <a:r>
              <a:rPr sz="2754" spc="796" baseline="-15432" dirty="0">
                <a:latin typeface="Cambria Math"/>
                <a:cs typeface="Cambria Math"/>
              </a:rPr>
              <a:t>;</a:t>
            </a:r>
            <a:r>
              <a:rPr sz="2754" spc="22" baseline="-15432" dirty="0">
                <a:latin typeface="Cambria Math"/>
                <a:cs typeface="Cambria Math"/>
              </a:rPr>
              <a:t>~</a:t>
            </a:r>
            <a:r>
              <a:rPr sz="2754" spc="-435" baseline="-15432" dirty="0">
                <a:latin typeface="Cambria Math"/>
                <a:cs typeface="Cambria Math"/>
              </a:rPr>
              <a:t>&lt;</a:t>
            </a:r>
            <a:r>
              <a:rPr sz="2754" baseline="-15432" dirty="0">
                <a:latin typeface="Times New Roman"/>
                <a:cs typeface="Times New Roman"/>
              </a:rPr>
              <a:t> </a:t>
            </a:r>
            <a:r>
              <a:rPr sz="2754" spc="-275" baseline="-15432" dirty="0">
                <a:latin typeface="Times New Roman"/>
                <a:cs typeface="Times New Roman"/>
              </a:rPr>
              <a:t> </a:t>
            </a:r>
            <a:r>
              <a:rPr sz="2754" spc="726" baseline="-15432" dirty="0">
                <a:latin typeface="Cambria Math"/>
                <a:cs typeface="Cambria Math"/>
              </a:rPr>
              <a:t>;</a:t>
            </a:r>
            <a:endParaRPr sz="2754" baseline="-15432" dirty="0">
              <a:latin typeface="Cambria Math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942342" y="4461680"/>
            <a:ext cx="69298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878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0" name="object 60"/>
          <p:cNvSpPr/>
          <p:nvPr/>
        </p:nvSpPr>
        <p:spPr>
          <a:xfrm>
            <a:off x="4997459" y="4104829"/>
            <a:ext cx="0" cy="351022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69"/>
                </a:lnTo>
              </a:path>
            </a:pathLst>
          </a:custGeom>
          <a:ln w="289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1" name="object 61"/>
          <p:cNvSpPr/>
          <p:nvPr/>
        </p:nvSpPr>
        <p:spPr>
          <a:xfrm>
            <a:off x="4942342" y="4099001"/>
            <a:ext cx="69298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87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2" name="object 62"/>
          <p:cNvSpPr/>
          <p:nvPr/>
        </p:nvSpPr>
        <p:spPr>
          <a:xfrm>
            <a:off x="3273324" y="4461680"/>
            <a:ext cx="69298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848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3" name="object 63"/>
          <p:cNvSpPr/>
          <p:nvPr/>
        </p:nvSpPr>
        <p:spPr>
          <a:xfrm>
            <a:off x="3287437" y="4104829"/>
            <a:ext cx="0" cy="351022"/>
          </a:xfrm>
          <a:custGeom>
            <a:avLst/>
            <a:gdLst/>
            <a:ahLst/>
            <a:cxnLst/>
            <a:rect l="l" t="t" r="r" b="b"/>
            <a:pathLst>
              <a:path h="344170">
                <a:moveTo>
                  <a:pt x="0" y="0"/>
                </a:moveTo>
                <a:lnTo>
                  <a:pt x="0" y="344169"/>
                </a:lnTo>
              </a:path>
            </a:pathLst>
          </a:custGeom>
          <a:ln w="289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4" name="object 64"/>
          <p:cNvSpPr/>
          <p:nvPr/>
        </p:nvSpPr>
        <p:spPr>
          <a:xfrm>
            <a:off x="3273324" y="4099001"/>
            <a:ext cx="69298" cy="0"/>
          </a:xfrm>
          <a:custGeom>
            <a:avLst/>
            <a:gdLst/>
            <a:ahLst/>
            <a:cxnLst/>
            <a:rect l="l" t="t" r="r" b="b"/>
            <a:pathLst>
              <a:path w="67945">
                <a:moveTo>
                  <a:pt x="0" y="0"/>
                </a:moveTo>
                <a:lnTo>
                  <a:pt x="6784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5" name="object 65"/>
          <p:cNvSpPr/>
          <p:nvPr/>
        </p:nvSpPr>
        <p:spPr>
          <a:xfrm>
            <a:off x="4056175" y="4092588"/>
            <a:ext cx="849704" cy="375632"/>
          </a:xfrm>
          <a:custGeom>
            <a:avLst/>
            <a:gdLst/>
            <a:ahLst/>
            <a:cxnLst/>
            <a:rect l="l" t="t" r="r" b="b"/>
            <a:pathLst>
              <a:path w="833120" h="368300">
                <a:moveTo>
                  <a:pt x="735886" y="0"/>
                </a:moveTo>
                <a:lnTo>
                  <a:pt x="739190" y="15235"/>
                </a:lnTo>
                <a:lnTo>
                  <a:pt x="749096" y="21038"/>
                </a:lnTo>
                <a:lnTo>
                  <a:pt x="758275" y="28425"/>
                </a:lnTo>
                <a:lnTo>
                  <a:pt x="781770" y="60948"/>
                </a:lnTo>
                <a:lnTo>
                  <a:pt x="797727" y="107606"/>
                </a:lnTo>
                <a:lnTo>
                  <a:pt x="803342" y="145303"/>
                </a:lnTo>
                <a:lnTo>
                  <a:pt x="805197" y="189660"/>
                </a:lnTo>
                <a:lnTo>
                  <a:pt x="804820" y="203583"/>
                </a:lnTo>
                <a:lnTo>
                  <a:pt x="800985" y="242789"/>
                </a:lnTo>
                <a:lnTo>
                  <a:pt x="789039" y="290331"/>
                </a:lnTo>
                <a:lnTo>
                  <a:pt x="770707" y="326112"/>
                </a:lnTo>
                <a:lnTo>
                  <a:pt x="732167" y="355997"/>
                </a:lnTo>
                <a:lnTo>
                  <a:pt x="742623" y="366188"/>
                </a:lnTo>
                <a:lnTo>
                  <a:pt x="784189" y="339259"/>
                </a:lnTo>
                <a:lnTo>
                  <a:pt x="807697" y="304508"/>
                </a:lnTo>
                <a:lnTo>
                  <a:pt x="823652" y="260536"/>
                </a:lnTo>
                <a:lnTo>
                  <a:pt x="830377" y="222684"/>
                </a:lnTo>
                <a:lnTo>
                  <a:pt x="832606" y="179908"/>
                </a:lnTo>
                <a:lnTo>
                  <a:pt x="832216" y="166642"/>
                </a:lnTo>
                <a:lnTo>
                  <a:pt x="827971" y="128509"/>
                </a:lnTo>
                <a:lnTo>
                  <a:pt x="814407" y="80146"/>
                </a:lnTo>
                <a:lnTo>
                  <a:pt x="796419" y="44178"/>
                </a:lnTo>
                <a:lnTo>
                  <a:pt x="769527" y="15910"/>
                </a:lnTo>
                <a:lnTo>
                  <a:pt x="747849" y="3930"/>
                </a:lnTo>
                <a:lnTo>
                  <a:pt x="735886" y="0"/>
                </a:lnTo>
                <a:close/>
              </a:path>
              <a:path w="833120" h="368300">
                <a:moveTo>
                  <a:pt x="96720" y="0"/>
                </a:moveTo>
                <a:lnTo>
                  <a:pt x="57684" y="20142"/>
                </a:lnTo>
                <a:lnTo>
                  <a:pt x="32008" y="50708"/>
                </a:lnTo>
                <a:lnTo>
                  <a:pt x="12192" y="96027"/>
                </a:lnTo>
                <a:lnTo>
                  <a:pt x="2228" y="145519"/>
                </a:lnTo>
                <a:lnTo>
                  <a:pt x="0" y="188290"/>
                </a:lnTo>
                <a:lnTo>
                  <a:pt x="390" y="201558"/>
                </a:lnTo>
                <a:lnTo>
                  <a:pt x="4635" y="239693"/>
                </a:lnTo>
                <a:lnTo>
                  <a:pt x="18198" y="288054"/>
                </a:lnTo>
                <a:lnTo>
                  <a:pt x="36176" y="324022"/>
                </a:lnTo>
                <a:lnTo>
                  <a:pt x="63060" y="352292"/>
                </a:lnTo>
                <a:lnTo>
                  <a:pt x="96720" y="368201"/>
                </a:lnTo>
                <a:lnTo>
                  <a:pt x="93373" y="352949"/>
                </a:lnTo>
                <a:lnTo>
                  <a:pt x="83469" y="347147"/>
                </a:lnTo>
                <a:lnTo>
                  <a:pt x="74294" y="339763"/>
                </a:lnTo>
                <a:lnTo>
                  <a:pt x="50791" y="307248"/>
                </a:lnTo>
                <a:lnTo>
                  <a:pt x="34833" y="260648"/>
                </a:lnTo>
                <a:lnTo>
                  <a:pt x="29231" y="222962"/>
                </a:lnTo>
                <a:lnTo>
                  <a:pt x="27382" y="178494"/>
                </a:lnTo>
                <a:lnTo>
                  <a:pt x="27768" y="164588"/>
                </a:lnTo>
                <a:lnTo>
                  <a:pt x="31621" y="125416"/>
                </a:lnTo>
                <a:lnTo>
                  <a:pt x="43574" y="77869"/>
                </a:lnTo>
                <a:lnTo>
                  <a:pt x="61912" y="42078"/>
                </a:lnTo>
                <a:lnTo>
                  <a:pt x="100439" y="12204"/>
                </a:lnTo>
                <a:lnTo>
                  <a:pt x="96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6" name="object 66"/>
          <p:cNvSpPr/>
          <p:nvPr/>
        </p:nvSpPr>
        <p:spPr>
          <a:xfrm>
            <a:off x="4406253" y="4136865"/>
            <a:ext cx="359441" cy="288200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1913" y="0"/>
                </a:moveTo>
                <a:lnTo>
                  <a:pt x="262924" y="13251"/>
                </a:lnTo>
                <a:lnTo>
                  <a:pt x="274763" y="18845"/>
                </a:lnTo>
                <a:lnTo>
                  <a:pt x="285352" y="25947"/>
                </a:lnTo>
                <a:lnTo>
                  <a:pt x="309645" y="56368"/>
                </a:lnTo>
                <a:lnTo>
                  <a:pt x="323150" y="100615"/>
                </a:lnTo>
                <a:lnTo>
                  <a:pt x="326170" y="143758"/>
                </a:lnTo>
                <a:lnTo>
                  <a:pt x="325663" y="157549"/>
                </a:lnTo>
                <a:lnTo>
                  <a:pt x="319916" y="195615"/>
                </a:lnTo>
                <a:lnTo>
                  <a:pt x="299745" y="241442"/>
                </a:lnTo>
                <a:lnTo>
                  <a:pt x="258346" y="270866"/>
                </a:lnTo>
                <a:lnTo>
                  <a:pt x="273292" y="278747"/>
                </a:lnTo>
                <a:lnTo>
                  <a:pt x="314622" y="250958"/>
                </a:lnTo>
                <a:lnTo>
                  <a:pt x="336900" y="217608"/>
                </a:lnTo>
                <a:lnTo>
                  <a:pt x="350278" y="168992"/>
                </a:lnTo>
                <a:lnTo>
                  <a:pt x="351950" y="141224"/>
                </a:lnTo>
                <a:lnTo>
                  <a:pt x="351578" y="128028"/>
                </a:lnTo>
                <a:lnTo>
                  <a:pt x="341872" y="78709"/>
                </a:lnTo>
                <a:lnTo>
                  <a:pt x="324664" y="43357"/>
                </a:lnTo>
                <a:lnTo>
                  <a:pt x="297525" y="16091"/>
                </a:lnTo>
                <a:lnTo>
                  <a:pt x="274722" y="4121"/>
                </a:lnTo>
                <a:lnTo>
                  <a:pt x="261913" y="0"/>
                </a:lnTo>
                <a:close/>
              </a:path>
              <a:path w="352425" h="282575">
                <a:moveTo>
                  <a:pt x="89670" y="0"/>
                </a:moveTo>
                <a:lnTo>
                  <a:pt x="46521" y="22217"/>
                </a:lnTo>
                <a:lnTo>
                  <a:pt x="20412" y="53744"/>
                </a:lnTo>
                <a:lnTo>
                  <a:pt x="4884" y="95920"/>
                </a:lnTo>
                <a:lnTo>
                  <a:pt x="209" y="137801"/>
                </a:lnTo>
                <a:lnTo>
                  <a:pt x="0" y="154406"/>
                </a:lnTo>
                <a:lnTo>
                  <a:pt x="1140" y="167219"/>
                </a:lnTo>
                <a:lnTo>
                  <a:pt x="14371" y="215609"/>
                </a:lnTo>
                <a:lnTo>
                  <a:pt x="34918" y="249355"/>
                </a:lnTo>
                <a:lnTo>
                  <a:pt x="76809" y="278200"/>
                </a:lnTo>
                <a:lnTo>
                  <a:pt x="89670" y="282320"/>
                </a:lnTo>
                <a:lnTo>
                  <a:pt x="91362" y="270220"/>
                </a:lnTo>
                <a:lnTo>
                  <a:pt x="80807" y="265649"/>
                </a:lnTo>
                <a:lnTo>
                  <a:pt x="71047" y="259607"/>
                </a:lnTo>
                <a:lnTo>
                  <a:pt x="45403" y="230095"/>
                </a:lnTo>
                <a:lnTo>
                  <a:pt x="30855" y="193203"/>
                </a:lnTo>
                <a:lnTo>
                  <a:pt x="25732" y="153374"/>
                </a:lnTo>
                <a:lnTo>
                  <a:pt x="25391" y="138340"/>
                </a:lnTo>
                <a:lnTo>
                  <a:pt x="25798" y="124559"/>
                </a:lnTo>
                <a:lnTo>
                  <a:pt x="31434" y="86462"/>
                </a:lnTo>
                <a:lnTo>
                  <a:pt x="51871" y="40585"/>
                </a:lnTo>
                <a:lnTo>
                  <a:pt x="93693" y="11451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7" name="object 67"/>
          <p:cNvSpPr txBox="1"/>
          <p:nvPr/>
        </p:nvSpPr>
        <p:spPr>
          <a:xfrm>
            <a:off x="3342324" y="4104242"/>
            <a:ext cx="1329607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828327" algn="l"/>
                <a:tab pos="1165098" algn="l"/>
              </a:tabLst>
            </a:pPr>
            <a:r>
              <a:rPr sz="2448" spc="46" dirty="0">
                <a:latin typeface="Cambria Math"/>
                <a:cs typeface="Cambria Math"/>
              </a:rPr>
              <a:t>l</a:t>
            </a:r>
            <a:r>
              <a:rPr sz="2448" spc="-92" dirty="0">
                <a:latin typeface="Cambria Math"/>
                <a:cs typeface="Cambria Math"/>
              </a:rPr>
              <a:t>o</a:t>
            </a:r>
            <a:r>
              <a:rPr sz="2448" dirty="0">
                <a:latin typeface="Cambria Math"/>
                <a:cs typeface="Cambria Math"/>
              </a:rPr>
              <a:t>g</a:t>
            </a:r>
            <a:r>
              <a:rPr sz="2448" spc="-296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𝐷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-25" dirty="0">
                <a:latin typeface="Cambria Math"/>
                <a:cs typeface="Cambria Math"/>
              </a:rPr>
              <a:t>𝐺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dirty="0">
                <a:latin typeface="Cambria Math"/>
                <a:cs typeface="Cambria Math"/>
              </a:rPr>
              <a:t>𝑧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168679" y="4113722"/>
            <a:ext cx="6234194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b="1" spc="-3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spc="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spc="-56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48" b="1" spc="-46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48" b="1" spc="-5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(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0" dirty="0">
                <a:latin typeface="Calibri"/>
                <a:cs typeface="Calibri"/>
              </a:rPr>
              <a:t>ee</a:t>
            </a:r>
            <a:r>
              <a:rPr sz="2448" dirty="0">
                <a:latin typeface="Calibri"/>
                <a:cs typeface="Calibri"/>
              </a:rPr>
              <a:t>p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t</a:t>
            </a:r>
            <a:r>
              <a:rPr sz="2448" spc="-112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dirty="0">
                <a:latin typeface="Calibri"/>
                <a:cs typeface="Calibri"/>
              </a:rPr>
              <a:t>)</a:t>
            </a:r>
            <a:endParaRPr sz="2448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25492" y="2492349"/>
            <a:ext cx="4183762" cy="569924"/>
          </a:xfrm>
          <a:custGeom>
            <a:avLst/>
            <a:gdLst/>
            <a:ahLst/>
            <a:cxnLst/>
            <a:rect l="l" t="t" r="r" b="b"/>
            <a:pathLst>
              <a:path w="4102100" h="558800">
                <a:moveTo>
                  <a:pt x="0" y="558795"/>
                </a:moveTo>
                <a:lnTo>
                  <a:pt x="4102089" y="558795"/>
                </a:lnTo>
                <a:lnTo>
                  <a:pt x="4102089" y="0"/>
                </a:lnTo>
                <a:lnTo>
                  <a:pt x="0" y="0"/>
                </a:lnTo>
                <a:lnTo>
                  <a:pt x="0" y="558795"/>
                </a:lnTo>
                <a:close/>
              </a:path>
            </a:pathLst>
          </a:custGeom>
          <a:ln w="508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0" name="object 70"/>
          <p:cNvSpPr/>
          <p:nvPr/>
        </p:nvSpPr>
        <p:spPr>
          <a:xfrm>
            <a:off x="2047422" y="4003798"/>
            <a:ext cx="3030961" cy="556971"/>
          </a:xfrm>
          <a:custGeom>
            <a:avLst/>
            <a:gdLst/>
            <a:ahLst/>
            <a:cxnLst/>
            <a:rect l="l" t="t" r="r" b="b"/>
            <a:pathLst>
              <a:path w="2971800" h="546100">
                <a:moveTo>
                  <a:pt x="0" y="546104"/>
                </a:moveTo>
                <a:lnTo>
                  <a:pt x="2971799" y="546104"/>
                </a:lnTo>
                <a:lnTo>
                  <a:pt x="2971799" y="0"/>
                </a:lnTo>
                <a:lnTo>
                  <a:pt x="0" y="0"/>
                </a:lnTo>
                <a:lnTo>
                  <a:pt x="0" y="546104"/>
                </a:lnTo>
                <a:close/>
              </a:path>
            </a:pathLst>
          </a:custGeom>
          <a:ln w="508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</p:spTree>
    <p:extLst>
      <p:ext uri="{BB962C8B-B14F-4D97-AF65-F5344CB8AC3E}">
        <p14:creationId xmlns:p14="http://schemas.microsoft.com/office/powerpoint/2010/main" val="2561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4484" y="354669"/>
            <a:ext cx="1494108" cy="768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896" spc="-168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4896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896" spc="25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896" spc="-20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896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896" spc="-25" dirty="0">
                <a:solidFill>
                  <a:srgbClr val="FF0000"/>
                </a:solidFill>
                <a:latin typeface="Calibri Light"/>
                <a:cs typeface="Calibri Light"/>
              </a:rPr>
              <a:t>2</a:t>
            </a:r>
            <a:endParaRPr sz="4896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222" y="1128497"/>
            <a:ext cx="10402815" cy="5030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9251" indent="-466298">
              <a:buClr>
                <a:srgbClr val="2E75B6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6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3264" b="1" spc="-15" dirty="0">
                <a:solidFill>
                  <a:srgbClr val="2E75B6"/>
                </a:solidFill>
                <a:latin typeface="Calibri"/>
                <a:cs typeface="Calibri"/>
              </a:rPr>
              <a:t>v</a:t>
            </a:r>
            <a:r>
              <a:rPr sz="3264" b="1" spc="-5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3264" b="1" spc="-25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3264" b="1" spc="-5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3264" b="1" spc="-20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3264" b="1" spc="-15" dirty="0">
                <a:solidFill>
                  <a:srgbClr val="2E75B6"/>
                </a:solidFill>
                <a:latin typeface="Calibri"/>
                <a:cs typeface="Calibri"/>
              </a:rPr>
              <a:t>es</a:t>
            </a:r>
            <a:r>
              <a:rPr lang="en-US" sz="3264" b="1" spc="-15" dirty="0">
                <a:solidFill>
                  <a:srgbClr val="2E75B6"/>
                </a:solidFill>
                <a:latin typeface="Calibri"/>
                <a:cs typeface="Calibri"/>
              </a:rPr>
              <a:t>/Disadvantages</a:t>
            </a:r>
            <a:r>
              <a:rPr sz="3264" b="1" spc="-178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f</a:t>
            </a:r>
            <a:r>
              <a:rPr sz="3264" b="1" spc="-15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3264" b="1" spc="-61" dirty="0">
                <a:solidFill>
                  <a:srgbClr val="2E75B6"/>
                </a:solidFill>
                <a:latin typeface="Calibri"/>
                <a:cs typeface="Calibri"/>
              </a:rPr>
              <a:t>GA</a:t>
            </a:r>
            <a:r>
              <a:rPr sz="3264" b="1" spc="-36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3264" b="1" spc="-1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endParaRPr sz="3264" dirty="0">
              <a:latin typeface="Calibri"/>
              <a:cs typeface="Calibri"/>
            </a:endParaRPr>
          </a:p>
          <a:p>
            <a:pPr marL="479251" indent="-466298">
              <a:spcBef>
                <a:spcPts val="673"/>
              </a:spcBef>
              <a:buClr>
                <a:srgbClr val="2E75B6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189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3264" b="1" spc="-143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ai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3264" b="1" spc="-20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3264" b="1" spc="5" dirty="0">
                <a:solidFill>
                  <a:srgbClr val="2E75B6"/>
                </a:solidFill>
                <a:latin typeface="Calibri"/>
                <a:cs typeface="Calibri"/>
              </a:rPr>
              <a:t>C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h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all</a:t>
            </a:r>
            <a:r>
              <a:rPr sz="3264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3264" b="1" spc="-20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3264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3264" b="1" spc="-1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endParaRPr sz="3264" dirty="0">
              <a:latin typeface="Calibri"/>
              <a:cs typeface="Calibri"/>
            </a:endParaRPr>
          </a:p>
          <a:p>
            <a:pPr marL="945549" lvl="1" indent="-466298">
              <a:spcBef>
                <a:spcPts val="16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5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76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 dirty="0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5" dirty="0">
                <a:latin typeface="Calibri"/>
                <a:cs typeface="Calibri"/>
              </a:rPr>
              <a:t>M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31" dirty="0">
                <a:latin typeface="Calibri"/>
                <a:cs typeface="Calibri"/>
              </a:rPr>
              <a:t>d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5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46" dirty="0">
                <a:latin typeface="Calibri"/>
                <a:cs typeface="Calibri"/>
              </a:rPr>
              <a:t>ll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 dirty="0">
              <a:latin typeface="Calibri"/>
              <a:cs typeface="Calibri"/>
            </a:endParaRPr>
          </a:p>
          <a:p>
            <a:pPr marL="479251" indent="-466298">
              <a:spcBef>
                <a:spcPts val="653"/>
              </a:spcBef>
              <a:buClr>
                <a:srgbClr val="2E75B6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5" dirty="0">
                <a:solidFill>
                  <a:srgbClr val="2E75B6"/>
                </a:solidFill>
                <a:latin typeface="Calibri"/>
                <a:cs typeface="Calibri"/>
              </a:rPr>
              <a:t>P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3264" b="1" spc="-46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p</a:t>
            </a:r>
            <a:r>
              <a:rPr sz="3264" b="1" spc="-46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3264" b="1" spc="-15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3264" b="1" spc="-20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3264" b="1" spc="-20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3264" b="1" spc="-36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3264" b="1" spc="-46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u</a:t>
            </a:r>
            <a:r>
              <a:rPr sz="3264" b="1" spc="-31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3264" b="1" spc="-46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3264" b="1" spc="-1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endParaRPr sz="3264" dirty="0">
              <a:latin typeface="Calibri"/>
              <a:cs typeface="Calibri"/>
            </a:endParaRPr>
          </a:p>
          <a:p>
            <a:pPr marL="945549" lvl="1" indent="-466298">
              <a:spcBef>
                <a:spcPts val="16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10" dirty="0">
                <a:latin typeface="Calibri"/>
                <a:cs typeface="Calibri"/>
              </a:rPr>
              <a:t>S</a:t>
            </a:r>
            <a:r>
              <a:rPr sz="2856" spc="25" dirty="0">
                <a:latin typeface="Calibri"/>
                <a:cs typeface="Calibri"/>
              </a:rPr>
              <a:t>up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h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L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dirty="0">
                <a:latin typeface="Calibri"/>
                <a:cs typeface="Calibri"/>
              </a:rPr>
              <a:t>s</a:t>
            </a:r>
          </a:p>
          <a:p>
            <a:pPr marL="945549" lvl="1" indent="-466298">
              <a:spcBef>
                <a:spcPts val="14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5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46" dirty="0">
                <a:latin typeface="Calibri"/>
                <a:cs typeface="Calibri"/>
              </a:rPr>
              <a:t>B</a:t>
            </a:r>
            <a:r>
              <a:rPr sz="2856" spc="-5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ch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</a:p>
          <a:p>
            <a:pPr marL="479251" indent="-466298">
              <a:spcBef>
                <a:spcPts val="653"/>
              </a:spcBef>
              <a:buClr>
                <a:srgbClr val="2E75B6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31" dirty="0">
                <a:solidFill>
                  <a:srgbClr val="2E75B6"/>
                </a:solidFill>
                <a:latin typeface="Calibri"/>
                <a:cs typeface="Calibri"/>
              </a:rPr>
              <a:t>M</a:t>
            </a:r>
            <a:r>
              <a:rPr sz="3264" b="1" spc="-46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3264" b="1" spc="-15" dirty="0">
                <a:solidFill>
                  <a:srgbClr val="2E75B6"/>
                </a:solidFill>
                <a:latin typeface="Calibri"/>
                <a:cs typeface="Calibri"/>
              </a:rPr>
              <a:t>f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c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3264" b="1" spc="-25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3264" b="1" spc="-46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3264" b="1" spc="-20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3264" b="1" spc="-20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3264" b="1" spc="-46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f</a:t>
            </a:r>
            <a:r>
              <a:rPr sz="3264" b="1" spc="-11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3264" b="1" spc="-41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3264" b="1" spc="-6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3264" b="1" spc="-36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3264" b="1" spc="-245" dirty="0">
                <a:solidFill>
                  <a:srgbClr val="2E75B6"/>
                </a:solidFill>
                <a:latin typeface="Calibri"/>
                <a:cs typeface="Calibri"/>
              </a:rPr>
              <a:t>’</a:t>
            </a:r>
            <a:r>
              <a:rPr sz="3264" b="1" spc="-1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3264" b="1" spc="122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3264" b="1" spc="-46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3264" b="1" dirty="0">
                <a:solidFill>
                  <a:srgbClr val="2E75B6"/>
                </a:solidFill>
                <a:latin typeface="Calibri"/>
                <a:cs typeface="Calibri"/>
              </a:rPr>
              <a:t>ss</a:t>
            </a:r>
            <a:r>
              <a:rPr sz="3264" b="1" spc="-15" dirty="0">
                <a:solidFill>
                  <a:srgbClr val="2E75B6"/>
                </a:solidFill>
                <a:latin typeface="Calibri"/>
                <a:cs typeface="Calibri"/>
              </a:rPr>
              <a:t>es</a:t>
            </a:r>
            <a:endParaRPr sz="3264" dirty="0">
              <a:latin typeface="Calibri"/>
              <a:cs typeface="Calibri"/>
            </a:endParaRPr>
          </a:p>
          <a:p>
            <a:pPr marL="945549" lvl="1" indent="-466298">
              <a:spcBef>
                <a:spcPts val="16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20" dirty="0"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56" b="1" spc="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56" b="1" spc="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2856" b="1" spc="41" dirty="0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sz="2856" b="1" spc="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56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56" b="1" spc="-66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56" dirty="0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2856" b="1" spc="-6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56" b="1" spc="1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56" b="1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56" b="1" spc="1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856" b="1" spc="-2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56" b="1" spc="-66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2856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5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382981" y="6664815"/>
            <a:ext cx="7189464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4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ood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71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3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20" dirty="0">
                <a:solidFill>
                  <a:srgbClr val="898989"/>
                </a:solidFill>
                <a:latin typeface="Calibri"/>
                <a:cs typeface="Calibri"/>
              </a:rPr>
              <a:t>201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r>
              <a:rPr sz="1224" b="1" spc="-1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97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al: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6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al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Ne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b="1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1701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0016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0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1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533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02422">
              <a:lnSpc>
                <a:spcPct val="100000"/>
              </a:lnSpc>
            </a:pPr>
            <a:r>
              <a:rPr spc="46" dirty="0"/>
              <a:t>A</a:t>
            </a:r>
            <a:r>
              <a:rPr spc="20" dirty="0"/>
              <a:t>d</a:t>
            </a:r>
            <a:r>
              <a:rPr spc="-82" dirty="0"/>
              <a:t>v</a:t>
            </a:r>
            <a:r>
              <a:rPr spc="-5" dirty="0"/>
              <a:t>an</a:t>
            </a:r>
            <a:r>
              <a:rPr spc="-133" dirty="0"/>
              <a:t>t</a:t>
            </a:r>
            <a:r>
              <a:rPr spc="-5" dirty="0"/>
              <a:t>a</a:t>
            </a:r>
            <a:r>
              <a:rPr spc="5" dirty="0"/>
              <a:t>g</a:t>
            </a:r>
            <a:r>
              <a:rPr spc="20" dirty="0"/>
              <a:t>e</a:t>
            </a:r>
            <a:r>
              <a:rPr spc="-20" dirty="0"/>
              <a:t>s</a:t>
            </a:r>
            <a:r>
              <a:rPr spc="-255" dirty="0">
                <a:latin typeface="Times New Roman"/>
                <a:cs typeface="Times New Roman"/>
              </a:rPr>
              <a:t> </a:t>
            </a:r>
            <a:r>
              <a:rPr spc="10" dirty="0"/>
              <a:t>o</a:t>
            </a:r>
            <a:r>
              <a:rPr spc="-15" dirty="0"/>
              <a:t>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0" dirty="0"/>
              <a:t>G</a:t>
            </a:r>
            <a:r>
              <a:rPr spc="46" dirty="0"/>
              <a:t>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6075" y="1267780"/>
            <a:ext cx="9573432" cy="4315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2E75B6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5" dirty="0">
                <a:solidFill>
                  <a:srgbClr val="2E75B6"/>
                </a:solidFill>
                <a:latin typeface="Calibri"/>
                <a:cs typeface="Calibri"/>
              </a:rPr>
              <a:t>Pl</a:t>
            </a:r>
            <a:r>
              <a:rPr sz="2856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856" b="1" spc="15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y</a:t>
            </a:r>
            <a:r>
              <a:rPr sz="2856" b="1" spc="-127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-2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f</a:t>
            </a:r>
            <a:r>
              <a:rPr sz="2856" b="1" spc="-87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spc="10" dirty="0">
                <a:solidFill>
                  <a:srgbClr val="2E75B6"/>
                </a:solidFill>
                <a:latin typeface="Calibri"/>
                <a:cs typeface="Calibri"/>
              </a:rPr>
              <a:t>x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856" b="1" spc="-36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856" b="1" spc="15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2856" b="1" spc="-133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2E75B6"/>
                </a:solidFill>
                <a:latin typeface="Calibri"/>
                <a:cs typeface="Calibri"/>
              </a:rPr>
              <a:t>w</a:t>
            </a:r>
            <a:r>
              <a:rPr sz="2856" b="1" spc="-2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k</a:t>
            </a:r>
            <a:r>
              <a:rPr sz="2856" b="1" spc="-148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-2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856" b="1" spc="-5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31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eep</a:t>
            </a:r>
            <a:r>
              <a:rPr sz="2856" b="1" spc="-107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spc="-97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856" b="1" spc="-41" dirty="0">
                <a:solidFill>
                  <a:srgbClr val="2E75B6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spc="-112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-51" dirty="0">
                <a:solidFill>
                  <a:srgbClr val="2E75B6"/>
                </a:solidFill>
                <a:latin typeface="Calibri"/>
                <a:cs typeface="Calibri"/>
              </a:rPr>
              <a:t>M</a:t>
            </a:r>
            <a:r>
              <a:rPr sz="2856" b="1" spc="-2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856" b="1" spc="-20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ls</a:t>
            </a:r>
            <a:endParaRPr sz="2856" dirty="0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10" dirty="0">
                <a:latin typeface="Calibri"/>
                <a:cs typeface="Calibri"/>
              </a:rPr>
              <a:t>B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z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1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e</a:t>
            </a:r>
            <a:endParaRPr sz="2448" dirty="0">
              <a:latin typeface="Calibri"/>
              <a:cs typeface="Calibri"/>
            </a:endParaRPr>
          </a:p>
          <a:p>
            <a:pPr marL="712400" lvl="1" indent="-233149">
              <a:spcBef>
                <a:spcPts val="223"/>
              </a:spcBef>
              <a:buFont typeface="Arial"/>
              <a:buChar char="•"/>
              <a:tabLst>
                <a:tab pos="712400" algn="l"/>
              </a:tabLst>
            </a:pPr>
            <a:r>
              <a:rPr sz="2448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ee</a:t>
            </a:r>
            <a:r>
              <a:rPr sz="2448" dirty="0">
                <a:latin typeface="Calibri"/>
                <a:cs typeface="Calibri"/>
              </a:rPr>
              <a:t>p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B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46" dirty="0">
                <a:latin typeface="Calibri"/>
                <a:cs typeface="Calibri"/>
              </a:rPr>
              <a:t>li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240" dirty="0">
                <a:latin typeface="Times New Roman"/>
                <a:cs typeface="Times New Roman"/>
              </a:rPr>
              <a:t> </a:t>
            </a:r>
            <a:r>
              <a:rPr sz="2448" spc="-71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s</a:t>
            </a:r>
          </a:p>
          <a:p>
            <a:pPr marL="712400" lvl="1" indent="-233149">
              <a:spcBef>
                <a:spcPts val="224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66" dirty="0">
                <a:latin typeface="Calibri"/>
                <a:cs typeface="Calibri"/>
              </a:rPr>
              <a:t>V</a:t>
            </a:r>
            <a:r>
              <a:rPr sz="2448" spc="-51" dirty="0">
                <a:latin typeface="Calibri"/>
                <a:cs typeface="Calibri"/>
              </a:rPr>
              <a:t>ar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158" dirty="0">
                <a:latin typeface="Times New Roman"/>
                <a:cs typeface="Times New Roman"/>
              </a:rPr>
              <a:t> </a:t>
            </a:r>
            <a:r>
              <a:rPr sz="2448" spc="-5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25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259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(</a:t>
            </a:r>
            <a:r>
              <a:rPr sz="2448" spc="-82" dirty="0">
                <a:latin typeface="Calibri"/>
                <a:cs typeface="Calibri"/>
              </a:rPr>
              <a:t>V</a:t>
            </a:r>
            <a:r>
              <a:rPr sz="2448" spc="-5" dirty="0">
                <a:latin typeface="Calibri"/>
                <a:cs typeface="Calibri"/>
              </a:rPr>
              <a:t>A</a:t>
            </a:r>
            <a:r>
              <a:rPr sz="2448" spc="25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)</a:t>
            </a: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448" dirty="0">
              <a:latin typeface="Times New Roman"/>
              <a:cs typeface="Times New Roman"/>
            </a:endParaRPr>
          </a:p>
          <a:p>
            <a:pPr marL="246102" indent="-233149">
              <a:spcBef>
                <a:spcPts val="1897"/>
              </a:spcBef>
              <a:buClr>
                <a:srgbClr val="2E75B6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71" dirty="0">
                <a:solidFill>
                  <a:srgbClr val="2E75B6"/>
                </a:solidFill>
                <a:latin typeface="Calibri"/>
                <a:cs typeface="Calibri"/>
              </a:rPr>
              <a:t>W</a:t>
            </a:r>
            <a:r>
              <a:rPr sz="2856" b="1" spc="-122" dirty="0">
                <a:solidFill>
                  <a:srgbClr val="2E75B6"/>
                </a:solidFill>
                <a:latin typeface="Calibri"/>
                <a:cs typeface="Calibri"/>
              </a:rPr>
              <a:t>h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y</a:t>
            </a:r>
            <a:r>
              <a:rPr sz="2856" b="1" spc="-31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2856" b="1" spc="-20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856" b="1" spc="-66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856" b="1" spc="-36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?</a:t>
            </a:r>
            <a:endParaRPr sz="2856" dirty="0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5" dirty="0">
                <a:latin typeface="Calibri"/>
                <a:cs typeface="Calibri"/>
              </a:rPr>
              <a:t>S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51" dirty="0">
                <a:latin typeface="Calibri"/>
                <a:cs typeface="Calibri"/>
              </a:rPr>
              <a:t>li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133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(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)</a:t>
            </a:r>
            <a:r>
              <a:rPr sz="2448" spc="-234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-51" dirty="0">
                <a:latin typeface="Calibri"/>
                <a:cs typeface="Calibri"/>
              </a:rPr>
              <a:t>ar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dirty="0">
                <a:latin typeface="Calibri"/>
                <a:cs typeface="Calibri"/>
              </a:rPr>
              <a:t>.</a:t>
            </a:r>
          </a:p>
          <a:p>
            <a:pPr marL="712400" lvl="1" indent="-233149">
              <a:spcBef>
                <a:spcPts val="223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87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240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41" dirty="0">
                <a:latin typeface="Calibri"/>
                <a:cs typeface="Calibri"/>
              </a:rPr>
              <a:t>'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208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51" dirty="0">
                <a:latin typeface="Calibri"/>
                <a:cs typeface="Calibri"/>
              </a:rPr>
              <a:t>l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x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-122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L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51" dirty="0">
                <a:latin typeface="Calibri"/>
                <a:cs typeface="Calibri"/>
              </a:rPr>
              <a:t>li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31" dirty="0">
                <a:latin typeface="Calibri"/>
                <a:cs typeface="Calibri"/>
              </a:rPr>
              <a:t>oo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270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4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.</a:t>
            </a:r>
          </a:p>
          <a:p>
            <a:pPr marL="712400" lvl="1" indent="-233149">
              <a:spcBef>
                <a:spcPts val="224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5" dirty="0">
                <a:latin typeface="Calibri"/>
                <a:cs typeface="Calibri"/>
              </a:rPr>
              <a:t>R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bu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208" dirty="0">
                <a:latin typeface="Times New Roman"/>
                <a:cs typeface="Times New Roman"/>
              </a:rPr>
              <a:t> </a:t>
            </a:r>
            <a:r>
              <a:rPr sz="2448" spc="-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10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5" dirty="0">
                <a:latin typeface="Calibri"/>
                <a:cs typeface="Calibri"/>
              </a:rPr>
              <a:t>tt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234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5" dirty="0">
                <a:latin typeface="Calibri"/>
                <a:cs typeface="Calibri"/>
              </a:rPr>
              <a:t>t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er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ee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6" dirty="0">
                <a:latin typeface="Times New Roman"/>
                <a:cs typeface="Times New Roman"/>
              </a:rPr>
              <a:t> </a:t>
            </a:r>
            <a:r>
              <a:rPr sz="2448" spc="-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234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.</a:t>
            </a:r>
          </a:p>
          <a:p>
            <a:pPr marL="712400" lvl="1" indent="-233149">
              <a:spcBef>
                <a:spcPts val="224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25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46" dirty="0">
                <a:latin typeface="Calibri"/>
                <a:cs typeface="Calibri"/>
              </a:rPr>
              <a:t>ll</a:t>
            </a:r>
            <a:r>
              <a:rPr sz="2448" spc="-208" dirty="0">
                <a:latin typeface="Calibri"/>
                <a:cs typeface="Calibri"/>
              </a:rPr>
              <a:t>y</a:t>
            </a:r>
            <a:r>
              <a:rPr sz="2448" spc="-204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5" dirty="0">
                <a:latin typeface="Calibri"/>
                <a:cs typeface="Calibri"/>
              </a:rPr>
              <a:t>A</a:t>
            </a:r>
            <a:r>
              <a:rPr sz="2448" spc="-71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ar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31" dirty="0">
                <a:latin typeface="Calibri"/>
                <a:cs typeface="Calibri"/>
              </a:rPr>
              <a:t>oo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168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5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13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bu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10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1837" y="677862"/>
            <a:ext cx="10271011" cy="77993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P</a:t>
            </a:r>
            <a:r>
              <a:rPr spc="-7" dirty="0"/>
              <a:t>itfall of</a:t>
            </a:r>
            <a:r>
              <a:rPr spc="-129" dirty="0"/>
              <a:t> </a:t>
            </a:r>
            <a:r>
              <a:rPr spc="-7" dirty="0"/>
              <a:t>GAN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55925" y="1868657"/>
            <a:ext cx="10236185" cy="381822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N</a:t>
            </a:r>
            <a:r>
              <a:rPr sz="2720" spc="-7" dirty="0">
                <a:latin typeface="Arial"/>
                <a:cs typeface="Arial"/>
              </a:rPr>
              <a:t>o guarantee to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equilibrium</a:t>
            </a:r>
            <a:endParaRPr sz="2720" dirty="0">
              <a:latin typeface="Arial"/>
              <a:cs typeface="Arial"/>
            </a:endParaRPr>
          </a:p>
          <a:p>
            <a:pPr marL="1246947">
              <a:spcBef>
                <a:spcPts val="1693"/>
              </a:spcBef>
              <a:tabLst>
                <a:tab pos="1691668" algn="l"/>
              </a:tabLst>
            </a:pPr>
            <a:r>
              <a:rPr sz="1904" b="1" dirty="0">
                <a:latin typeface="Arial"/>
                <a:cs typeface="Arial"/>
              </a:rPr>
              <a:t>–	</a:t>
            </a:r>
            <a:r>
              <a:rPr sz="1904" b="1" spc="-7" dirty="0">
                <a:latin typeface="Arial"/>
                <a:cs typeface="Arial"/>
              </a:rPr>
              <a:t>Mode</a:t>
            </a:r>
            <a:r>
              <a:rPr sz="1904" b="1" spc="-14" dirty="0">
                <a:latin typeface="Arial"/>
                <a:cs typeface="Arial"/>
              </a:rPr>
              <a:t> </a:t>
            </a:r>
            <a:r>
              <a:rPr sz="1904" b="1" spc="-7" dirty="0">
                <a:latin typeface="Arial"/>
                <a:cs typeface="Arial"/>
              </a:rPr>
              <a:t>collapsing</a:t>
            </a:r>
            <a:endParaRPr sz="1904" dirty="0">
              <a:latin typeface="Arial"/>
              <a:cs typeface="Arial"/>
            </a:endParaRPr>
          </a:p>
          <a:p>
            <a:pPr marL="1691668" indent="-444721">
              <a:spcBef>
                <a:spcPts val="1182"/>
              </a:spcBef>
              <a:buChar char="–"/>
              <a:tabLst>
                <a:tab pos="1691668" algn="l"/>
                <a:tab pos="1692532" algn="l"/>
              </a:tabLst>
            </a:pPr>
            <a:r>
              <a:rPr sz="1904" spc="-7" dirty="0">
                <a:latin typeface="Arial"/>
                <a:cs typeface="Arial"/>
              </a:rPr>
              <a:t>Oscillation</a:t>
            </a:r>
            <a:endParaRPr sz="1904" dirty="0">
              <a:latin typeface="Arial"/>
              <a:cs typeface="Arial"/>
            </a:endParaRPr>
          </a:p>
          <a:p>
            <a:pPr marL="1691668" indent="-444721">
              <a:spcBef>
                <a:spcPts val="1182"/>
              </a:spcBef>
              <a:buChar char="–"/>
              <a:tabLst>
                <a:tab pos="1691668" algn="l"/>
                <a:tab pos="1692532" algn="l"/>
              </a:tabLst>
            </a:pPr>
            <a:r>
              <a:rPr sz="1904" spc="-7" dirty="0">
                <a:latin typeface="Arial"/>
                <a:cs typeface="Arial"/>
              </a:rPr>
              <a:t>No indicator when to</a:t>
            </a:r>
            <a:r>
              <a:rPr sz="1904" spc="-14" dirty="0">
                <a:latin typeface="Arial"/>
                <a:cs typeface="Arial"/>
              </a:rPr>
              <a:t> </a:t>
            </a:r>
            <a:r>
              <a:rPr sz="1904" spc="-7" dirty="0">
                <a:latin typeface="Arial"/>
                <a:cs typeface="Arial"/>
              </a:rPr>
              <a:t>finish</a:t>
            </a:r>
            <a:endParaRPr sz="1904" dirty="0">
              <a:latin typeface="Arial"/>
              <a:cs typeface="Arial"/>
            </a:endParaRPr>
          </a:p>
          <a:p>
            <a:pPr marL="448175" indent="-430905">
              <a:spcBef>
                <a:spcPts val="1156"/>
              </a:spcBef>
              <a:buClr>
                <a:srgbClr val="000000"/>
              </a:buClr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20" spc="-7" dirty="0">
                <a:latin typeface="Arial"/>
                <a:cs typeface="Arial"/>
              </a:rPr>
              <a:t>ll generative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model</a:t>
            </a:r>
            <a:endParaRPr sz="2720" dirty="0">
              <a:latin typeface="Arial"/>
              <a:cs typeface="Arial"/>
            </a:endParaRPr>
          </a:p>
          <a:p>
            <a:pPr marL="1691668" lvl="1" indent="-444721">
              <a:spcBef>
                <a:spcPts val="1659"/>
              </a:spcBef>
              <a:buChar char="–"/>
              <a:tabLst>
                <a:tab pos="1691668" algn="l"/>
                <a:tab pos="1692532" algn="l"/>
              </a:tabLst>
            </a:pPr>
            <a:r>
              <a:rPr sz="1904" spc="-7" dirty="0">
                <a:latin typeface="Arial"/>
                <a:cs typeface="Arial"/>
              </a:rPr>
              <a:t>Evaluation metrics </a:t>
            </a:r>
            <a:r>
              <a:rPr sz="1904" dirty="0">
                <a:latin typeface="Arial"/>
                <a:cs typeface="Arial"/>
              </a:rPr>
              <a:t>( </a:t>
            </a:r>
            <a:r>
              <a:rPr sz="1904" spc="-7" dirty="0">
                <a:latin typeface="Arial"/>
                <a:cs typeface="Arial"/>
              </a:rPr>
              <a:t>Human turing test</a:t>
            </a:r>
            <a:r>
              <a:rPr sz="1904" spc="-27" dirty="0">
                <a:latin typeface="Arial"/>
                <a:cs typeface="Arial"/>
              </a:rPr>
              <a:t> </a:t>
            </a:r>
            <a:r>
              <a:rPr sz="1904" dirty="0">
                <a:latin typeface="Arial"/>
                <a:cs typeface="Arial"/>
              </a:rPr>
              <a:t>)</a:t>
            </a:r>
          </a:p>
          <a:p>
            <a:pPr marL="1691668" lvl="1" indent="-444721">
              <a:spcBef>
                <a:spcPts val="1182"/>
              </a:spcBef>
              <a:buChar char="–"/>
              <a:tabLst>
                <a:tab pos="1691668" algn="l"/>
                <a:tab pos="1692532" algn="l"/>
              </a:tabLst>
            </a:pPr>
            <a:r>
              <a:rPr sz="1904" spc="-7" dirty="0">
                <a:latin typeface="Arial"/>
                <a:cs typeface="Arial"/>
              </a:rPr>
              <a:t>Overfitting test </a:t>
            </a:r>
            <a:r>
              <a:rPr sz="1904" dirty="0">
                <a:latin typeface="Arial"/>
                <a:cs typeface="Arial"/>
              </a:rPr>
              <a:t>( </a:t>
            </a:r>
            <a:r>
              <a:rPr sz="1904" spc="-7" dirty="0">
                <a:latin typeface="Arial"/>
                <a:cs typeface="Arial"/>
              </a:rPr>
              <a:t>Nearest Neighbor </a:t>
            </a:r>
            <a:r>
              <a:rPr sz="1904" dirty="0">
                <a:latin typeface="Arial"/>
                <a:cs typeface="Arial"/>
              </a:rPr>
              <a:t>) → </a:t>
            </a:r>
            <a:r>
              <a:rPr sz="1904" spc="-7" dirty="0">
                <a:latin typeface="Arial"/>
                <a:cs typeface="Arial"/>
              </a:rPr>
              <a:t>GAN is </a:t>
            </a:r>
            <a:r>
              <a:rPr sz="1904" spc="-7" dirty="0">
                <a:solidFill>
                  <a:srgbClr val="FF9900"/>
                </a:solidFill>
                <a:latin typeface="Arial"/>
                <a:cs typeface="Arial"/>
              </a:rPr>
              <a:t>r</a:t>
            </a:r>
            <a:r>
              <a:rPr sz="1904" spc="-7" dirty="0">
                <a:latin typeface="Arial"/>
                <a:cs typeface="Arial"/>
              </a:rPr>
              <a:t>obust</a:t>
            </a:r>
            <a:r>
              <a:rPr sz="1904" spc="7" dirty="0">
                <a:latin typeface="Arial"/>
                <a:cs typeface="Arial"/>
              </a:rPr>
              <a:t> </a:t>
            </a:r>
            <a:r>
              <a:rPr sz="1904" spc="-7" dirty="0">
                <a:latin typeface="Arial"/>
                <a:cs typeface="Arial"/>
              </a:rPr>
              <a:t>!!!</a:t>
            </a:r>
            <a:endParaRPr sz="1904" dirty="0">
              <a:latin typeface="Arial"/>
              <a:cs typeface="Arial"/>
            </a:endParaRPr>
          </a:p>
          <a:p>
            <a:pPr marL="1691668" lvl="1" indent="-444721">
              <a:spcBef>
                <a:spcPts val="1182"/>
              </a:spcBef>
              <a:buChar char="–"/>
              <a:tabLst>
                <a:tab pos="1691668" algn="l"/>
                <a:tab pos="1692532" algn="l"/>
              </a:tabLst>
            </a:pPr>
            <a:r>
              <a:rPr sz="1904" spc="-7" dirty="0">
                <a:latin typeface="Arial"/>
                <a:cs typeface="Arial"/>
              </a:rPr>
              <a:t>Diversity</a:t>
            </a:r>
            <a:r>
              <a:rPr sz="1904" spc="-14" dirty="0">
                <a:latin typeface="Arial"/>
                <a:cs typeface="Arial"/>
              </a:rPr>
              <a:t> </a:t>
            </a:r>
            <a:r>
              <a:rPr sz="1904" spc="-7" dirty="0">
                <a:latin typeface="Arial"/>
                <a:cs typeface="Arial"/>
              </a:rPr>
              <a:t>test</a:t>
            </a:r>
            <a:endParaRPr sz="190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20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867185">
              <a:lnSpc>
                <a:spcPct val="100000"/>
              </a:lnSpc>
            </a:pPr>
            <a:r>
              <a:rPr sz="4488" spc="-337" dirty="0"/>
              <a:t>T</a:t>
            </a:r>
            <a:r>
              <a:rPr sz="4488" spc="-122" dirty="0"/>
              <a:t>r</a:t>
            </a:r>
            <a:r>
              <a:rPr sz="4488" spc="5" dirty="0"/>
              <a:t>ai</a:t>
            </a:r>
            <a:r>
              <a:rPr sz="4488" spc="-10" dirty="0"/>
              <a:t>n</a:t>
            </a:r>
            <a:r>
              <a:rPr sz="4488" spc="15" dirty="0"/>
              <a:t>i</a:t>
            </a:r>
            <a:r>
              <a:rPr sz="4488" spc="-10" dirty="0"/>
              <a:t>n</a:t>
            </a:r>
            <a:r>
              <a:rPr sz="4488" spc="-25" dirty="0"/>
              <a:t>g</a:t>
            </a:r>
            <a:r>
              <a:rPr sz="4488" spc="-173" dirty="0">
                <a:latin typeface="Times New Roman"/>
                <a:cs typeface="Times New Roman"/>
              </a:rPr>
              <a:t> </a:t>
            </a:r>
            <a:r>
              <a:rPr sz="4488" spc="-61" dirty="0"/>
              <a:t>P</a:t>
            </a:r>
            <a:r>
              <a:rPr sz="4488" spc="-143" dirty="0"/>
              <a:t>r</a:t>
            </a:r>
            <a:r>
              <a:rPr sz="4488" spc="5" dirty="0"/>
              <a:t>o</a:t>
            </a:r>
            <a:r>
              <a:rPr sz="4488" spc="-10" dirty="0"/>
              <a:t>b</a:t>
            </a:r>
            <a:r>
              <a:rPr sz="4488" spc="15" dirty="0"/>
              <a:t>l</a:t>
            </a:r>
            <a:r>
              <a:rPr sz="4488" spc="25" dirty="0"/>
              <a:t>e</a:t>
            </a:r>
            <a:r>
              <a:rPr sz="4488" spc="15" dirty="0"/>
              <a:t>m</a:t>
            </a:r>
            <a:r>
              <a:rPr sz="4488" spc="-20" dirty="0"/>
              <a:t>s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278732"/>
            <a:ext cx="3679250" cy="120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3672" b="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672" b="1" spc="-61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672" b="1" spc="-5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672" b="1" spc="-5" dirty="0">
                <a:solidFill>
                  <a:srgbClr val="1F4E79"/>
                </a:solidFill>
                <a:latin typeface="Calibri"/>
                <a:cs typeface="Calibri"/>
              </a:rPr>
              <a:t>-</a:t>
            </a:r>
            <a:r>
              <a:rPr sz="3672" b="1" spc="-31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3672" b="1" spc="-61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672" b="1" spc="-158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672" b="1" spc="-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3672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672" b="1" spc="1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3672" b="1" spc="-10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3672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672" b="1" spc="-5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672" b="1" spc="-10" dirty="0">
                <a:solidFill>
                  <a:srgbClr val="1F4E79"/>
                </a:solidFill>
                <a:latin typeface="Calibri"/>
                <a:cs typeface="Calibri"/>
              </a:rPr>
              <a:t>ce</a:t>
            </a:r>
            <a:endParaRPr sz="3672">
              <a:latin typeface="Calibri"/>
              <a:cs typeface="Calibri"/>
            </a:endParaRPr>
          </a:p>
          <a:p>
            <a:pPr marL="246102" indent="-233149">
              <a:spcBef>
                <a:spcPts val="592"/>
              </a:spcBef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3672" spc="20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3672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672" spc="5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3672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3672" spc="-5" dirty="0">
                <a:solidFill>
                  <a:srgbClr val="7F7F7F"/>
                </a:solidFill>
                <a:latin typeface="Calibri"/>
                <a:cs typeface="Calibri"/>
              </a:rPr>
              <a:t>-</a:t>
            </a:r>
            <a:r>
              <a:rPr sz="3672" spc="-2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672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672" spc="-31" dirty="0">
                <a:solidFill>
                  <a:srgbClr val="7F7F7F"/>
                </a:solidFill>
                <a:latin typeface="Calibri"/>
                <a:cs typeface="Calibri"/>
              </a:rPr>
              <a:t>lla</a:t>
            </a:r>
            <a:r>
              <a:rPr sz="3672" spc="5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3672" spc="-1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3672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367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057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8994" y="4614990"/>
            <a:ext cx="748026" cy="288200"/>
          </a:xfrm>
          <a:custGeom>
            <a:avLst/>
            <a:gdLst/>
            <a:ahLst/>
            <a:cxnLst/>
            <a:rect l="l" t="t" r="r" b="b"/>
            <a:pathLst>
              <a:path w="733425" h="282575">
                <a:moveTo>
                  <a:pt x="642913" y="0"/>
                </a:moveTo>
                <a:lnTo>
                  <a:pt x="643925" y="13261"/>
                </a:lnTo>
                <a:lnTo>
                  <a:pt x="655765" y="18851"/>
                </a:lnTo>
                <a:lnTo>
                  <a:pt x="666353" y="25950"/>
                </a:lnTo>
                <a:lnTo>
                  <a:pt x="690650" y="56377"/>
                </a:lnTo>
                <a:lnTo>
                  <a:pt x="704170" y="100622"/>
                </a:lnTo>
                <a:lnTo>
                  <a:pt x="707200" y="143765"/>
                </a:lnTo>
                <a:lnTo>
                  <a:pt x="706693" y="157553"/>
                </a:lnTo>
                <a:lnTo>
                  <a:pt x="700941" y="195616"/>
                </a:lnTo>
                <a:lnTo>
                  <a:pt x="680745" y="241447"/>
                </a:lnTo>
                <a:lnTo>
                  <a:pt x="639347" y="270866"/>
                </a:lnTo>
                <a:lnTo>
                  <a:pt x="654310" y="278749"/>
                </a:lnTo>
                <a:lnTo>
                  <a:pt x="695648" y="250961"/>
                </a:lnTo>
                <a:lnTo>
                  <a:pt x="717914" y="217614"/>
                </a:lnTo>
                <a:lnTo>
                  <a:pt x="731279" y="168994"/>
                </a:lnTo>
                <a:lnTo>
                  <a:pt x="732951" y="141224"/>
                </a:lnTo>
                <a:lnTo>
                  <a:pt x="732579" y="128026"/>
                </a:lnTo>
                <a:lnTo>
                  <a:pt x="722885" y="78712"/>
                </a:lnTo>
                <a:lnTo>
                  <a:pt x="705665" y="43357"/>
                </a:lnTo>
                <a:lnTo>
                  <a:pt x="678538" y="16096"/>
                </a:lnTo>
                <a:lnTo>
                  <a:pt x="655732" y="4125"/>
                </a:lnTo>
                <a:lnTo>
                  <a:pt x="642913" y="0"/>
                </a:lnTo>
                <a:close/>
              </a:path>
              <a:path w="733425" h="282575">
                <a:moveTo>
                  <a:pt x="89670" y="0"/>
                </a:moveTo>
                <a:lnTo>
                  <a:pt x="46531" y="22223"/>
                </a:lnTo>
                <a:lnTo>
                  <a:pt x="20410" y="53749"/>
                </a:lnTo>
                <a:lnTo>
                  <a:pt x="4884" y="95928"/>
                </a:lnTo>
                <a:lnTo>
                  <a:pt x="209" y="137806"/>
                </a:lnTo>
                <a:lnTo>
                  <a:pt x="0" y="154412"/>
                </a:lnTo>
                <a:lnTo>
                  <a:pt x="1140" y="167222"/>
                </a:lnTo>
                <a:lnTo>
                  <a:pt x="14373" y="215614"/>
                </a:lnTo>
                <a:lnTo>
                  <a:pt x="34922" y="249365"/>
                </a:lnTo>
                <a:lnTo>
                  <a:pt x="76810" y="278209"/>
                </a:lnTo>
                <a:lnTo>
                  <a:pt x="89670" y="282333"/>
                </a:lnTo>
                <a:lnTo>
                  <a:pt x="91369" y="270221"/>
                </a:lnTo>
                <a:lnTo>
                  <a:pt x="80824" y="265652"/>
                </a:lnTo>
                <a:lnTo>
                  <a:pt x="71070" y="259612"/>
                </a:lnTo>
                <a:lnTo>
                  <a:pt x="45416" y="230102"/>
                </a:lnTo>
                <a:lnTo>
                  <a:pt x="30856" y="193208"/>
                </a:lnTo>
                <a:lnTo>
                  <a:pt x="25732" y="153379"/>
                </a:lnTo>
                <a:lnTo>
                  <a:pt x="25391" y="138345"/>
                </a:lnTo>
                <a:lnTo>
                  <a:pt x="25798" y="124561"/>
                </a:lnTo>
                <a:lnTo>
                  <a:pt x="31435" y="86462"/>
                </a:lnTo>
                <a:lnTo>
                  <a:pt x="51880" y="40590"/>
                </a:lnTo>
                <a:lnTo>
                  <a:pt x="93694" y="11463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" name="object 3"/>
          <p:cNvSpPr/>
          <p:nvPr/>
        </p:nvSpPr>
        <p:spPr>
          <a:xfrm>
            <a:off x="5922287" y="2449078"/>
            <a:ext cx="378870" cy="264237"/>
          </a:xfrm>
          <a:custGeom>
            <a:avLst/>
            <a:gdLst/>
            <a:ahLst/>
            <a:cxnLst/>
            <a:rect l="l" t="t" r="r" b="b"/>
            <a:pathLst>
              <a:path w="371475" h="259080">
                <a:moveTo>
                  <a:pt x="288893" y="0"/>
                </a:moveTo>
                <a:lnTo>
                  <a:pt x="288276" y="11583"/>
                </a:lnTo>
                <a:lnTo>
                  <a:pt x="299584" y="16730"/>
                </a:lnTo>
                <a:lnTo>
                  <a:pt x="309779" y="23532"/>
                </a:lnTo>
                <a:lnTo>
                  <a:pt x="334462" y="55545"/>
                </a:lnTo>
                <a:lnTo>
                  <a:pt x="346321" y="102020"/>
                </a:lnTo>
                <a:lnTo>
                  <a:pt x="347790" y="131565"/>
                </a:lnTo>
                <a:lnTo>
                  <a:pt x="347312" y="144288"/>
                </a:lnTo>
                <a:lnTo>
                  <a:pt x="337332" y="192683"/>
                </a:lnTo>
                <a:lnTo>
                  <a:pt x="317978" y="227938"/>
                </a:lnTo>
                <a:lnTo>
                  <a:pt x="285601" y="248320"/>
                </a:lnTo>
                <a:lnTo>
                  <a:pt x="294658" y="257130"/>
                </a:lnTo>
                <a:lnTo>
                  <a:pt x="336299" y="230830"/>
                </a:lnTo>
                <a:lnTo>
                  <a:pt x="358210" y="198080"/>
                </a:lnTo>
                <a:lnTo>
                  <a:pt x="369865" y="150306"/>
                </a:lnTo>
                <a:lnTo>
                  <a:pt x="371187" y="119270"/>
                </a:lnTo>
                <a:lnTo>
                  <a:pt x="370175" y="107176"/>
                </a:lnTo>
                <a:lnTo>
                  <a:pt x="356451" y="59635"/>
                </a:lnTo>
                <a:lnTo>
                  <a:pt x="333794" y="24853"/>
                </a:lnTo>
                <a:lnTo>
                  <a:pt x="301658" y="4182"/>
                </a:lnTo>
                <a:lnTo>
                  <a:pt x="288893" y="0"/>
                </a:lnTo>
                <a:close/>
              </a:path>
              <a:path w="371475" h="259080">
                <a:moveTo>
                  <a:pt x="82299" y="0"/>
                </a:moveTo>
                <a:lnTo>
                  <a:pt x="44353" y="19190"/>
                </a:lnTo>
                <a:lnTo>
                  <a:pt x="17825" y="51096"/>
                </a:lnTo>
                <a:lnTo>
                  <a:pt x="3133" y="95161"/>
                </a:lnTo>
                <a:lnTo>
                  <a:pt x="0" y="139627"/>
                </a:lnTo>
                <a:lnTo>
                  <a:pt x="1003" y="151758"/>
                </a:lnTo>
                <a:lnTo>
                  <a:pt x="14673" y="199320"/>
                </a:lnTo>
                <a:lnTo>
                  <a:pt x="37285" y="234004"/>
                </a:lnTo>
                <a:lnTo>
                  <a:pt x="69486" y="254625"/>
                </a:lnTo>
                <a:lnTo>
                  <a:pt x="82299" y="258805"/>
                </a:lnTo>
                <a:lnTo>
                  <a:pt x="82630" y="247274"/>
                </a:lnTo>
                <a:lnTo>
                  <a:pt x="71470" y="242101"/>
                </a:lnTo>
                <a:lnTo>
                  <a:pt x="61391" y="235236"/>
                </a:lnTo>
                <a:lnTo>
                  <a:pt x="36831" y="202855"/>
                </a:lnTo>
                <a:lnTo>
                  <a:pt x="24850" y="155930"/>
                </a:lnTo>
                <a:lnTo>
                  <a:pt x="23353" y="126957"/>
                </a:lnTo>
                <a:lnTo>
                  <a:pt x="23736" y="114280"/>
                </a:lnTo>
                <a:lnTo>
                  <a:pt x="33622" y="65980"/>
                </a:lnTo>
                <a:lnTo>
                  <a:pt x="53261" y="30718"/>
                </a:lnTo>
                <a:lnTo>
                  <a:pt x="85987" y="10515"/>
                </a:lnTo>
                <a:lnTo>
                  <a:pt x="822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547491" y="877847"/>
            <a:ext cx="8321542" cy="5366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2400" indent="-233149">
              <a:lnSpc>
                <a:spcPts val="2672"/>
              </a:lnSpc>
              <a:buFont typeface="Arial"/>
              <a:buChar char="•"/>
              <a:tabLst>
                <a:tab pos="712400" algn="l"/>
              </a:tabLst>
            </a:pPr>
            <a:r>
              <a:rPr sz="2244" spc="25" dirty="0">
                <a:latin typeface="Calibri"/>
                <a:cs typeface="Calibri"/>
              </a:rPr>
              <a:t>Th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153" dirty="0"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p</a:t>
            </a:r>
            <a:r>
              <a:rPr sz="2244" spc="-5" dirty="0">
                <a:latin typeface="Calibri"/>
                <a:cs typeface="Calibri"/>
              </a:rPr>
              <a:t>l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10" dirty="0">
                <a:latin typeface="Calibri"/>
                <a:cs typeface="Calibri"/>
              </a:rPr>
              <a:t>yer</a:t>
            </a:r>
            <a:r>
              <a:rPr sz="2244" spc="-224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10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o</a:t>
            </a:r>
            <a:r>
              <a:rPr sz="2244" spc="-10" dirty="0">
                <a:latin typeface="Times New Roman"/>
                <a:cs typeface="Times New Roman"/>
              </a:rPr>
              <a:t> 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46" dirty="0">
                <a:latin typeface="Calibri"/>
                <a:cs typeface="Calibri"/>
              </a:rPr>
              <a:t>ax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31" dirty="0">
                <a:latin typeface="Calibri"/>
                <a:cs typeface="Calibri"/>
              </a:rPr>
              <a:t>z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255" dirty="0">
                <a:latin typeface="Times New Roman"/>
                <a:cs typeface="Times New Roman"/>
              </a:rPr>
              <a:t> 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116" dirty="0">
                <a:latin typeface="Times New Roman"/>
                <a:cs typeface="Times New Roman"/>
              </a:rPr>
              <a:t> 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5" dirty="0">
                <a:latin typeface="Calibri"/>
                <a:cs typeface="Calibri"/>
              </a:rPr>
              <a:t>w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dirty="0">
                <a:latin typeface="Calibri"/>
                <a:cs typeface="Calibri"/>
              </a:rPr>
              <a:t>d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31" dirty="0">
                <a:latin typeface="Calibri"/>
                <a:cs typeface="Calibri"/>
              </a:rPr>
              <a:t>(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31" dirty="0">
                <a:latin typeface="Calibri"/>
                <a:cs typeface="Calibri"/>
              </a:rPr>
              <a:t>z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255" dirty="0">
                <a:latin typeface="Times New Roman"/>
                <a:cs typeface="Times New Roman"/>
              </a:rPr>
              <a:t> 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116" dirty="0">
                <a:latin typeface="Times New Roman"/>
                <a:cs typeface="Times New Roman"/>
              </a:rPr>
              <a:t> </a:t>
            </a:r>
            <a:r>
              <a:rPr sz="2244" spc="-5" dirty="0">
                <a:latin typeface="Calibri"/>
                <a:cs typeface="Calibri"/>
              </a:rPr>
              <a:t>l</a:t>
            </a:r>
            <a:r>
              <a:rPr sz="2244" spc="41" dirty="0">
                <a:latin typeface="Calibri"/>
                <a:cs typeface="Calibri"/>
              </a:rPr>
              <a:t>oss</a:t>
            </a:r>
            <a:r>
              <a:rPr sz="2244" spc="31" dirty="0">
                <a:latin typeface="Calibri"/>
                <a:cs typeface="Calibri"/>
              </a:rPr>
              <a:t>)</a:t>
            </a:r>
            <a:r>
              <a:rPr sz="2244" dirty="0">
                <a:latin typeface="Calibri"/>
                <a:cs typeface="Calibri"/>
              </a:rPr>
              <a:t>.</a:t>
            </a:r>
            <a:endParaRPr sz="2244">
              <a:latin typeface="Calibri"/>
              <a:cs typeface="Calibri"/>
            </a:endParaRPr>
          </a:p>
          <a:p>
            <a:pPr marL="712400" indent="-233149">
              <a:lnSpc>
                <a:spcPts val="2652"/>
              </a:lnSpc>
              <a:buFont typeface="Arial"/>
              <a:buChar char="•"/>
              <a:tabLst>
                <a:tab pos="712400" algn="l"/>
              </a:tabLst>
            </a:pPr>
            <a:r>
              <a:rPr sz="2244" spc="-31" dirty="0">
                <a:latin typeface="Calibri"/>
                <a:cs typeface="Calibri"/>
              </a:rPr>
              <a:t>U</a:t>
            </a:r>
            <a:r>
              <a:rPr sz="2244" spc="25" dirty="0">
                <a:latin typeface="Calibri"/>
                <a:cs typeface="Calibri"/>
              </a:rPr>
              <a:t>s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46" dirty="0">
                <a:latin typeface="Times New Roman"/>
                <a:cs typeface="Times New Roman"/>
              </a:rPr>
              <a:t> </a:t>
            </a:r>
            <a:r>
              <a:rPr sz="2244" spc="-15" dirty="0">
                <a:latin typeface="Calibri"/>
                <a:cs typeface="Calibri"/>
              </a:rPr>
              <a:t>S</a:t>
            </a:r>
            <a:r>
              <a:rPr sz="2244" spc="-5" dirty="0">
                <a:latin typeface="Calibri"/>
                <a:cs typeface="Calibri"/>
              </a:rPr>
              <a:t>G</a:t>
            </a:r>
            <a:r>
              <a:rPr sz="2244" dirty="0">
                <a:latin typeface="Calibri"/>
                <a:cs typeface="Calibri"/>
              </a:rPr>
              <a:t>D</a:t>
            </a:r>
            <a:r>
              <a:rPr sz="2244" spc="-107" dirty="0">
                <a:latin typeface="Times New Roman"/>
                <a:cs typeface="Times New Roman"/>
              </a:rPr>
              <a:t> </a:t>
            </a:r>
            <a:r>
              <a:rPr sz="2244" spc="31" dirty="0">
                <a:latin typeface="Calibri"/>
                <a:cs typeface="Calibri"/>
              </a:rPr>
              <a:t>(</a:t>
            </a:r>
            <a:r>
              <a:rPr sz="2244" spc="5" dirty="0">
                <a:latin typeface="Calibri"/>
                <a:cs typeface="Calibri"/>
              </a:rPr>
              <a:t>w</a:t>
            </a:r>
            <a:r>
              <a:rPr sz="2244" spc="-10" dirty="0">
                <a:latin typeface="Calibri"/>
                <a:cs typeface="Calibri"/>
              </a:rPr>
              <a:t>i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h</a:t>
            </a:r>
            <a:r>
              <a:rPr sz="2244" spc="-10" dirty="0">
                <a:latin typeface="Times New Roman"/>
                <a:cs typeface="Times New Roman"/>
              </a:rPr>
              <a:t> </a:t>
            </a:r>
            <a:r>
              <a:rPr sz="2244" spc="-15" dirty="0">
                <a:latin typeface="Calibri"/>
                <a:cs typeface="Calibri"/>
              </a:rPr>
              <a:t>B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46" dirty="0">
                <a:latin typeface="Calibri"/>
                <a:cs typeface="Calibri"/>
              </a:rPr>
              <a:t>c</a:t>
            </a:r>
            <a:r>
              <a:rPr sz="2244" spc="-15" dirty="0">
                <a:latin typeface="Calibri"/>
                <a:cs typeface="Calibri"/>
              </a:rPr>
              <a:t>k</a:t>
            </a:r>
            <a:r>
              <a:rPr sz="2244" spc="41" dirty="0">
                <a:latin typeface="Calibri"/>
                <a:cs typeface="Calibri"/>
              </a:rPr>
              <a:t>p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41" dirty="0">
                <a:latin typeface="Calibri"/>
                <a:cs typeface="Calibri"/>
              </a:rPr>
              <a:t>p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56" dirty="0">
                <a:latin typeface="Calibri"/>
                <a:cs typeface="Calibri"/>
              </a:rPr>
              <a:t>ga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10" dirty="0">
                <a:latin typeface="Calibri"/>
                <a:cs typeface="Calibri"/>
              </a:rPr>
              <a:t>i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-61" dirty="0">
                <a:latin typeface="Calibri"/>
                <a:cs typeface="Calibri"/>
              </a:rPr>
              <a:t>n</a:t>
            </a:r>
            <a:r>
              <a:rPr sz="2244" dirty="0">
                <a:latin typeface="Calibri"/>
                <a:cs typeface="Calibri"/>
              </a:rPr>
              <a:t>)</a:t>
            </a:r>
            <a:r>
              <a:rPr sz="2244" spc="-224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o</a:t>
            </a:r>
            <a:r>
              <a:rPr sz="2244" spc="-116" dirty="0">
                <a:latin typeface="Times New Roman"/>
                <a:cs typeface="Times New Roman"/>
              </a:rPr>
              <a:t> </a:t>
            </a:r>
            <a:r>
              <a:rPr sz="2244" spc="25" dirty="0">
                <a:latin typeface="Calibri"/>
                <a:cs typeface="Calibri"/>
              </a:rPr>
              <a:t>f</a:t>
            </a:r>
            <a:r>
              <a:rPr sz="2244" spc="-10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dirty="0">
                <a:latin typeface="Calibri"/>
                <a:cs typeface="Calibri"/>
              </a:rPr>
              <a:t>d</a:t>
            </a:r>
            <a:r>
              <a:rPr sz="2244" spc="-112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41" dirty="0">
                <a:latin typeface="Calibri"/>
                <a:cs typeface="Calibri"/>
              </a:rPr>
              <a:t>h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148" dirty="0">
                <a:latin typeface="Times New Roman"/>
                <a:cs typeface="Times New Roman"/>
              </a:rPr>
              <a:t> 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41" dirty="0">
                <a:latin typeface="Calibri"/>
                <a:cs typeface="Calibri"/>
              </a:rPr>
              <a:t>p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10" dirty="0">
                <a:latin typeface="Calibri"/>
                <a:cs typeface="Calibri"/>
              </a:rPr>
              <a:t>i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dirty="0">
                <a:latin typeface="Calibri"/>
                <a:cs typeface="Calibri"/>
              </a:rPr>
              <a:t>l</a:t>
            </a:r>
            <a:r>
              <a:rPr sz="2244" spc="-158" dirty="0"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p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66" dirty="0">
                <a:latin typeface="Calibri"/>
                <a:cs typeface="Calibri"/>
              </a:rPr>
              <a:t>s</a:t>
            </a:r>
            <a:r>
              <a:rPr sz="2244" dirty="0">
                <a:latin typeface="Calibri"/>
                <a:cs typeface="Calibri"/>
              </a:rPr>
              <a:t>.</a:t>
            </a:r>
            <a:endParaRPr sz="2244">
              <a:latin typeface="Calibri"/>
              <a:cs typeface="Calibri"/>
            </a:endParaRPr>
          </a:p>
          <a:p>
            <a:pPr marL="712400" indent="-233149">
              <a:lnSpc>
                <a:spcPts val="2652"/>
              </a:lnSpc>
              <a:buFont typeface="Arial"/>
              <a:buChar char="•"/>
              <a:tabLst>
                <a:tab pos="712400" algn="l"/>
              </a:tabLst>
            </a:pPr>
            <a:r>
              <a:rPr sz="2244" spc="-15" dirty="0">
                <a:latin typeface="Calibri"/>
                <a:cs typeface="Calibri"/>
              </a:rPr>
              <a:t>S</a:t>
            </a:r>
            <a:r>
              <a:rPr sz="2244" spc="10" dirty="0">
                <a:latin typeface="Calibri"/>
                <a:cs typeface="Calibri"/>
              </a:rPr>
              <a:t>G</a:t>
            </a:r>
            <a:r>
              <a:rPr sz="2244" dirty="0">
                <a:latin typeface="Calibri"/>
                <a:cs typeface="Calibri"/>
              </a:rPr>
              <a:t>D</a:t>
            </a:r>
            <a:r>
              <a:rPr sz="2244" spc="-5" dirty="0"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h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-41" dirty="0">
                <a:latin typeface="Calibri"/>
                <a:cs typeface="Calibri"/>
              </a:rPr>
              <a:t>c</a:t>
            </a:r>
            <a:r>
              <a:rPr sz="2244" spc="41" dirty="0">
                <a:latin typeface="Calibri"/>
                <a:cs typeface="Calibri"/>
              </a:rPr>
              <a:t>on</a:t>
            </a:r>
            <a:r>
              <a:rPr sz="2244" spc="-5" dirty="0">
                <a:latin typeface="Calibri"/>
                <a:cs typeface="Calibri"/>
              </a:rPr>
              <a:t>v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6" dirty="0">
                <a:latin typeface="Calibri"/>
                <a:cs typeface="Calibri"/>
              </a:rPr>
              <a:t>g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41" dirty="0">
                <a:latin typeface="Calibri"/>
                <a:cs typeface="Calibri"/>
              </a:rPr>
              <a:t>c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250" dirty="0">
                <a:latin typeface="Times New Roman"/>
                <a:cs typeface="Times New Roman"/>
              </a:rPr>
              <a:t> </a:t>
            </a:r>
            <a:r>
              <a:rPr sz="2244" spc="-56" dirty="0">
                <a:latin typeface="Calibri"/>
                <a:cs typeface="Calibri"/>
              </a:rPr>
              <a:t>g</a:t>
            </a:r>
            <a:r>
              <a:rPr sz="2244" spc="41" dirty="0">
                <a:latin typeface="Calibri"/>
                <a:cs typeface="Calibri"/>
              </a:rPr>
              <a:t>u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10" dirty="0">
                <a:latin typeface="Calibri"/>
                <a:cs typeface="Calibri"/>
              </a:rPr>
              <a:t>ee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31" dirty="0">
                <a:latin typeface="Calibri"/>
                <a:cs typeface="Calibri"/>
              </a:rPr>
              <a:t>(</a:t>
            </a:r>
            <a:r>
              <a:rPr sz="2244" spc="41" dirty="0">
                <a:latin typeface="Calibri"/>
                <a:cs typeface="Calibri"/>
              </a:rPr>
              <a:t>und</a:t>
            </a:r>
            <a:r>
              <a:rPr sz="2244" spc="-10" dirty="0">
                <a:latin typeface="Calibri"/>
                <a:cs typeface="Calibri"/>
              </a:rPr>
              <a:t>er</a:t>
            </a:r>
            <a:r>
              <a:rPr sz="2244" spc="-224" dirty="0">
                <a:latin typeface="Times New Roman"/>
                <a:cs typeface="Times New Roman"/>
              </a:rPr>
              <a:t> </a:t>
            </a:r>
            <a:r>
              <a:rPr sz="2244" spc="-41" dirty="0">
                <a:latin typeface="Calibri"/>
                <a:cs typeface="Calibri"/>
              </a:rPr>
              <a:t>c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dirty="0">
                <a:latin typeface="Calibri"/>
                <a:cs typeface="Calibri"/>
              </a:rPr>
              <a:t>n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-41" dirty="0">
                <a:latin typeface="Calibri"/>
                <a:cs typeface="Calibri"/>
              </a:rPr>
              <a:t>c</a:t>
            </a:r>
            <a:r>
              <a:rPr sz="2244" spc="41" dirty="0">
                <a:latin typeface="Calibri"/>
                <a:cs typeface="Calibri"/>
              </a:rPr>
              <a:t>ond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ons</a:t>
            </a:r>
            <a:r>
              <a:rPr sz="2244" spc="31" dirty="0">
                <a:latin typeface="Calibri"/>
                <a:cs typeface="Calibri"/>
              </a:rPr>
              <a:t>)</a:t>
            </a:r>
            <a:r>
              <a:rPr sz="2244" dirty="0">
                <a:latin typeface="Calibri"/>
                <a:cs typeface="Calibri"/>
              </a:rPr>
              <a:t>.</a:t>
            </a:r>
            <a:endParaRPr sz="2244">
              <a:latin typeface="Calibri"/>
              <a:cs typeface="Calibri"/>
            </a:endParaRPr>
          </a:p>
          <a:p>
            <a:pPr marL="712400" indent="-233149">
              <a:lnSpc>
                <a:spcPts val="2672"/>
              </a:lnSpc>
              <a:buFont typeface="Arial"/>
              <a:buChar char="•"/>
              <a:tabLst>
                <a:tab pos="712400" algn="l"/>
              </a:tabLst>
            </a:pPr>
            <a:r>
              <a:rPr sz="2244" b="1" spc="2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244" b="1" spc="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244" b="1" dirty="0">
                <a:solidFill>
                  <a:srgbClr val="FF0000"/>
                </a:solidFill>
                <a:latin typeface="Calibri"/>
                <a:cs typeface="Calibri"/>
              </a:rPr>
              <a:t>ob</a:t>
            </a:r>
            <a:r>
              <a:rPr sz="2244" b="1" spc="-5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244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244" b="1" spc="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244" b="1" spc="-1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244" b="1" spc="-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W</a:t>
            </a:r>
            <a:r>
              <a:rPr sz="2244" spc="-10" dirty="0">
                <a:latin typeface="Calibri"/>
                <a:cs typeface="Calibri"/>
              </a:rPr>
              <a:t>i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h</a:t>
            </a:r>
            <a:r>
              <a:rPr sz="2244" spc="-10" dirty="0"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46" dirty="0">
                <a:latin typeface="Calibri"/>
                <a:cs typeface="Calibri"/>
              </a:rPr>
              <a:t>n</a:t>
            </a:r>
            <a:r>
              <a:rPr sz="2244" spc="25" dirty="0">
                <a:latin typeface="Calibri"/>
                <a:cs typeface="Calibri"/>
              </a:rPr>
              <a:t>-</a:t>
            </a:r>
            <a:r>
              <a:rPr sz="2244" spc="-36" dirty="0">
                <a:latin typeface="Calibri"/>
                <a:cs typeface="Calibri"/>
              </a:rPr>
              <a:t>c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5" dirty="0">
                <a:latin typeface="Calibri"/>
                <a:cs typeface="Calibri"/>
              </a:rPr>
              <a:t>v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-56" dirty="0">
                <a:latin typeface="Calibri"/>
                <a:cs typeface="Calibri"/>
              </a:rPr>
              <a:t>x</a:t>
            </a:r>
            <a:r>
              <a:rPr sz="2244" spc="-10" dirty="0">
                <a:latin typeface="Calibri"/>
                <a:cs typeface="Calibri"/>
              </a:rPr>
              <a:t>i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214" dirty="0">
                <a:latin typeface="Calibri"/>
                <a:cs typeface="Calibri"/>
              </a:rPr>
              <a:t>y</a:t>
            </a:r>
            <a:r>
              <a:rPr sz="2244" spc="-10" dirty="0">
                <a:latin typeface="Calibri"/>
                <a:cs typeface="Calibri"/>
              </a:rPr>
              <a:t>,</a:t>
            </a:r>
            <a:r>
              <a:rPr sz="2244" spc="-306" dirty="0">
                <a:latin typeface="Times New Roman"/>
                <a:cs typeface="Times New Roman"/>
              </a:rPr>
              <a:t> </a:t>
            </a:r>
            <a:r>
              <a:rPr sz="2244" spc="5" dirty="0">
                <a:latin typeface="Calibri"/>
                <a:cs typeface="Calibri"/>
              </a:rPr>
              <a:t>w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46" dirty="0">
                <a:latin typeface="Times New Roman"/>
                <a:cs typeface="Times New Roman"/>
              </a:rPr>
              <a:t> 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10" dirty="0">
                <a:latin typeface="Calibri"/>
                <a:cs typeface="Calibri"/>
              </a:rPr>
              <a:t>i</a:t>
            </a:r>
            <a:r>
              <a:rPr sz="2244" spc="-56" dirty="0">
                <a:latin typeface="Calibri"/>
                <a:cs typeface="Calibri"/>
              </a:rPr>
              <a:t>g</a:t>
            </a:r>
            <a:r>
              <a:rPr sz="2244" spc="41" dirty="0">
                <a:latin typeface="Calibri"/>
                <a:cs typeface="Calibri"/>
              </a:rPr>
              <a:t>h</a:t>
            </a:r>
            <a:r>
              <a:rPr sz="2244" spc="-10" dirty="0">
                <a:latin typeface="Calibri"/>
                <a:cs typeface="Calibri"/>
              </a:rPr>
              <a:t>t</a:t>
            </a:r>
            <a:r>
              <a:rPr sz="2244" spc="-92" dirty="0">
                <a:latin typeface="Times New Roman"/>
                <a:cs typeface="Times New Roman"/>
              </a:rPr>
              <a:t> </a:t>
            </a:r>
            <a:r>
              <a:rPr sz="2244" spc="-36" dirty="0">
                <a:latin typeface="Calibri"/>
                <a:cs typeface="Calibri"/>
              </a:rPr>
              <a:t>c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5" dirty="0">
                <a:latin typeface="Calibri"/>
                <a:cs typeface="Calibri"/>
              </a:rPr>
              <a:t>v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6" dirty="0">
                <a:latin typeface="Calibri"/>
                <a:cs typeface="Calibri"/>
              </a:rPr>
              <a:t>g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250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o</a:t>
            </a:r>
            <a:r>
              <a:rPr sz="2244" spc="-116" dirty="0">
                <a:latin typeface="Times New Roman"/>
                <a:cs typeface="Times New Roman"/>
              </a:rPr>
              <a:t> </a:t>
            </a:r>
            <a:r>
              <a:rPr sz="2244" spc="-10" dirty="0">
                <a:latin typeface="Calibri"/>
                <a:cs typeface="Calibri"/>
              </a:rPr>
              <a:t>l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-46" dirty="0">
                <a:latin typeface="Calibri"/>
                <a:cs typeface="Calibri"/>
              </a:rPr>
              <a:t>c</a:t>
            </a:r>
            <a:r>
              <a:rPr sz="2244" spc="25" dirty="0">
                <a:latin typeface="Calibri"/>
                <a:cs typeface="Calibri"/>
              </a:rPr>
              <a:t>a</a:t>
            </a:r>
            <a:r>
              <a:rPr sz="2244" dirty="0">
                <a:latin typeface="Calibri"/>
                <a:cs typeface="Calibri"/>
              </a:rPr>
              <a:t>l</a:t>
            </a:r>
            <a:r>
              <a:rPr sz="2244" spc="-61" dirty="0">
                <a:latin typeface="Times New Roman"/>
                <a:cs typeface="Times New Roman"/>
              </a:rPr>
              <a:t> 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41" dirty="0">
                <a:latin typeface="Calibri"/>
                <a:cs typeface="Calibri"/>
              </a:rPr>
              <a:t>p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10" dirty="0">
                <a:latin typeface="Calibri"/>
                <a:cs typeface="Calibri"/>
              </a:rPr>
              <a:t>i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dirty="0">
                <a:latin typeface="Calibri"/>
                <a:cs typeface="Calibri"/>
              </a:rPr>
              <a:t>.</a:t>
            </a:r>
            <a:endParaRPr sz="2244">
              <a:latin typeface="Calibri"/>
              <a:cs typeface="Calibri"/>
            </a:endParaRPr>
          </a:p>
          <a:p>
            <a:pPr marL="4662335">
              <a:lnSpc>
                <a:spcPts val="2315"/>
              </a:lnSpc>
              <a:spcBef>
                <a:spcPts val="1591"/>
              </a:spcBef>
            </a:pPr>
            <a:r>
              <a:rPr sz="2244" spc="-36" dirty="0">
                <a:latin typeface="Cambria Math"/>
                <a:cs typeface="Cambria Math"/>
              </a:rPr>
              <a:t>m</a:t>
            </a:r>
            <a:r>
              <a:rPr sz="2244" spc="-25" dirty="0">
                <a:latin typeface="Cambria Math"/>
                <a:cs typeface="Cambria Math"/>
              </a:rPr>
              <a:t>i</a:t>
            </a:r>
            <a:r>
              <a:rPr sz="2244" dirty="0">
                <a:latin typeface="Cambria Math"/>
                <a:cs typeface="Cambria Math"/>
              </a:rPr>
              <a:t>n</a:t>
            </a:r>
            <a:r>
              <a:rPr sz="2244" spc="-82" dirty="0">
                <a:latin typeface="Times New Roman"/>
                <a:cs typeface="Times New Roman"/>
              </a:rPr>
              <a:t> </a:t>
            </a:r>
            <a:r>
              <a:rPr sz="2244" spc="-25" dirty="0">
                <a:latin typeface="Cambria Math"/>
                <a:cs typeface="Cambria Math"/>
              </a:rPr>
              <a:t>𝐿</a:t>
            </a:r>
            <a:r>
              <a:rPr sz="2244" dirty="0">
                <a:latin typeface="Times New Roman"/>
                <a:cs typeface="Times New Roman"/>
              </a:rPr>
              <a:t> </a:t>
            </a:r>
            <a:r>
              <a:rPr sz="2244" spc="-173" dirty="0">
                <a:latin typeface="Times New Roman"/>
                <a:cs typeface="Times New Roman"/>
              </a:rPr>
              <a:t> </a:t>
            </a:r>
            <a:r>
              <a:rPr sz="2244" spc="-25" dirty="0">
                <a:latin typeface="Cambria Math"/>
                <a:cs typeface="Cambria Math"/>
              </a:rPr>
              <a:t>𝐺</a:t>
            </a:r>
            <a:endParaRPr sz="2244">
              <a:latin typeface="Cambria Math"/>
              <a:cs typeface="Cambria Math"/>
            </a:endParaRPr>
          </a:p>
          <a:p>
            <a:pPr marL="1477259" algn="ctr">
              <a:lnSpc>
                <a:spcPts val="1581"/>
              </a:lnSpc>
            </a:pPr>
            <a:r>
              <a:rPr sz="1632" spc="234" dirty="0">
                <a:latin typeface="Cambria Math"/>
                <a:cs typeface="Cambria Math"/>
              </a:rPr>
              <a:t>$</a:t>
            </a:r>
            <a:endParaRPr sz="1632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632">
              <a:latin typeface="Times New Roman"/>
              <a:cs typeface="Times New Roman"/>
            </a:endParaRPr>
          </a:p>
          <a:p>
            <a:pPr>
              <a:spcBef>
                <a:spcPts val="46"/>
              </a:spcBef>
            </a:pPr>
            <a:endParaRPr sz="1326">
              <a:latin typeface="Times New Roman"/>
              <a:cs typeface="Times New Roman"/>
            </a:endParaRPr>
          </a:p>
          <a:p>
            <a:pPr marL="246102" indent="-233149">
              <a:lnSpc>
                <a:spcPts val="3172"/>
              </a:lnSpc>
              <a:buClr>
                <a:srgbClr val="2E75B6"/>
              </a:buClr>
              <a:buFont typeface="Arial"/>
              <a:buChar char="•"/>
              <a:tabLst>
                <a:tab pos="246102" algn="l"/>
              </a:tabLst>
            </a:pPr>
            <a:r>
              <a:rPr sz="2652" b="1" spc="41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2652" b="1" spc="25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652" b="1" spc="-36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652" b="1" spc="-92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652" b="1" spc="-56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2652" b="1" spc="-4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652" b="1" spc="-31" dirty="0">
                <a:solidFill>
                  <a:srgbClr val="2E75B6"/>
                </a:solidFill>
                <a:latin typeface="Calibri"/>
                <a:cs typeface="Calibri"/>
              </a:rPr>
              <a:t>v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652" b="1" spc="-31" dirty="0">
                <a:solidFill>
                  <a:srgbClr val="2E75B6"/>
                </a:solidFill>
                <a:latin typeface="Calibri"/>
                <a:cs typeface="Calibri"/>
              </a:rPr>
              <a:t>v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spc="-61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652" b="1" spc="-41" dirty="0">
                <a:solidFill>
                  <a:srgbClr val="2E75B6"/>
                </a:solidFill>
                <a:latin typeface="Calibri"/>
                <a:cs typeface="Calibri"/>
              </a:rPr>
              <a:t>w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652" b="1" spc="-51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20" dirty="0">
                <a:solidFill>
                  <a:srgbClr val="2E75B6"/>
                </a:solidFill>
                <a:latin typeface="Calibri"/>
                <a:cs typeface="Calibri"/>
              </a:rPr>
              <a:t>(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652" b="1" spc="-7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mo</a:t>
            </a:r>
            <a:r>
              <a:rPr sz="2652" b="1" spc="-3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e)</a:t>
            </a:r>
            <a:r>
              <a:rPr sz="2652" b="1" spc="3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p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y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spc="-3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endParaRPr sz="2652">
              <a:latin typeface="Calibri"/>
              <a:cs typeface="Calibri"/>
            </a:endParaRPr>
          </a:p>
          <a:p>
            <a:pPr marL="712400" lvl="1" indent="-233149">
              <a:lnSpc>
                <a:spcPts val="2662"/>
              </a:lnSpc>
              <a:buFont typeface="Arial"/>
              <a:buChar char="•"/>
              <a:tabLst>
                <a:tab pos="712400" algn="l"/>
              </a:tabLst>
            </a:pPr>
            <a:r>
              <a:rPr sz="2244" spc="46" dirty="0">
                <a:latin typeface="Calibri"/>
                <a:cs typeface="Calibri"/>
              </a:rPr>
              <a:t>D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s</a:t>
            </a:r>
            <a:r>
              <a:rPr sz="2244" spc="-41" dirty="0">
                <a:latin typeface="Calibri"/>
                <a:cs typeface="Calibri"/>
              </a:rPr>
              <a:t>c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25" dirty="0">
                <a:latin typeface="Calibri"/>
                <a:cs typeface="Calibri"/>
              </a:rPr>
              <a:t>a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-10" dirty="0">
                <a:latin typeface="Calibri"/>
                <a:cs typeface="Calibri"/>
              </a:rPr>
              <a:t>r</a:t>
            </a:r>
            <a:r>
              <a:rPr sz="2244" spc="-224" dirty="0">
                <a:latin typeface="Times New Roman"/>
                <a:cs typeface="Times New Roman"/>
              </a:rPr>
              <a:t> 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10" dirty="0">
                <a:latin typeface="Calibri"/>
                <a:cs typeface="Calibri"/>
              </a:rPr>
              <a:t>y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15" dirty="0">
                <a:latin typeface="Calibri"/>
                <a:cs typeface="Calibri"/>
              </a:rPr>
              <a:t>g</a:t>
            </a:r>
            <a:r>
              <a:rPr sz="2244" spc="-92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o</a:t>
            </a:r>
            <a:r>
              <a:rPr sz="2244" spc="-10" dirty="0">
                <a:latin typeface="Times New Roman"/>
                <a:cs typeface="Times New Roman"/>
              </a:rPr>
              <a:t> 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46" dirty="0">
                <a:latin typeface="Calibri"/>
                <a:cs typeface="Calibri"/>
              </a:rPr>
              <a:t>ax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31" dirty="0">
                <a:latin typeface="Calibri"/>
                <a:cs typeface="Calibri"/>
              </a:rPr>
              <a:t>z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250" dirty="0">
                <a:latin typeface="Times New Roman"/>
                <a:cs typeface="Times New Roman"/>
              </a:rPr>
              <a:t> 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10" dirty="0">
                <a:latin typeface="Times New Roman"/>
                <a:cs typeface="Times New Roman"/>
              </a:rPr>
              <a:t> 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5" dirty="0">
                <a:latin typeface="Calibri"/>
                <a:cs typeface="Calibri"/>
              </a:rPr>
              <a:t>w</a:t>
            </a:r>
            <a:r>
              <a:rPr sz="2244" spc="25" dirty="0">
                <a:latin typeface="Calibri"/>
                <a:cs typeface="Calibri"/>
              </a:rPr>
              <a:t>a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41" dirty="0">
                <a:latin typeface="Calibri"/>
                <a:cs typeface="Calibri"/>
              </a:rPr>
              <a:t>d</a:t>
            </a:r>
            <a:r>
              <a:rPr sz="2244" dirty="0">
                <a:latin typeface="Calibri"/>
                <a:cs typeface="Calibri"/>
              </a:rPr>
              <a:t>.</a:t>
            </a:r>
            <a:endParaRPr sz="2244">
              <a:latin typeface="Calibri"/>
              <a:cs typeface="Calibri"/>
            </a:endParaRPr>
          </a:p>
          <a:p>
            <a:pPr marL="712400" lvl="1" indent="-233149">
              <a:lnSpc>
                <a:spcPts val="2672"/>
              </a:lnSpc>
              <a:buFont typeface="Arial"/>
              <a:buChar char="•"/>
              <a:tabLst>
                <a:tab pos="712400" algn="l"/>
              </a:tabLst>
            </a:pPr>
            <a:r>
              <a:rPr sz="2244" spc="-5" dirty="0">
                <a:latin typeface="Calibri"/>
                <a:cs typeface="Calibri"/>
              </a:rPr>
              <a:t>G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-10" dirty="0">
                <a:latin typeface="Calibri"/>
                <a:cs typeface="Calibri"/>
              </a:rPr>
              <a:t>r</a:t>
            </a:r>
            <a:r>
              <a:rPr sz="2244" spc="-224" dirty="0">
                <a:latin typeface="Times New Roman"/>
                <a:cs typeface="Times New Roman"/>
              </a:rPr>
              <a:t> 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116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10" dirty="0">
                <a:latin typeface="Calibri"/>
                <a:cs typeface="Calibri"/>
              </a:rPr>
              <a:t>y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15" dirty="0">
                <a:latin typeface="Calibri"/>
                <a:cs typeface="Calibri"/>
              </a:rPr>
              <a:t>g</a:t>
            </a:r>
            <a:r>
              <a:rPr sz="2244" spc="-92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o</a:t>
            </a:r>
            <a:r>
              <a:rPr sz="2244" spc="-10" dirty="0">
                <a:latin typeface="Times New Roman"/>
                <a:cs typeface="Times New Roman"/>
              </a:rPr>
              <a:t> 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31" dirty="0">
                <a:latin typeface="Calibri"/>
                <a:cs typeface="Calibri"/>
              </a:rPr>
              <a:t>z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250" dirty="0">
                <a:latin typeface="Times New Roman"/>
                <a:cs typeface="Times New Roman"/>
              </a:rPr>
              <a:t> </a:t>
            </a:r>
            <a:r>
              <a:rPr sz="2244" spc="46" dirty="0">
                <a:latin typeface="Calibri"/>
                <a:cs typeface="Calibri"/>
              </a:rPr>
              <a:t>D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s</a:t>
            </a:r>
            <a:r>
              <a:rPr sz="2244" spc="-41" dirty="0">
                <a:latin typeface="Calibri"/>
                <a:cs typeface="Calibri"/>
              </a:rPr>
              <a:t>c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122" dirty="0">
                <a:latin typeface="Calibri"/>
                <a:cs typeface="Calibri"/>
              </a:rPr>
              <a:t>r</a:t>
            </a:r>
            <a:r>
              <a:rPr sz="2244" spc="-163" dirty="0">
                <a:latin typeface="Calibri"/>
                <a:cs typeface="Calibri"/>
              </a:rPr>
              <a:t>’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321" dirty="0">
                <a:latin typeface="Times New Roman"/>
                <a:cs typeface="Times New Roman"/>
              </a:rPr>
              <a:t> 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5" dirty="0">
                <a:latin typeface="Calibri"/>
                <a:cs typeface="Calibri"/>
              </a:rPr>
              <a:t>w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6" dirty="0">
                <a:latin typeface="Calibri"/>
                <a:cs typeface="Calibri"/>
              </a:rPr>
              <a:t>d</a:t>
            </a:r>
            <a:r>
              <a:rPr sz="2244" dirty="0">
                <a:latin typeface="Calibri"/>
                <a:cs typeface="Calibri"/>
              </a:rPr>
              <a:t>.</a:t>
            </a:r>
            <a:endParaRPr sz="2244">
              <a:latin typeface="Calibri"/>
              <a:cs typeface="Calibri"/>
            </a:endParaRPr>
          </a:p>
          <a:p>
            <a:pPr marL="4267277">
              <a:lnSpc>
                <a:spcPts val="2540"/>
              </a:lnSpc>
              <a:spcBef>
                <a:spcPts val="1142"/>
              </a:spcBef>
              <a:tabLst>
                <a:tab pos="5782746" algn="l"/>
              </a:tabLst>
            </a:pPr>
            <a:r>
              <a:rPr sz="2448" dirty="0">
                <a:latin typeface="Cambria Math"/>
                <a:cs typeface="Cambria Math"/>
              </a:rPr>
              <a:t>m</a:t>
            </a:r>
            <a:r>
              <a:rPr sz="2448" spc="20" dirty="0">
                <a:latin typeface="Cambria Math"/>
                <a:cs typeface="Cambria Math"/>
              </a:rPr>
              <a:t>i</a:t>
            </a:r>
            <a:r>
              <a:rPr sz="2448" dirty="0">
                <a:latin typeface="Cambria Math"/>
                <a:cs typeface="Cambria Math"/>
              </a:rPr>
              <a:t>n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m</a:t>
            </a:r>
            <a:r>
              <a:rPr sz="2448" spc="25" dirty="0">
                <a:latin typeface="Cambria Math"/>
                <a:cs typeface="Cambria Math"/>
              </a:rPr>
              <a:t>a</a:t>
            </a:r>
            <a:r>
              <a:rPr sz="2448" dirty="0">
                <a:latin typeface="Cambria Math"/>
                <a:cs typeface="Cambria Math"/>
              </a:rPr>
              <a:t>x</a:t>
            </a:r>
            <a:r>
              <a:rPr sz="2448" spc="-27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𝑉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36" dirty="0">
                <a:latin typeface="Cambria Math"/>
                <a:cs typeface="Cambria Math"/>
              </a:rPr>
              <a:t>𝐷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25" dirty="0">
                <a:latin typeface="Cambria Math"/>
                <a:cs typeface="Cambria Math"/>
              </a:rPr>
              <a:t>𝐺</a:t>
            </a:r>
            <a:endParaRPr sz="2448">
              <a:latin typeface="Cambria Math"/>
              <a:cs typeface="Cambria Math"/>
            </a:endParaRPr>
          </a:p>
          <a:p>
            <a:pPr marL="1327007" algn="ctr">
              <a:lnSpc>
                <a:spcPts val="1805"/>
              </a:lnSpc>
              <a:tabLst>
                <a:tab pos="1909879" algn="l"/>
              </a:tabLst>
            </a:pPr>
            <a:r>
              <a:rPr sz="1836" spc="265" dirty="0">
                <a:latin typeface="Cambria Math"/>
                <a:cs typeface="Cambria Math"/>
              </a:rPr>
              <a:t>$</a:t>
            </a:r>
            <a:r>
              <a:rPr sz="1836" spc="265" dirty="0">
                <a:latin typeface="Times New Roman"/>
                <a:cs typeface="Times New Roman"/>
              </a:rPr>
              <a:t>	</a:t>
            </a:r>
            <a:r>
              <a:rPr sz="1836" spc="877" dirty="0">
                <a:latin typeface="Cambria Math"/>
                <a:cs typeface="Cambria Math"/>
              </a:rPr>
              <a:t>'</a:t>
            </a:r>
            <a:endParaRPr sz="1836">
              <a:latin typeface="Cambria Math"/>
              <a:cs typeface="Cambria Math"/>
            </a:endParaRPr>
          </a:p>
          <a:p>
            <a:pPr>
              <a:spcBef>
                <a:spcPts val="20"/>
              </a:spcBef>
            </a:pPr>
            <a:endParaRPr sz="2091">
              <a:latin typeface="Times New Roman"/>
              <a:cs typeface="Times New Roman"/>
            </a:endParaRPr>
          </a:p>
          <a:p>
            <a:pPr marL="712400" lvl="1" indent="-233149">
              <a:buFont typeface="Arial"/>
              <a:buChar char="•"/>
              <a:tabLst>
                <a:tab pos="712400" algn="l"/>
              </a:tabLst>
            </a:pPr>
            <a:r>
              <a:rPr sz="2244" spc="-15" dirty="0">
                <a:latin typeface="Calibri"/>
                <a:cs typeface="Calibri"/>
              </a:rPr>
              <a:t>S</a:t>
            </a:r>
            <a:r>
              <a:rPr sz="2244" spc="10" dirty="0">
                <a:latin typeface="Calibri"/>
                <a:cs typeface="Calibri"/>
              </a:rPr>
              <a:t>G</a:t>
            </a:r>
            <a:r>
              <a:rPr sz="2244" dirty="0">
                <a:latin typeface="Calibri"/>
                <a:cs typeface="Calibri"/>
              </a:rPr>
              <a:t>D</a:t>
            </a:r>
            <a:r>
              <a:rPr sz="2244" spc="-5" dirty="0">
                <a:latin typeface="Times New Roman"/>
                <a:cs typeface="Times New Roman"/>
              </a:rPr>
              <a:t> </a:t>
            </a:r>
            <a:r>
              <a:rPr sz="2244" spc="5" dirty="0">
                <a:latin typeface="Calibri"/>
                <a:cs typeface="Calibri"/>
              </a:rPr>
              <a:t>w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no</a:t>
            </a:r>
            <a:r>
              <a:rPr sz="2244" spc="-10" dirty="0">
                <a:latin typeface="Calibri"/>
                <a:cs typeface="Calibri"/>
              </a:rPr>
              <a:t>t</a:t>
            </a:r>
            <a:r>
              <a:rPr sz="2244" spc="-92" dirty="0"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d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41" dirty="0">
                <a:latin typeface="Calibri"/>
                <a:cs typeface="Calibri"/>
              </a:rPr>
              <a:t>s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-56" dirty="0">
                <a:latin typeface="Calibri"/>
                <a:cs typeface="Calibri"/>
              </a:rPr>
              <a:t>g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dirty="0">
                <a:latin typeface="Calibri"/>
                <a:cs typeface="Calibri"/>
              </a:rPr>
              <a:t>d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o</a:t>
            </a:r>
            <a:r>
              <a:rPr sz="2244" spc="-10" dirty="0">
                <a:latin typeface="Times New Roman"/>
                <a:cs typeface="Times New Roman"/>
              </a:rPr>
              <a:t> </a:t>
            </a:r>
            <a:r>
              <a:rPr sz="2244" spc="25" dirty="0">
                <a:latin typeface="Calibri"/>
                <a:cs typeface="Calibri"/>
              </a:rPr>
              <a:t>f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n</a:t>
            </a:r>
            <a:r>
              <a:rPr sz="2244" dirty="0">
                <a:latin typeface="Calibri"/>
                <a:cs typeface="Calibri"/>
              </a:rPr>
              <a:t>d</a:t>
            </a:r>
            <a:r>
              <a:rPr sz="2244" spc="-112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41" dirty="0">
                <a:latin typeface="Calibri"/>
                <a:cs typeface="Calibri"/>
              </a:rPr>
              <a:t>h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46" dirty="0">
                <a:latin typeface="Times New Roman"/>
                <a:cs typeface="Times New Roman"/>
              </a:rPr>
              <a:t> </a:t>
            </a:r>
            <a:r>
              <a:rPr sz="2244" spc="-36" dirty="0">
                <a:latin typeface="Calibri"/>
                <a:cs typeface="Calibri"/>
              </a:rPr>
              <a:t>N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41" dirty="0">
                <a:latin typeface="Calibri"/>
                <a:cs typeface="Calibri"/>
              </a:rPr>
              <a:t>s</a:t>
            </a:r>
            <a:r>
              <a:rPr sz="2244" dirty="0">
                <a:latin typeface="Calibri"/>
                <a:cs typeface="Calibri"/>
              </a:rPr>
              <a:t>h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41" dirty="0">
                <a:latin typeface="Calibri"/>
                <a:cs typeface="Calibri"/>
              </a:rPr>
              <a:t>qu</a:t>
            </a:r>
            <a:r>
              <a:rPr sz="2244" spc="-5" dirty="0">
                <a:latin typeface="Calibri"/>
                <a:cs typeface="Calibri"/>
              </a:rPr>
              <a:t>ili</a:t>
            </a:r>
            <a:r>
              <a:rPr sz="2244" spc="41" dirty="0">
                <a:latin typeface="Calibri"/>
                <a:cs typeface="Calibri"/>
              </a:rPr>
              <a:t>b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u</a:t>
            </a:r>
            <a:r>
              <a:rPr sz="2244" spc="-20" dirty="0">
                <a:latin typeface="Calibri"/>
                <a:cs typeface="Calibri"/>
              </a:rPr>
              <a:t>m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o</a:t>
            </a:r>
            <a:r>
              <a:rPr sz="2244" dirty="0">
                <a:latin typeface="Calibri"/>
                <a:cs typeface="Calibri"/>
              </a:rPr>
              <a:t>f</a:t>
            </a:r>
            <a:r>
              <a:rPr sz="2244" spc="-127" dirty="0">
                <a:latin typeface="Times New Roman"/>
                <a:cs typeface="Times New Roman"/>
              </a:rPr>
              <a:t> </a:t>
            </a:r>
            <a:r>
              <a:rPr sz="2244" dirty="0">
                <a:latin typeface="Calibri"/>
                <a:cs typeface="Calibri"/>
              </a:rPr>
              <a:t>a</a:t>
            </a:r>
            <a:r>
              <a:rPr sz="2244" spc="-5" dirty="0">
                <a:latin typeface="Times New Roman"/>
                <a:cs typeface="Times New Roman"/>
              </a:rPr>
              <a:t> </a:t>
            </a:r>
            <a:r>
              <a:rPr sz="2244" spc="-56" dirty="0">
                <a:latin typeface="Calibri"/>
                <a:cs typeface="Calibri"/>
              </a:rPr>
              <a:t>g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dirty="0">
                <a:latin typeface="Calibri"/>
                <a:cs typeface="Calibri"/>
              </a:rPr>
              <a:t>.</a:t>
            </a:r>
            <a:endParaRPr sz="2244">
              <a:latin typeface="Calibri"/>
              <a:cs typeface="Calibri"/>
            </a:endParaRPr>
          </a:p>
          <a:p>
            <a:pPr marL="712400" lvl="1" indent="-233149">
              <a:spcBef>
                <a:spcPts val="61"/>
              </a:spcBef>
              <a:buFont typeface="Arial"/>
              <a:buChar char="•"/>
              <a:tabLst>
                <a:tab pos="712400" algn="l"/>
              </a:tabLst>
            </a:pPr>
            <a:r>
              <a:rPr sz="2244" b="1" spc="2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2244" b="1" spc="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244" b="1" dirty="0">
                <a:solidFill>
                  <a:srgbClr val="FF0000"/>
                </a:solidFill>
                <a:latin typeface="Calibri"/>
                <a:cs typeface="Calibri"/>
              </a:rPr>
              <a:t>ob</a:t>
            </a:r>
            <a:r>
              <a:rPr sz="2244" b="1" spc="-51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2244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244" b="1" spc="10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244" b="1" spc="-10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2244" b="1" spc="-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44" spc="-82" dirty="0">
                <a:latin typeface="Calibri"/>
                <a:cs typeface="Calibri"/>
              </a:rPr>
              <a:t>W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46" dirty="0">
                <a:latin typeface="Times New Roman"/>
                <a:cs typeface="Times New Roman"/>
              </a:rPr>
              <a:t> </a:t>
            </a:r>
            <a:r>
              <a:rPr sz="2244" spc="20" dirty="0">
                <a:latin typeface="Calibri"/>
                <a:cs typeface="Calibri"/>
              </a:rPr>
              <a:t>m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-56" dirty="0">
                <a:latin typeface="Calibri"/>
                <a:cs typeface="Calibri"/>
              </a:rPr>
              <a:t>g</a:t>
            </a:r>
            <a:r>
              <a:rPr sz="2244" spc="41" dirty="0">
                <a:latin typeface="Calibri"/>
                <a:cs typeface="Calibri"/>
              </a:rPr>
              <a:t>h</a:t>
            </a:r>
            <a:r>
              <a:rPr sz="2244" spc="-10" dirty="0">
                <a:latin typeface="Calibri"/>
                <a:cs typeface="Calibri"/>
              </a:rPr>
              <a:t>t</a:t>
            </a:r>
            <a:r>
              <a:rPr sz="2244" spc="-92" dirty="0"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no</a:t>
            </a:r>
            <a:r>
              <a:rPr sz="2244" spc="-10" dirty="0">
                <a:latin typeface="Calibri"/>
                <a:cs typeface="Calibri"/>
              </a:rPr>
              <a:t>t</a:t>
            </a:r>
            <a:r>
              <a:rPr sz="2244" spc="-194" dirty="0">
                <a:latin typeface="Times New Roman"/>
                <a:cs typeface="Times New Roman"/>
              </a:rPr>
              <a:t> </a:t>
            </a:r>
            <a:r>
              <a:rPr sz="2244" spc="-41" dirty="0">
                <a:latin typeface="Calibri"/>
                <a:cs typeface="Calibri"/>
              </a:rPr>
              <a:t>c</a:t>
            </a:r>
            <a:r>
              <a:rPr sz="2244" spc="41" dirty="0">
                <a:latin typeface="Calibri"/>
                <a:cs typeface="Calibri"/>
              </a:rPr>
              <a:t>on</a:t>
            </a:r>
            <a:r>
              <a:rPr sz="2244" spc="-5" dirty="0">
                <a:latin typeface="Calibri"/>
                <a:cs typeface="Calibri"/>
              </a:rPr>
              <a:t>v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6" dirty="0">
                <a:latin typeface="Calibri"/>
                <a:cs typeface="Calibri"/>
              </a:rPr>
              <a:t>g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153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o</a:t>
            </a:r>
            <a:r>
              <a:rPr sz="2244" spc="-116" dirty="0">
                <a:latin typeface="Times New Roman"/>
                <a:cs typeface="Times New Roman"/>
              </a:rPr>
              <a:t> 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41" dirty="0">
                <a:latin typeface="Calibri"/>
                <a:cs typeface="Calibri"/>
              </a:rPr>
              <a:t>h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46" dirty="0">
                <a:latin typeface="Times New Roman"/>
                <a:cs typeface="Times New Roman"/>
              </a:rPr>
              <a:t> </a:t>
            </a:r>
            <a:r>
              <a:rPr sz="2244" spc="-36" dirty="0">
                <a:latin typeface="Calibri"/>
                <a:cs typeface="Calibri"/>
              </a:rPr>
              <a:t>N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41" dirty="0">
                <a:latin typeface="Calibri"/>
                <a:cs typeface="Calibri"/>
              </a:rPr>
              <a:t>s</a:t>
            </a:r>
            <a:r>
              <a:rPr sz="2244" dirty="0">
                <a:latin typeface="Calibri"/>
                <a:cs typeface="Calibri"/>
              </a:rPr>
              <a:t>h</a:t>
            </a:r>
            <a:r>
              <a:rPr sz="2244" spc="-112" dirty="0">
                <a:latin typeface="Times New Roman"/>
                <a:cs typeface="Times New Roman"/>
              </a:rPr>
              <a:t> 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41" dirty="0">
                <a:latin typeface="Calibri"/>
                <a:cs typeface="Calibri"/>
              </a:rPr>
              <a:t>qu</a:t>
            </a:r>
            <a:r>
              <a:rPr sz="2244" spc="-5" dirty="0">
                <a:latin typeface="Calibri"/>
                <a:cs typeface="Calibri"/>
              </a:rPr>
              <a:t>ili</a:t>
            </a:r>
            <a:r>
              <a:rPr sz="2244" spc="41" dirty="0">
                <a:latin typeface="Calibri"/>
                <a:cs typeface="Calibri"/>
              </a:rPr>
              <a:t>b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u</a:t>
            </a:r>
            <a:r>
              <a:rPr sz="2244" spc="-20" dirty="0">
                <a:latin typeface="Calibri"/>
                <a:cs typeface="Calibri"/>
              </a:rPr>
              <a:t>m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10" dirty="0">
                <a:latin typeface="Calibri"/>
                <a:cs typeface="Calibri"/>
              </a:rPr>
              <a:t>t</a:t>
            </a:r>
            <a:r>
              <a:rPr sz="2244" spc="-194" dirty="0">
                <a:latin typeface="Times New Roman"/>
                <a:cs typeface="Times New Roman"/>
              </a:rPr>
              <a:t> 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5" dirty="0">
                <a:latin typeface="Calibri"/>
                <a:cs typeface="Calibri"/>
              </a:rPr>
              <a:t>ll</a:t>
            </a:r>
            <a:r>
              <a:rPr sz="2244" dirty="0">
                <a:latin typeface="Calibri"/>
                <a:cs typeface="Calibri"/>
              </a:rPr>
              <a:t>.</a:t>
            </a:r>
            <a:endParaRPr sz="224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0301" y="6664814"/>
            <a:ext cx="7552143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te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qu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3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6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spc="-8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i="1" spc="-5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an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i="1" spc="-7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Ne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ura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i="1" spc="-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or</a:t>
            </a:r>
            <a:r>
              <a:rPr sz="1224" i="1" spc="-51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spc="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ro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spc="31" dirty="0">
                <a:solidFill>
                  <a:srgbClr val="898989"/>
                </a:solidFill>
                <a:latin typeface="Calibri"/>
                <a:cs typeface="Calibri"/>
              </a:rPr>
              <a:t>ss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i="1" spc="-12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i="1" spc="-41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i="1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spc="-51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491" y="486137"/>
            <a:ext cx="8202376" cy="40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2E75B6"/>
              </a:buClr>
              <a:buFont typeface="Arial"/>
              <a:buChar char="•"/>
              <a:tabLst>
                <a:tab pos="246102" algn="l"/>
              </a:tabLst>
            </a:pPr>
            <a:r>
              <a:rPr sz="2652" b="1" spc="-41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ee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p</a:t>
            </a:r>
            <a:r>
              <a:rPr sz="2652" b="1" spc="5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652" b="1" spc="-25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2652" b="1" spc="-87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20" dirty="0">
                <a:solidFill>
                  <a:srgbClr val="2E75B6"/>
                </a:solidFill>
                <a:latin typeface="Calibri"/>
                <a:cs typeface="Calibri"/>
              </a:rPr>
              <a:t>m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od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652" b="1" spc="10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25" dirty="0">
                <a:solidFill>
                  <a:srgbClr val="2E75B6"/>
                </a:solidFill>
                <a:latin typeface="Calibri"/>
                <a:cs typeface="Calibri"/>
              </a:rPr>
              <a:t>(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652" b="1" spc="5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36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spc="-127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)</a:t>
            </a:r>
            <a:r>
              <a:rPr sz="2652" b="1" spc="3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652" b="1" spc="-36" dirty="0">
                <a:solidFill>
                  <a:srgbClr val="2E75B6"/>
                </a:solidFill>
                <a:latin typeface="Calibri"/>
                <a:cs typeface="Calibri"/>
              </a:rPr>
              <a:t>v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652" b="1" spc="-36" dirty="0">
                <a:solidFill>
                  <a:srgbClr val="2E75B6"/>
                </a:solidFill>
                <a:latin typeface="Calibri"/>
                <a:cs typeface="Calibri"/>
              </a:rPr>
              <a:t>v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spc="-61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652" b="1" spc="-3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si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652" b="1" spc="-36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spc="143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652" b="1" spc="-15" dirty="0">
                <a:solidFill>
                  <a:srgbClr val="2E75B6"/>
                </a:solidFill>
                <a:latin typeface="Calibri"/>
                <a:cs typeface="Calibri"/>
              </a:rPr>
              <a:t>p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652" b="1" spc="-51" dirty="0">
                <a:solidFill>
                  <a:srgbClr val="2E75B6"/>
                </a:solidFill>
                <a:latin typeface="Calibri"/>
                <a:cs typeface="Calibri"/>
              </a:rPr>
              <a:t>y</a:t>
            </a:r>
            <a:r>
              <a:rPr sz="2652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652" b="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endParaRPr sz="265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15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569272">
              <a:lnSpc>
                <a:spcPct val="100000"/>
              </a:lnSpc>
            </a:pPr>
            <a:r>
              <a:rPr sz="4488" spc="-61" dirty="0"/>
              <a:t>P</a:t>
            </a:r>
            <a:r>
              <a:rPr sz="4488" spc="-143" dirty="0"/>
              <a:t>r</a:t>
            </a:r>
            <a:r>
              <a:rPr sz="4488" spc="5" dirty="0"/>
              <a:t>o</a:t>
            </a:r>
            <a:r>
              <a:rPr sz="4488" spc="-10" dirty="0"/>
              <a:t>b</a:t>
            </a:r>
            <a:r>
              <a:rPr sz="4488" spc="15" dirty="0"/>
              <a:t>l</a:t>
            </a:r>
            <a:r>
              <a:rPr sz="4488" spc="25" dirty="0"/>
              <a:t>e</a:t>
            </a:r>
            <a:r>
              <a:rPr sz="4488" spc="20" dirty="0"/>
              <a:t>m</a:t>
            </a:r>
            <a:r>
              <a:rPr sz="4488" spc="-20" dirty="0"/>
              <a:t>s</a:t>
            </a:r>
            <a:r>
              <a:rPr sz="4488" spc="-214" dirty="0">
                <a:latin typeface="Times New Roman"/>
                <a:cs typeface="Times New Roman"/>
              </a:rPr>
              <a:t> </a:t>
            </a:r>
            <a:r>
              <a:rPr sz="4488" dirty="0"/>
              <a:t>wi</a:t>
            </a:r>
            <a:r>
              <a:rPr sz="4488" spc="-66" dirty="0"/>
              <a:t>t</a:t>
            </a:r>
            <a:r>
              <a:rPr sz="4488" spc="-25" dirty="0"/>
              <a:t>h</a:t>
            </a:r>
            <a:r>
              <a:rPr sz="4488" spc="-92" dirty="0">
                <a:latin typeface="Times New Roman"/>
                <a:cs typeface="Times New Roman"/>
              </a:rPr>
              <a:t> </a:t>
            </a:r>
            <a:r>
              <a:rPr sz="4488" spc="36" dirty="0"/>
              <a:t>G</a:t>
            </a:r>
            <a:r>
              <a:rPr sz="4488" spc="20" dirty="0"/>
              <a:t>A</a:t>
            </a:r>
            <a:r>
              <a:rPr sz="4488" spc="-10" dirty="0"/>
              <a:t>N</a:t>
            </a:r>
            <a:r>
              <a:rPr sz="4488" spc="-20" dirty="0"/>
              <a:t>s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278732"/>
            <a:ext cx="3651400" cy="120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7F7F7F"/>
              </a:buClr>
              <a:buFont typeface="Arial"/>
              <a:buChar char="•"/>
              <a:tabLst>
                <a:tab pos="246102" algn="l"/>
              </a:tabLst>
            </a:pPr>
            <a:r>
              <a:rPr sz="3672" spc="-51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672" spc="-2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672" spc="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672" spc="-5" dirty="0">
                <a:solidFill>
                  <a:srgbClr val="7F7F7F"/>
                </a:solidFill>
                <a:latin typeface="Calibri"/>
                <a:cs typeface="Calibri"/>
              </a:rPr>
              <a:t>-</a:t>
            </a:r>
            <a:r>
              <a:rPr sz="3672" spc="-20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672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3672" spc="-97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672" spc="-46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3672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3672" spc="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3672" spc="-2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3672" spc="-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3672" spc="5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3672" spc="-46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3672" spc="-2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endParaRPr sz="3672">
              <a:latin typeface="Calibri"/>
              <a:cs typeface="Calibri"/>
            </a:endParaRPr>
          </a:p>
          <a:p>
            <a:pPr marL="246102" indent="-233149">
              <a:spcBef>
                <a:spcPts val="592"/>
              </a:spcBef>
              <a:buClr>
                <a:srgbClr val="7F7F7F"/>
              </a:buClr>
              <a:buFont typeface="Arial"/>
              <a:buChar char="•"/>
              <a:tabLst>
                <a:tab pos="246102" algn="l"/>
              </a:tabLst>
            </a:pPr>
            <a:r>
              <a:rPr sz="3672" b="1" spc="-87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3672" b="1" spc="-56" dirty="0">
                <a:solidFill>
                  <a:srgbClr val="1F4E79"/>
                </a:solidFill>
                <a:latin typeface="Calibri"/>
                <a:cs typeface="Calibri"/>
              </a:rPr>
              <a:t>od</a:t>
            </a:r>
            <a:r>
              <a:rPr sz="3672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672" b="1" spc="-5" dirty="0">
                <a:solidFill>
                  <a:srgbClr val="1F4E79"/>
                </a:solidFill>
                <a:latin typeface="Calibri"/>
                <a:cs typeface="Calibri"/>
              </a:rPr>
              <a:t>-</a:t>
            </a:r>
            <a:r>
              <a:rPr sz="3672" b="1" spc="-31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3672" b="1" spc="-61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672" b="1" dirty="0">
                <a:solidFill>
                  <a:srgbClr val="1F4E79"/>
                </a:solidFill>
                <a:latin typeface="Calibri"/>
                <a:cs typeface="Calibri"/>
              </a:rPr>
              <a:t>lla</a:t>
            </a:r>
            <a:r>
              <a:rPr sz="3672" b="1" spc="-56" dirty="0">
                <a:solidFill>
                  <a:srgbClr val="1F4E79"/>
                </a:solidFill>
                <a:latin typeface="Calibri"/>
                <a:cs typeface="Calibri"/>
              </a:rPr>
              <a:t>ps</a:t>
            </a:r>
            <a:r>
              <a:rPr sz="3672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endParaRPr sz="367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24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30230" y="367622"/>
            <a:ext cx="1874921" cy="75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896" spc="-82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896" spc="-20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896" spc="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896" spc="20" dirty="0">
                <a:solidFill>
                  <a:srgbClr val="FF0000"/>
                </a:solidFill>
                <a:latin typeface="Calibri Light"/>
                <a:cs typeface="Calibri Light"/>
              </a:rPr>
              <a:t>li</a:t>
            </a:r>
            <a:r>
              <a:rPr sz="4896" spc="-2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896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4896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221" y="1430109"/>
            <a:ext cx="7978940" cy="3478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9251" indent="-466298">
              <a:buClr>
                <a:srgbClr val="FF0000"/>
              </a:buClr>
              <a:buFont typeface="Arial"/>
              <a:buChar char="•"/>
              <a:tabLst>
                <a:tab pos="479251" algn="l"/>
              </a:tabLst>
            </a:pPr>
            <a:r>
              <a:rPr sz="4080" b="1" spc="-158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4080" b="1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080" b="1" spc="-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080" b="1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80" b="1" spc="-9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b="1" spc="-56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4080" b="1" spc="-1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408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b="1" spc="15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4080" b="1" spc="-7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4080" b="1" spc="-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4080" b="1" spc="-2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4080" b="1" spc="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4080" b="1" spc="-76" dirty="0">
                <a:solidFill>
                  <a:srgbClr val="1F4E79"/>
                </a:solidFill>
                <a:latin typeface="Calibri"/>
                <a:cs typeface="Calibri"/>
              </a:rPr>
              <a:t>du</a:t>
            </a:r>
            <a:r>
              <a:rPr sz="4080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4080" b="1" spc="-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4080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4080" b="1" spc="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4080" b="1" spc="-2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4080" b="1" spc="-25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4080" b="1" spc="-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4080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4080" b="1" spc="-158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4080" b="1" spc="-51" dirty="0">
                <a:solidFill>
                  <a:srgbClr val="1F4E79"/>
                </a:solidFill>
                <a:latin typeface="Calibri"/>
                <a:cs typeface="Calibri"/>
              </a:rPr>
              <a:t>GA</a:t>
            </a:r>
            <a:r>
              <a:rPr sz="4080" b="1" spc="-6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4080" b="1" spc="-20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4080">
              <a:latin typeface="Calibri"/>
              <a:cs typeface="Calibri"/>
            </a:endParaRPr>
          </a:p>
          <a:p>
            <a:pPr>
              <a:spcBef>
                <a:spcPts val="51"/>
              </a:spcBef>
              <a:buClr>
                <a:srgbClr val="FF0000"/>
              </a:buClr>
              <a:buFont typeface="Arial"/>
              <a:buChar char="•"/>
            </a:pPr>
            <a:endParaRPr sz="5100">
              <a:latin typeface="Times New Roman"/>
              <a:cs typeface="Times New Roman"/>
            </a:endParaRPr>
          </a:p>
          <a:p>
            <a:pPr marL="479251" indent="-466298">
              <a:buClr>
                <a:srgbClr val="FF0000"/>
              </a:buClr>
              <a:buFont typeface="Arial"/>
              <a:buChar char="•"/>
              <a:tabLst>
                <a:tab pos="479251" algn="l"/>
              </a:tabLst>
            </a:pPr>
            <a:r>
              <a:rPr sz="4080" b="1" spc="-158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4080" b="1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080" b="1" spc="-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080" b="1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80" b="1" spc="-9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b="1" spc="-56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4080" b="1" spc="-1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408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4080" b="1" spc="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4080" b="1" spc="46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4080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4080" b="1" spc="-219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4080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4080" b="1" spc="-76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4080" b="1" spc="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4080" b="1" dirty="0">
                <a:solidFill>
                  <a:srgbClr val="1F4E79"/>
                </a:solidFill>
                <a:latin typeface="Calibri"/>
                <a:cs typeface="Calibri"/>
              </a:rPr>
              <a:t>ll</a:t>
            </a:r>
            <a:r>
              <a:rPr sz="4080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4080" b="1" spc="-7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4080" b="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4080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4080" b="1" spc="-20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4080" b="1" spc="-10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4080" b="1" spc="15" dirty="0">
                <a:solidFill>
                  <a:srgbClr val="1F4E79"/>
                </a:solidFill>
                <a:latin typeface="Calibri"/>
                <a:cs typeface="Calibri"/>
              </a:rPr>
              <a:t>w</a:t>
            </a:r>
            <a:r>
              <a:rPr sz="4080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4080" b="1" spc="-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4080" b="1" spc="-2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4080" b="1" spc="-153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4080" b="1" spc="-51" dirty="0">
                <a:solidFill>
                  <a:srgbClr val="1F4E79"/>
                </a:solidFill>
                <a:latin typeface="Calibri"/>
                <a:cs typeface="Calibri"/>
              </a:rPr>
              <a:t>GA</a:t>
            </a:r>
            <a:r>
              <a:rPr sz="4080" b="1" spc="-6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4080" b="1" spc="-20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4080">
              <a:latin typeface="Calibri"/>
              <a:cs typeface="Calibri"/>
            </a:endParaRPr>
          </a:p>
          <a:p>
            <a:pPr>
              <a:spcBef>
                <a:spcPts val="51"/>
              </a:spcBef>
              <a:buClr>
                <a:srgbClr val="FF0000"/>
              </a:buClr>
              <a:buFont typeface="Arial"/>
              <a:buChar char="•"/>
            </a:pPr>
            <a:endParaRPr sz="5100">
              <a:latin typeface="Times New Roman"/>
              <a:cs typeface="Times New Roman"/>
            </a:endParaRPr>
          </a:p>
          <a:p>
            <a:pPr marL="479251" indent="-466298">
              <a:buClr>
                <a:srgbClr val="FF0000"/>
              </a:buClr>
              <a:buFont typeface="Arial"/>
              <a:buChar char="•"/>
              <a:tabLst>
                <a:tab pos="479251" algn="l"/>
              </a:tabLst>
            </a:pPr>
            <a:r>
              <a:rPr sz="4080" b="1" spc="-158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4080" b="1" spc="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080" b="1" spc="-2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080" b="1" spc="-1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080" b="1" spc="-9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b="1" spc="-56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080" b="1" spc="-15" dirty="0">
                <a:solidFill>
                  <a:srgbClr val="FF0000"/>
                </a:solidFill>
                <a:latin typeface="Calibri"/>
                <a:cs typeface="Calibri"/>
              </a:rPr>
              <a:t>:</a:t>
            </a:r>
            <a:r>
              <a:rPr sz="408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b="1" spc="-5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4080" b="1" spc="-76" dirty="0">
                <a:solidFill>
                  <a:srgbClr val="1F4E79"/>
                </a:solidFill>
                <a:latin typeface="Calibri"/>
                <a:cs typeface="Calibri"/>
              </a:rPr>
              <a:t>pp</a:t>
            </a:r>
            <a:r>
              <a:rPr sz="4080" b="1" dirty="0">
                <a:solidFill>
                  <a:srgbClr val="1F4E79"/>
                </a:solidFill>
                <a:latin typeface="Calibri"/>
                <a:cs typeface="Calibri"/>
              </a:rPr>
              <a:t>li</a:t>
            </a:r>
            <a:r>
              <a:rPr sz="4080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4080" b="1" spc="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4080" b="1" spc="-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4080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4080" b="1" spc="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4080" b="1" spc="-7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4080" b="1" spc="-20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4080" b="1" spc="-20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4080" b="1" spc="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4080" b="1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4080" b="1" spc="-173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4080" b="1" spc="-51" dirty="0">
                <a:solidFill>
                  <a:srgbClr val="1F4E79"/>
                </a:solidFill>
                <a:latin typeface="Calibri"/>
                <a:cs typeface="Calibri"/>
              </a:rPr>
              <a:t>GA</a:t>
            </a:r>
            <a:r>
              <a:rPr sz="4080" b="1" spc="-6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4080" b="1" spc="-20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408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75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178051">
              <a:lnSpc>
                <a:spcPct val="100000"/>
              </a:lnSpc>
            </a:pPr>
            <a:r>
              <a:rPr sz="4488" spc="-20" dirty="0"/>
              <a:t>M</a:t>
            </a:r>
            <a:r>
              <a:rPr sz="4488" spc="5" dirty="0"/>
              <a:t>o</a:t>
            </a:r>
            <a:r>
              <a:rPr sz="4488" spc="-15" dirty="0"/>
              <a:t>d</a:t>
            </a:r>
            <a:r>
              <a:rPr sz="4488" spc="20" dirty="0"/>
              <a:t>e</a:t>
            </a:r>
            <a:r>
              <a:rPr sz="4488" spc="-51" dirty="0"/>
              <a:t>-</a:t>
            </a:r>
            <a:r>
              <a:rPr sz="4488" spc="46" dirty="0"/>
              <a:t>C</a:t>
            </a:r>
            <a:r>
              <a:rPr sz="4488" dirty="0"/>
              <a:t>o</a:t>
            </a:r>
            <a:r>
              <a:rPr sz="4488" spc="15" dirty="0"/>
              <a:t>lla</a:t>
            </a:r>
            <a:r>
              <a:rPr sz="4488" spc="-15" dirty="0"/>
              <a:t>p</a:t>
            </a:r>
            <a:r>
              <a:rPr sz="4488" spc="-25" dirty="0"/>
              <a:t>s</a:t>
            </a:r>
            <a:r>
              <a:rPr sz="4488" dirty="0"/>
              <a:t>e</a:t>
            </a:r>
            <a:endParaRPr sz="4488"/>
          </a:p>
        </p:txBody>
      </p:sp>
      <p:sp>
        <p:nvSpPr>
          <p:cNvPr id="3" name="object 3"/>
          <p:cNvSpPr txBox="1"/>
          <p:nvPr/>
        </p:nvSpPr>
        <p:spPr>
          <a:xfrm>
            <a:off x="936075" y="1284982"/>
            <a:ext cx="6490660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2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10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ail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208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ou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pu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7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p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82117" y="4028326"/>
            <a:ext cx="9235352" cy="1049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/>
          <p:nvPr/>
        </p:nvSpPr>
        <p:spPr>
          <a:xfrm>
            <a:off x="5959191" y="2240827"/>
            <a:ext cx="2124258" cy="1398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 txBox="1"/>
          <p:nvPr/>
        </p:nvSpPr>
        <p:spPr>
          <a:xfrm>
            <a:off x="5310740" y="6708529"/>
            <a:ext cx="6567729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61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b="1" spc="15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lle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5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6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al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Ne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b="1" spc="7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1611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0216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r>
              <a:rPr sz="1224" spc="9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39640" y="5025699"/>
            <a:ext cx="9377823" cy="2720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8" name="object 8"/>
          <p:cNvSpPr/>
          <p:nvPr/>
        </p:nvSpPr>
        <p:spPr>
          <a:xfrm>
            <a:off x="2682116" y="5388373"/>
            <a:ext cx="9274211" cy="984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9" name="object 9"/>
          <p:cNvSpPr txBox="1"/>
          <p:nvPr/>
        </p:nvSpPr>
        <p:spPr>
          <a:xfrm>
            <a:off x="848778" y="4371407"/>
            <a:ext cx="1412505" cy="1794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856" b="1" spc="31" dirty="0">
                <a:solidFill>
                  <a:srgbClr val="2F5597"/>
                </a:solidFill>
                <a:latin typeface="Calibri"/>
                <a:cs typeface="Calibri"/>
              </a:rPr>
              <a:t>E</a:t>
            </a:r>
            <a:r>
              <a:rPr sz="2856" b="1" spc="10" dirty="0">
                <a:solidFill>
                  <a:srgbClr val="2F5597"/>
                </a:solidFill>
                <a:latin typeface="Calibri"/>
                <a:cs typeface="Calibri"/>
              </a:rPr>
              <a:t>x</a:t>
            </a:r>
            <a:r>
              <a:rPr sz="2856" b="1" spc="-20" dirty="0">
                <a:solidFill>
                  <a:srgbClr val="2F5597"/>
                </a:solidFill>
                <a:latin typeface="Calibri"/>
                <a:cs typeface="Calibri"/>
              </a:rPr>
              <a:t>p</a:t>
            </a:r>
            <a:r>
              <a:rPr sz="2856" b="1" spc="-10" dirty="0">
                <a:solidFill>
                  <a:srgbClr val="2F5597"/>
                </a:solidFill>
                <a:latin typeface="Calibri"/>
                <a:cs typeface="Calibri"/>
              </a:rPr>
              <a:t>e</a:t>
            </a:r>
            <a:r>
              <a:rPr sz="2856" b="1" spc="25" dirty="0">
                <a:solidFill>
                  <a:srgbClr val="2F5597"/>
                </a:solidFill>
                <a:latin typeface="Calibri"/>
                <a:cs typeface="Calibri"/>
              </a:rPr>
              <a:t>c</a:t>
            </a:r>
            <a:r>
              <a:rPr sz="2856" b="1" spc="15" dirty="0">
                <a:solidFill>
                  <a:srgbClr val="2F5597"/>
                </a:solidFill>
                <a:latin typeface="Calibri"/>
                <a:cs typeface="Calibri"/>
              </a:rPr>
              <a:t>t</a:t>
            </a:r>
            <a:r>
              <a:rPr sz="2856" b="1" spc="-10" dirty="0">
                <a:solidFill>
                  <a:srgbClr val="2F5597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2F5597"/>
                </a:solidFill>
                <a:latin typeface="Calibri"/>
                <a:cs typeface="Calibri"/>
              </a:rPr>
              <a:t>d</a:t>
            </a:r>
            <a:endParaRPr sz="2856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56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endParaRPr sz="3009">
              <a:latin typeface="Times New Roman"/>
              <a:cs typeface="Times New Roman"/>
            </a:endParaRPr>
          </a:p>
          <a:p>
            <a:pPr marL="12953"/>
            <a:r>
              <a:rPr sz="2856" b="1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56" b="1" spc="-20" dirty="0">
                <a:solidFill>
                  <a:srgbClr val="FF0000"/>
                </a:solidFill>
                <a:latin typeface="Calibri"/>
                <a:cs typeface="Calibri"/>
              </a:rPr>
              <a:t>u</a:t>
            </a:r>
            <a:r>
              <a:rPr sz="2856" b="1" spc="2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FF0000"/>
                </a:solidFill>
                <a:latin typeface="Calibri"/>
                <a:cs typeface="Calibri"/>
              </a:rPr>
              <a:t>pu</a:t>
            </a:r>
            <a:r>
              <a:rPr sz="2856" b="1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00623" y="2760476"/>
            <a:ext cx="968224" cy="448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856" b="1" spc="-208" dirty="0">
                <a:latin typeface="Calibri"/>
                <a:cs typeface="Calibri"/>
              </a:rPr>
              <a:t>T</a:t>
            </a:r>
            <a:r>
              <a:rPr sz="2856" b="1" dirty="0">
                <a:latin typeface="Calibri"/>
                <a:cs typeface="Calibri"/>
              </a:rPr>
              <a:t>a</a:t>
            </a:r>
            <a:r>
              <a:rPr sz="2856" b="1" spc="5" dirty="0">
                <a:latin typeface="Calibri"/>
                <a:cs typeface="Calibri"/>
              </a:rPr>
              <a:t>r</a:t>
            </a:r>
            <a:r>
              <a:rPr sz="2856" b="1" spc="-31" dirty="0">
                <a:latin typeface="Calibri"/>
                <a:cs typeface="Calibri"/>
              </a:rPr>
              <a:t>g</a:t>
            </a:r>
            <a:r>
              <a:rPr sz="2856" b="1" spc="-15" dirty="0">
                <a:latin typeface="Calibri"/>
                <a:cs typeface="Calibri"/>
              </a:rPr>
              <a:t>e</a:t>
            </a:r>
            <a:r>
              <a:rPr sz="2856" b="1" spc="-10" dirty="0">
                <a:latin typeface="Calibri"/>
                <a:cs typeface="Calibri"/>
              </a:rPr>
              <a:t>t</a:t>
            </a:r>
            <a:endParaRPr sz="285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64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634036">
              <a:lnSpc>
                <a:spcPct val="100000"/>
              </a:lnSpc>
            </a:pPr>
            <a:r>
              <a:rPr sz="4488" spc="5" dirty="0"/>
              <a:t>So</a:t>
            </a:r>
            <a:r>
              <a:rPr sz="4488" spc="15" dirty="0"/>
              <a:t>m</a:t>
            </a:r>
            <a:r>
              <a:rPr sz="4488" dirty="0"/>
              <a:t>e</a:t>
            </a:r>
            <a:r>
              <a:rPr sz="4488" spc="-178" dirty="0">
                <a:latin typeface="Times New Roman"/>
                <a:cs typeface="Times New Roman"/>
              </a:rPr>
              <a:t> </a:t>
            </a:r>
            <a:r>
              <a:rPr sz="4488" spc="-143" dirty="0"/>
              <a:t>r</a:t>
            </a:r>
            <a:r>
              <a:rPr sz="4488" spc="25" dirty="0"/>
              <a:t>e</a:t>
            </a:r>
            <a:r>
              <a:rPr sz="4488" spc="5" dirty="0"/>
              <a:t>a</a:t>
            </a:r>
            <a:r>
              <a:rPr sz="4488" spc="-10" dirty="0"/>
              <a:t>l</a:t>
            </a:r>
            <a:r>
              <a:rPr sz="4488" spc="-71" dirty="0">
                <a:latin typeface="Times New Roman"/>
                <a:cs typeface="Times New Roman"/>
              </a:rPr>
              <a:t> </a:t>
            </a:r>
            <a:r>
              <a:rPr sz="4488" spc="-76" dirty="0"/>
              <a:t>e</a:t>
            </a:r>
            <a:r>
              <a:rPr sz="4488" spc="-148" dirty="0"/>
              <a:t>x</a:t>
            </a:r>
            <a:r>
              <a:rPr sz="4488" spc="5" dirty="0"/>
              <a:t>a</a:t>
            </a:r>
            <a:r>
              <a:rPr sz="4488" spc="15" dirty="0"/>
              <a:t>m</a:t>
            </a:r>
            <a:r>
              <a:rPr sz="4488" spc="-15" dirty="0"/>
              <a:t>p</a:t>
            </a:r>
            <a:r>
              <a:rPr sz="4488" spc="20" dirty="0"/>
              <a:t>l</a:t>
            </a:r>
            <a:r>
              <a:rPr sz="4488" spc="25" dirty="0"/>
              <a:t>e</a:t>
            </a:r>
            <a:r>
              <a:rPr sz="4488" spc="-20" dirty="0"/>
              <a:t>s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22070" y="1321181"/>
            <a:ext cx="10258636" cy="5064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4693849" y="6664814"/>
            <a:ext cx="6878596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31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ee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d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et</a:t>
            </a:r>
            <a:r>
              <a:rPr sz="1224" spc="-107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b="1" i="1" spc="36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224" b="1" i="1" spc="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b="1" i="1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b="1" i="1" spc="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b="1" i="1" spc="-46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b="1" i="1" spc="-5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b="1" i="1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b="1" i="1" spc="-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1224" b="1" i="1" spc="6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b="1" i="1" spc="-3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b="1" i="1" spc="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b="1" i="1" spc="-46" dirty="0">
                <a:solidFill>
                  <a:srgbClr val="7F7F7F"/>
                </a:solidFill>
                <a:latin typeface="Calibri"/>
                <a:cs typeface="Calibri"/>
              </a:rPr>
              <a:t>p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b="1" i="1" spc="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b="1" i="1" spc="-46" dirty="0">
                <a:solidFill>
                  <a:srgbClr val="7F7F7F"/>
                </a:solidFill>
                <a:latin typeface="Calibri"/>
                <a:cs typeface="Calibri"/>
              </a:rPr>
              <a:t>ab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le</a:t>
            </a:r>
            <a:r>
              <a:rPr sz="1224" b="1" i="1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b="1" i="1" spc="-9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b="1" i="1" spc="2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1224" b="1" i="1" spc="-46" dirty="0">
                <a:solidFill>
                  <a:srgbClr val="7F7F7F"/>
                </a:solidFill>
                <a:latin typeface="Calibri"/>
                <a:cs typeface="Calibri"/>
              </a:rPr>
              <a:t>ag</a:t>
            </a:r>
            <a:r>
              <a:rPr sz="1224" b="1" i="1" spc="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b="1" i="1" spc="-7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b="1" i="1" spc="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1224" b="1" i="1" spc="6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224" b="1" i="1" spc="-36" dirty="0">
                <a:solidFill>
                  <a:srgbClr val="7F7F7F"/>
                </a:solidFill>
                <a:latin typeface="Calibri"/>
                <a:cs typeface="Calibri"/>
              </a:rPr>
              <a:t>on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tr</a:t>
            </a:r>
            <a:r>
              <a:rPr sz="1224" b="1" i="1" spc="-36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ll</a:t>
            </a:r>
            <a:r>
              <a:rPr sz="1224" b="1" i="1" spc="-46" dirty="0">
                <a:solidFill>
                  <a:srgbClr val="7F7F7F"/>
                </a:solidFill>
                <a:latin typeface="Calibri"/>
                <a:cs typeface="Calibri"/>
              </a:rPr>
              <a:t>ab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le</a:t>
            </a:r>
            <a:r>
              <a:rPr sz="1224" b="1" i="1" spc="11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b="1" i="1" spc="2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tr</a:t>
            </a:r>
            <a:r>
              <a:rPr sz="1224" b="1" i="1" spc="-36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224" b="1" i="1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b="1" i="1" spc="-36" dirty="0">
                <a:solidFill>
                  <a:srgbClr val="7F7F7F"/>
                </a:solidFill>
                <a:latin typeface="Calibri"/>
                <a:cs typeface="Calibri"/>
              </a:rPr>
              <a:t>u</a:t>
            </a:r>
            <a:r>
              <a:rPr sz="1224" b="1" i="1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b="1" i="1" spc="15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b="1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224" b="1" spc="7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hn</a:t>
            </a:r>
            <a:r>
              <a:rPr sz="1224" spc="20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1224" spc="-15" dirty="0">
                <a:solidFill>
                  <a:srgbClr val="7F7F7F"/>
                </a:solidFill>
                <a:latin typeface="Calibri"/>
                <a:cs typeface="Calibri"/>
              </a:rPr>
              <a:t>c</a:t>
            </a:r>
            <a:r>
              <a:rPr sz="1224" spc="25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1224" spc="2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7F7F7F"/>
                </a:solidFill>
                <a:latin typeface="Calibri"/>
                <a:cs typeface="Calibri"/>
              </a:rPr>
              <a:t>po</a:t>
            </a:r>
            <a:r>
              <a:rPr sz="1224" spc="-2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r>
              <a:rPr sz="1224" spc="97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</a:rPr>
              <a:t>2</a:t>
            </a:r>
            <a:r>
              <a:rPr sz="1224" spc="-5" dirty="0">
                <a:solidFill>
                  <a:srgbClr val="7F7F7F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1224" spc="-20" dirty="0">
                <a:solidFill>
                  <a:srgbClr val="7F7F7F"/>
                </a:solidFill>
                <a:latin typeface="Calibri"/>
                <a:cs typeface="Calibri"/>
              </a:rPr>
              <a:t>2016</a:t>
            </a:r>
            <a:r>
              <a:rPr sz="1224" dirty="0">
                <a:solidFill>
                  <a:srgbClr val="7F7F7F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22070" y="1334151"/>
            <a:ext cx="10129108" cy="349726"/>
          </a:xfrm>
          <a:custGeom>
            <a:avLst/>
            <a:gdLst/>
            <a:ahLst/>
            <a:cxnLst/>
            <a:rect l="l" t="t" r="r" b="b"/>
            <a:pathLst>
              <a:path w="9931400" h="342900">
                <a:moveTo>
                  <a:pt x="0" y="342899"/>
                </a:moveTo>
                <a:lnTo>
                  <a:pt x="9931389" y="342899"/>
                </a:lnTo>
                <a:lnTo>
                  <a:pt x="9931389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/>
          <p:nvPr/>
        </p:nvSpPr>
        <p:spPr>
          <a:xfrm>
            <a:off x="1218451" y="2940279"/>
            <a:ext cx="10129108" cy="349726"/>
          </a:xfrm>
          <a:custGeom>
            <a:avLst/>
            <a:gdLst/>
            <a:ahLst/>
            <a:cxnLst/>
            <a:rect l="l" t="t" r="r" b="b"/>
            <a:pathLst>
              <a:path w="9931400" h="342900">
                <a:moveTo>
                  <a:pt x="0" y="342899"/>
                </a:moveTo>
                <a:lnTo>
                  <a:pt x="9931389" y="342899"/>
                </a:lnTo>
                <a:lnTo>
                  <a:pt x="9931389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" name="object 7"/>
          <p:cNvSpPr/>
          <p:nvPr/>
        </p:nvSpPr>
        <p:spPr>
          <a:xfrm>
            <a:off x="1451602" y="4637115"/>
            <a:ext cx="10129108" cy="349726"/>
          </a:xfrm>
          <a:custGeom>
            <a:avLst/>
            <a:gdLst/>
            <a:ahLst/>
            <a:cxnLst/>
            <a:rect l="l" t="t" r="r" b="b"/>
            <a:pathLst>
              <a:path w="9931400" h="342900">
                <a:moveTo>
                  <a:pt x="0" y="342899"/>
                </a:moveTo>
                <a:lnTo>
                  <a:pt x="9931389" y="342899"/>
                </a:lnTo>
                <a:lnTo>
                  <a:pt x="9931389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8" name="object 8"/>
          <p:cNvSpPr/>
          <p:nvPr/>
        </p:nvSpPr>
        <p:spPr>
          <a:xfrm>
            <a:off x="6049839" y="1502523"/>
            <a:ext cx="5647431" cy="4935026"/>
          </a:xfrm>
          <a:custGeom>
            <a:avLst/>
            <a:gdLst/>
            <a:ahLst/>
            <a:cxnLst/>
            <a:rect l="l" t="t" r="r" b="b"/>
            <a:pathLst>
              <a:path w="5537200" h="4838700">
                <a:moveTo>
                  <a:pt x="0" y="4838699"/>
                </a:moveTo>
                <a:lnTo>
                  <a:pt x="5537210" y="4838699"/>
                </a:lnTo>
                <a:lnTo>
                  <a:pt x="5537210" y="0"/>
                </a:lnTo>
                <a:lnTo>
                  <a:pt x="0" y="0"/>
                </a:lnTo>
                <a:lnTo>
                  <a:pt x="0" y="4838699"/>
                </a:lnTo>
                <a:close/>
              </a:path>
            </a:pathLst>
          </a:custGeom>
          <a:ln w="76199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9" name="object 9"/>
          <p:cNvSpPr/>
          <p:nvPr/>
        </p:nvSpPr>
        <p:spPr>
          <a:xfrm>
            <a:off x="1140734" y="1502523"/>
            <a:ext cx="4844356" cy="4935026"/>
          </a:xfrm>
          <a:custGeom>
            <a:avLst/>
            <a:gdLst/>
            <a:ahLst/>
            <a:cxnLst/>
            <a:rect l="l" t="t" r="r" b="b"/>
            <a:pathLst>
              <a:path w="4749800" h="4838700">
                <a:moveTo>
                  <a:pt x="0" y="4838699"/>
                </a:moveTo>
                <a:lnTo>
                  <a:pt x="4749789" y="4838699"/>
                </a:lnTo>
                <a:lnTo>
                  <a:pt x="4749789" y="0"/>
                </a:lnTo>
                <a:lnTo>
                  <a:pt x="0" y="0"/>
                </a:lnTo>
                <a:lnTo>
                  <a:pt x="0" y="4838699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</p:spTree>
    <p:extLst>
      <p:ext uri="{BB962C8B-B14F-4D97-AF65-F5344CB8AC3E}">
        <p14:creationId xmlns:p14="http://schemas.microsoft.com/office/powerpoint/2010/main" val="142557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043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1152145">
              <a:lnSpc>
                <a:spcPct val="100000"/>
              </a:lnSpc>
            </a:pPr>
            <a:r>
              <a:rPr sz="4488" spc="5" dirty="0"/>
              <a:t>So</a:t>
            </a:r>
            <a:r>
              <a:rPr sz="4488" spc="15" dirty="0"/>
              <a:t>m</a:t>
            </a:r>
            <a:r>
              <a:rPr sz="4488" dirty="0"/>
              <a:t>e</a:t>
            </a:r>
            <a:r>
              <a:rPr sz="4488" spc="-178" dirty="0">
                <a:latin typeface="Times New Roman"/>
                <a:cs typeface="Times New Roman"/>
              </a:rPr>
              <a:t> </a:t>
            </a:r>
            <a:r>
              <a:rPr sz="4488" spc="-20" dirty="0"/>
              <a:t>So</a:t>
            </a:r>
            <a:r>
              <a:rPr sz="4488" spc="15" dirty="0"/>
              <a:t>l</a:t>
            </a:r>
            <a:r>
              <a:rPr sz="4488" spc="-15" dirty="0"/>
              <a:t>u</a:t>
            </a:r>
            <a:r>
              <a:rPr sz="4488" spc="-61" dirty="0"/>
              <a:t>t</a:t>
            </a:r>
            <a:r>
              <a:rPr sz="4488" spc="15" dirty="0"/>
              <a:t>i</a:t>
            </a:r>
            <a:r>
              <a:rPr sz="4488" dirty="0"/>
              <a:t>o</a:t>
            </a:r>
            <a:r>
              <a:rPr sz="4488" spc="10" dirty="0"/>
              <a:t>n</a:t>
            </a:r>
            <a:r>
              <a:rPr sz="4488" spc="-20" dirty="0"/>
              <a:t>s</a:t>
            </a:r>
            <a:endParaRPr sz="4488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5" y="1305461"/>
            <a:ext cx="3893619" cy="284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76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41" dirty="0">
                <a:solidFill>
                  <a:srgbClr val="1F4E79"/>
                </a:solidFill>
                <a:latin typeface="Calibri"/>
                <a:cs typeface="Calibri"/>
              </a:rPr>
              <a:t>-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B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tc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spc="-21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7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246102" indent="-233149">
              <a:spcBef>
                <a:spcPts val="653"/>
              </a:spcBef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41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up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4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w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la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b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>
              <a:spcBef>
                <a:spcPts val="25"/>
              </a:spcBef>
              <a:buClr>
                <a:srgbClr val="1F4E79"/>
              </a:buClr>
              <a:buFont typeface="Arial"/>
              <a:buChar char="•"/>
            </a:pPr>
            <a:endParaRPr sz="4182">
              <a:latin typeface="Times New Roman"/>
              <a:cs typeface="Times New Roman"/>
            </a:endParaRPr>
          </a:p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41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78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tt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p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22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: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-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u="heavy" spc="-61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r>
              <a:rPr sz="2448" u="heavy" spc="20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448" u="heavy" spc="-51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448" u="heavy" spc="36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448" u="heavy" spc="46" dirty="0">
                <a:solidFill>
                  <a:srgbClr val="0563C1"/>
                </a:solidFill>
                <a:latin typeface="Calibri"/>
                <a:cs typeface="Calibri"/>
              </a:rPr>
              <a:t>ll</a:t>
            </a:r>
            <a:r>
              <a:rPr sz="2448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448" u="heavy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2448" u="heavy" spc="-163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448" u="heavy" spc="-36" dirty="0">
                <a:solidFill>
                  <a:srgbClr val="0563C1"/>
                </a:solidFill>
                <a:latin typeface="Calibri"/>
                <a:cs typeface="Calibri"/>
              </a:rPr>
              <a:t>G</a:t>
            </a:r>
            <a:r>
              <a:rPr sz="2448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448" u="heavy" spc="-71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448" u="heavy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endParaRPr sz="2448">
              <a:latin typeface="Calibri"/>
              <a:cs typeface="Calibri"/>
            </a:endParaRPr>
          </a:p>
          <a:p>
            <a:pPr marL="712400" lvl="1" indent="-233149">
              <a:spcBef>
                <a:spcPts val="122"/>
              </a:spcBef>
              <a:buFont typeface="Arial"/>
              <a:buChar char="•"/>
              <a:tabLst>
                <a:tab pos="712400" algn="l"/>
              </a:tabLst>
            </a:pPr>
            <a:r>
              <a:rPr sz="2448" u="heavy" spc="-168" dirty="0">
                <a:solidFill>
                  <a:srgbClr val="0563C1"/>
                </a:solidFill>
                <a:latin typeface="Calibri"/>
                <a:cs typeface="Calibri"/>
              </a:rPr>
              <a:t>W</a:t>
            </a:r>
            <a:r>
              <a:rPr sz="2448" u="heavy" spc="-36" dirty="0">
                <a:solidFill>
                  <a:srgbClr val="0563C1"/>
                </a:solidFill>
                <a:latin typeface="Calibri"/>
                <a:cs typeface="Calibri"/>
              </a:rPr>
              <a:t>-G</a:t>
            </a:r>
            <a:r>
              <a:rPr sz="2448" u="heavy" spc="-5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448" u="heavy" spc="-71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448" u="heavy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endParaRPr sz="244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33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7290" y="396027"/>
            <a:ext cx="5394851" cy="62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080" spc="-46" dirty="0">
                <a:solidFill>
                  <a:srgbClr val="FF0000"/>
                </a:solidFill>
                <a:latin typeface="Calibri Light"/>
                <a:cs typeface="Calibri Light"/>
              </a:rPr>
              <a:t>B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ic</a:t>
            </a:r>
            <a:r>
              <a:rPr sz="408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15" dirty="0">
                <a:solidFill>
                  <a:srgbClr val="FF0000"/>
                </a:solidFill>
                <a:latin typeface="Calibri Light"/>
                <a:cs typeface="Calibri Light"/>
              </a:rPr>
              <a:t>(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He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uri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)</a:t>
            </a:r>
            <a:r>
              <a:rPr sz="4080" spc="-20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36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08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318413"/>
            <a:ext cx="3626143" cy="968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76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41" dirty="0">
                <a:solidFill>
                  <a:srgbClr val="1F4E79"/>
                </a:solidFill>
                <a:latin typeface="Calibri"/>
                <a:cs typeface="Calibri"/>
              </a:rPr>
              <a:t>-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B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tc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spc="-21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7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246102" indent="-233149">
              <a:spcBef>
                <a:spcPts val="653"/>
              </a:spcBef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spc="10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856" spc="25" dirty="0">
                <a:solidFill>
                  <a:srgbClr val="7F7F7F"/>
                </a:solidFill>
                <a:latin typeface="Calibri"/>
                <a:cs typeface="Calibri"/>
              </a:rPr>
              <a:t>up</a:t>
            </a:r>
            <a:r>
              <a:rPr sz="2856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856" spc="5" dirty="0">
                <a:solidFill>
                  <a:srgbClr val="7F7F7F"/>
                </a:solidFill>
                <a:latin typeface="Calibri"/>
                <a:cs typeface="Calibri"/>
              </a:rPr>
              <a:t>r</a:t>
            </a:r>
            <a:r>
              <a:rPr sz="2856" spc="20" dirty="0">
                <a:solidFill>
                  <a:srgbClr val="7F7F7F"/>
                </a:solidFill>
                <a:latin typeface="Calibri"/>
                <a:cs typeface="Calibri"/>
              </a:rPr>
              <a:t>v</a:t>
            </a:r>
            <a:r>
              <a:rPr sz="2856" spc="-46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856" spc="5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r>
              <a:rPr sz="2856" spc="-46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856" spc="20" dirty="0">
                <a:solidFill>
                  <a:srgbClr val="7F7F7F"/>
                </a:solidFill>
                <a:latin typeface="Calibri"/>
                <a:cs typeface="Calibri"/>
              </a:rPr>
              <a:t>o</a:t>
            </a:r>
            <a:r>
              <a:rPr sz="2856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856" spc="-7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2856" spc="-25" dirty="0">
                <a:solidFill>
                  <a:srgbClr val="7F7F7F"/>
                </a:solidFill>
                <a:latin typeface="Calibri"/>
                <a:cs typeface="Calibri"/>
              </a:rPr>
              <a:t>w</a:t>
            </a:r>
            <a:r>
              <a:rPr sz="2856" spc="-46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856" spc="-51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856" dirty="0">
                <a:solidFill>
                  <a:srgbClr val="7F7F7F"/>
                </a:solidFill>
                <a:latin typeface="Calibri"/>
                <a:cs typeface="Calibri"/>
              </a:rPr>
              <a:t>h</a:t>
            </a:r>
            <a:r>
              <a:rPr sz="2856" spc="-76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2856" spc="-46" dirty="0">
                <a:solidFill>
                  <a:srgbClr val="7F7F7F"/>
                </a:solidFill>
                <a:latin typeface="Calibri"/>
                <a:cs typeface="Calibri"/>
              </a:rPr>
              <a:t>la</a:t>
            </a:r>
            <a:r>
              <a:rPr sz="2856" spc="25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856" spc="-10" dirty="0">
                <a:solidFill>
                  <a:srgbClr val="7F7F7F"/>
                </a:solidFill>
                <a:latin typeface="Calibri"/>
                <a:cs typeface="Calibri"/>
              </a:rPr>
              <a:t>e</a:t>
            </a:r>
            <a:r>
              <a:rPr sz="2856" spc="-46" dirty="0">
                <a:solidFill>
                  <a:srgbClr val="7F7F7F"/>
                </a:solidFill>
                <a:latin typeface="Calibri"/>
                <a:cs typeface="Calibri"/>
              </a:rPr>
              <a:t>l</a:t>
            </a:r>
            <a:r>
              <a:rPr sz="2856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31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020301" y="6664814"/>
            <a:ext cx="7552143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te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qu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3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6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spc="-8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i="1" spc="-5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an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i="1" spc="-7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Ne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ura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i="1" spc="-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or</a:t>
            </a:r>
            <a:r>
              <a:rPr sz="1224" i="1" spc="-51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spc="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ro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spc="31" dirty="0">
                <a:solidFill>
                  <a:srgbClr val="898989"/>
                </a:solidFill>
                <a:latin typeface="Calibri"/>
                <a:cs typeface="Calibri"/>
              </a:rPr>
              <a:t>ss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i="1" spc="-12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i="1" spc="-41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i="1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spc="-51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88979" y="238805"/>
            <a:ext cx="6846214" cy="62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080" spc="-19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9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080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080" spc="3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le</a:t>
            </a:r>
            <a:r>
              <a:rPr sz="4080" spc="-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ve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spc="15" dirty="0">
                <a:solidFill>
                  <a:srgbClr val="FF0000"/>
                </a:solidFill>
                <a:latin typeface="Calibri Light"/>
                <a:cs typeface="Calibri Light"/>
              </a:rPr>
              <a:t>y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?</a:t>
            </a:r>
            <a:endParaRPr sz="408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5" y="1063657"/>
            <a:ext cx="9772906" cy="54904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122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71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51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lla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p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e,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du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31" dirty="0">
                <a:latin typeface="Calibri"/>
                <a:cs typeface="Calibri"/>
              </a:rPr>
              <a:t>oo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bu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20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a</a:t>
            </a:r>
            <a:r>
              <a:rPr sz="2448" spc="-51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y</a:t>
            </a:r>
            <a:r>
              <a:rPr sz="2448" spc="10" dirty="0">
                <a:latin typeface="Times New Roman"/>
                <a:cs typeface="Times New Roman"/>
              </a:rPr>
              <a:t> </a:t>
            </a:r>
            <a:r>
              <a:rPr sz="2448" spc="-138" dirty="0">
                <a:latin typeface="Calibri"/>
                <a:cs typeface="Calibri"/>
              </a:rPr>
              <a:t>f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20" dirty="0">
                <a:latin typeface="Calibri"/>
                <a:cs typeface="Calibri"/>
              </a:rPr>
              <a:t>w</a:t>
            </a:r>
            <a:r>
              <a:rPr sz="2448" spc="-20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dirty="0">
                <a:latin typeface="Calibri"/>
                <a:cs typeface="Calibri"/>
              </a:rPr>
              <a:t>.</a:t>
            </a:r>
            <a:endParaRPr sz="2448">
              <a:latin typeface="Calibri"/>
              <a:cs typeface="Calibri"/>
            </a:endParaRPr>
          </a:p>
          <a:p>
            <a:pPr marL="712400" lvl="1" indent="-233149">
              <a:spcBef>
                <a:spcPts val="224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31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hu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spc="-102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’t</a:t>
            </a:r>
            <a:r>
              <a:rPr sz="2448" spc="-5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13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-122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61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.</a:t>
            </a:r>
            <a:endParaRPr sz="2448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sz="2856">
              <a:latin typeface="Times New Roman"/>
              <a:cs typeface="Times New Roman"/>
            </a:endParaRPr>
          </a:p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208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dd</a:t>
            </a:r>
            <a:r>
              <a:rPr sz="2856" b="1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p</a:t>
            </a:r>
            <a:r>
              <a:rPr sz="2856" b="1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b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,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20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k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20" dirty="0">
                <a:latin typeface="Calibri"/>
                <a:cs typeface="Calibri"/>
              </a:rPr>
              <a:t>w</a:t>
            </a:r>
            <a:r>
              <a:rPr sz="2448" spc="-219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20" dirty="0">
                <a:latin typeface="Calibri"/>
                <a:cs typeface="Calibri"/>
              </a:rPr>
              <a:t>e</a:t>
            </a:r>
            <a:r>
              <a:rPr sz="2448" spc="-36" dirty="0">
                <a:latin typeface="Calibri"/>
                <a:cs typeface="Calibri"/>
              </a:rPr>
              <a:t>-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.</a:t>
            </a:r>
            <a:endParaRPr sz="2448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sz="2856">
              <a:latin typeface="Times New Roman"/>
              <a:cs typeface="Times New Roman"/>
            </a:endParaRPr>
          </a:p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76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re</a:t>
            </a:r>
            <a:r>
              <a:rPr sz="2856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all</a:t>
            </a:r>
            <a:r>
              <a:rPr sz="2856" b="1" spc="-250" dirty="0">
                <a:solidFill>
                  <a:srgbClr val="1F4E79"/>
                </a:solidFill>
                <a:latin typeface="Calibri"/>
                <a:cs typeface="Calibri"/>
              </a:rPr>
              <a:t>y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,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20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31" dirty="0">
                <a:latin typeface="Calibri"/>
                <a:cs typeface="Calibri"/>
              </a:rPr>
              <a:t>oo</a:t>
            </a:r>
            <a:r>
              <a:rPr sz="2448" spc="-15" dirty="0">
                <a:latin typeface="Calibri"/>
                <a:cs typeface="Calibri"/>
              </a:rPr>
              <a:t>k</a:t>
            </a:r>
            <a:r>
              <a:rPr sz="2448" spc="-194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dirty="0">
                <a:latin typeface="Calibri"/>
                <a:cs typeface="Calibri"/>
              </a:rPr>
              <a:t>h</a:t>
            </a:r>
            <a:r>
              <a:rPr sz="2448" spc="-168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1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12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6" dirty="0">
                <a:latin typeface="Calibri"/>
                <a:cs typeface="Calibri"/>
              </a:rPr>
              <a:t>xa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es</a:t>
            </a:r>
            <a:endParaRPr sz="2448">
              <a:latin typeface="Calibri"/>
              <a:cs typeface="Calibri"/>
            </a:endParaRPr>
          </a:p>
          <a:p>
            <a:pPr marL="712400" lvl="1" indent="-233149">
              <a:spcBef>
                <a:spcPts val="224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15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3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5" dirty="0">
                <a:latin typeface="Calibri"/>
                <a:cs typeface="Calibri"/>
              </a:rPr>
              <a:t>k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36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208" dirty="0">
                <a:latin typeface="Calibri"/>
                <a:cs typeface="Calibri"/>
              </a:rPr>
              <a:t>y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spc="-204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46" dirty="0">
                <a:latin typeface="Calibri"/>
                <a:cs typeface="Calibri"/>
              </a:rPr>
              <a:t>il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158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ar</a:t>
            </a:r>
            <a:r>
              <a:rPr sz="2448" spc="-15" dirty="0">
                <a:latin typeface="Calibri"/>
                <a:cs typeface="Calibri"/>
              </a:rPr>
              <a:t>k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x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5" dirty="0">
                <a:latin typeface="Calibri"/>
                <a:cs typeface="Calibri"/>
              </a:rPr>
              <a:t>e</a:t>
            </a:r>
            <a:endParaRPr sz="2448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sz="2856">
              <a:latin typeface="Times New Roman"/>
              <a:cs typeface="Times New Roman"/>
            </a:endParaRPr>
          </a:p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hu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,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46" dirty="0">
                <a:latin typeface="Calibri"/>
                <a:cs typeface="Calibri"/>
              </a:rPr>
              <a:t>il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153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6" dirty="0">
                <a:latin typeface="Calibri"/>
                <a:cs typeface="Calibri"/>
              </a:rPr>
              <a:t>odu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dirty="0">
                <a:latin typeface="Calibri"/>
                <a:cs typeface="Calibri"/>
              </a:rPr>
              <a:t>.</a:t>
            </a:r>
            <a:endParaRPr sz="244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3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020301" y="6664814"/>
            <a:ext cx="7552143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te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qu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3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6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spc="-8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i="1" spc="-5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an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i="1" spc="-7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Ne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ura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i="1" spc="-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or</a:t>
            </a:r>
            <a:r>
              <a:rPr sz="1224" i="1" spc="-51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spc="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ro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spc="31" dirty="0">
                <a:solidFill>
                  <a:srgbClr val="898989"/>
                </a:solidFill>
                <a:latin typeface="Calibri"/>
                <a:cs typeface="Calibri"/>
              </a:rPr>
              <a:t>ss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i="1" spc="-12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i="1" spc="-41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i="1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spc="-51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i="1" spc="2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615328" y="286925"/>
            <a:ext cx="3211653" cy="565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3672" spc="-82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3672" spc="-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3672" spc="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3672" spc="-1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3672" spc="-5" dirty="0">
                <a:solidFill>
                  <a:srgbClr val="FF0000"/>
                </a:solidFill>
                <a:latin typeface="Calibri Light"/>
                <a:cs typeface="Calibri Light"/>
              </a:rPr>
              <a:t>-</a:t>
            </a:r>
            <a:r>
              <a:rPr sz="3672" spc="-51" dirty="0">
                <a:solidFill>
                  <a:srgbClr val="FF0000"/>
                </a:solidFill>
                <a:latin typeface="Calibri Light"/>
                <a:cs typeface="Calibri Light"/>
              </a:rPr>
              <a:t>B</a:t>
            </a:r>
            <a:r>
              <a:rPr sz="3672" spc="-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3672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3672" spc="-3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3672" spc="-20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3672" spc="-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72" spc="41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3672" spc="-31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3672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3672" spc="-1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3672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127981"/>
            <a:ext cx="9914739" cy="50678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3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x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02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73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16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78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p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re</a:t>
            </a:r>
            <a:r>
              <a:rPr sz="2856" b="1" spc="-219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y</a:t>
            </a:r>
            <a:r>
              <a:rPr sz="2856" b="1" spc="-31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41" dirty="0">
                <a:solidFill>
                  <a:srgbClr val="1F4E79"/>
                </a:solidFill>
                <a:latin typeface="Calibri"/>
                <a:cs typeface="Calibri"/>
              </a:rPr>
              <a:t>-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b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5" dirty="0">
                <a:latin typeface="Calibri"/>
                <a:cs typeface="Calibri"/>
              </a:rPr>
              <a:t>F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e.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dirty="0">
                <a:latin typeface="Calibri"/>
                <a:cs typeface="Calibri"/>
              </a:rPr>
              <a:t>.</a:t>
            </a:r>
            <a:r>
              <a:rPr sz="2448" spc="-5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L</a:t>
            </a:r>
            <a:r>
              <a:rPr sz="2448" spc="-15" dirty="0">
                <a:latin typeface="Calibri"/>
                <a:cs typeface="Calibri"/>
              </a:rPr>
              <a:t>2</a:t>
            </a:r>
            <a:r>
              <a:rPr sz="2448" spc="-15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-122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-138" dirty="0">
                <a:latin typeface="Calibri"/>
                <a:cs typeface="Calibri"/>
              </a:rPr>
              <a:t>f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36" dirty="0">
                <a:latin typeface="Calibri"/>
                <a:cs typeface="Calibri"/>
              </a:rPr>
              <a:t>c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-10" dirty="0">
                <a:latin typeface="Calibri"/>
                <a:cs typeface="Calibri"/>
              </a:rPr>
              <a:t>ee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51" dirty="0">
                <a:latin typeface="Calibri"/>
                <a:cs typeface="Calibri"/>
              </a:rPr>
              <a:t>l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-122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36" dirty="0">
                <a:latin typeface="Calibri"/>
                <a:cs typeface="Calibri"/>
              </a:rPr>
              <a:t>c</a:t>
            </a:r>
            <a:r>
              <a:rPr sz="2448" dirty="0">
                <a:latin typeface="Calibri"/>
                <a:cs typeface="Calibri"/>
              </a:rPr>
              <a:t>h</a:t>
            </a:r>
            <a:endParaRPr sz="2448">
              <a:latin typeface="Calibri"/>
              <a:cs typeface="Calibri"/>
            </a:endParaRPr>
          </a:p>
          <a:p>
            <a:pPr lvl="1">
              <a:buFont typeface="Arial"/>
              <a:buChar char="•"/>
            </a:pPr>
            <a:endParaRPr sz="2856">
              <a:latin typeface="Times New Roman"/>
              <a:cs typeface="Times New Roman"/>
            </a:endParaRPr>
          </a:p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ee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2856" b="1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11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20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al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spc="-133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5" dirty="0">
                <a:solidFill>
                  <a:srgbClr val="1F4E79"/>
                </a:solidFill>
                <a:latin typeface="Calibri"/>
                <a:cs typeface="Calibri"/>
              </a:rPr>
              <a:t>wi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3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>
              <a:spcBef>
                <a:spcPts val="41"/>
              </a:spcBef>
              <a:buClr>
                <a:srgbClr val="1F4E79"/>
              </a:buClr>
              <a:buFont typeface="Arial"/>
              <a:buChar char="•"/>
            </a:pPr>
            <a:endParaRPr sz="4080">
              <a:latin typeface="Times New Roman"/>
              <a:cs typeface="Times New Roman"/>
            </a:endParaRPr>
          </a:p>
          <a:p>
            <a:pPr marL="246102" indent="-233149"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F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2856" b="1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21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al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5" dirty="0">
                <a:solidFill>
                  <a:srgbClr val="1F4E79"/>
                </a:solidFill>
                <a:latin typeface="Calibri"/>
                <a:cs typeface="Calibri"/>
              </a:rPr>
              <a:t>wi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9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ff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9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b/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w</a:t>
            </a:r>
            <a:r>
              <a:rPr sz="2856" b="1" spc="-9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spc="-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on</a:t>
            </a:r>
            <a:r>
              <a:rPr sz="2856" b="1" spc="41" dirty="0">
                <a:solidFill>
                  <a:srgbClr val="1F4E79"/>
                </a:solidFill>
                <a:latin typeface="Calibri"/>
                <a:cs typeface="Calibri"/>
              </a:rPr>
              <a:t>-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b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spc="-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es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31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hu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,</a:t>
            </a:r>
            <a:r>
              <a:rPr sz="2448" spc="-102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46" dirty="0">
                <a:latin typeface="Calibri"/>
                <a:cs typeface="Calibri"/>
              </a:rPr>
              <a:t>il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158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5" dirty="0">
                <a:latin typeface="Calibri"/>
                <a:cs typeface="Calibri"/>
              </a:rPr>
              <a:t>y</a:t>
            </a:r>
            <a:r>
              <a:rPr sz="2448" spc="-92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138" dirty="0">
                <a:latin typeface="Calibri"/>
                <a:cs typeface="Calibri"/>
              </a:rPr>
              <a:t>f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ss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n</a:t>
            </a:r>
            <a:endParaRPr sz="2448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448">
              <a:latin typeface="Times New Roman"/>
              <a:cs typeface="Times New Roman"/>
            </a:endParaRPr>
          </a:p>
          <a:p>
            <a:pPr marL="246102" indent="-233149">
              <a:spcBef>
                <a:spcPts val="1999"/>
              </a:spcBef>
              <a:buClr>
                <a:srgbClr val="1F4E79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,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245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46" dirty="0">
                <a:latin typeface="Calibri"/>
                <a:cs typeface="Calibri"/>
              </a:rPr>
              <a:t>il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153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dirty="0">
                <a:latin typeface="Calibri"/>
                <a:cs typeface="Calibri"/>
              </a:rPr>
              <a:t>h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ho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138" dirty="0">
                <a:latin typeface="Calibri"/>
                <a:cs typeface="Calibri"/>
              </a:rPr>
              <a:t>f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10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h</a:t>
            </a:r>
            <a:r>
              <a:rPr sz="2448" spc="-16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46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a</a:t>
            </a:r>
            <a:endParaRPr sz="2448">
              <a:latin typeface="Calibri"/>
              <a:cs typeface="Calibri"/>
            </a:endParaRPr>
          </a:p>
          <a:p>
            <a:pPr marL="712400" lvl="1" indent="-233149">
              <a:spcBef>
                <a:spcPts val="223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46" dirty="0">
                <a:latin typeface="Calibri"/>
                <a:cs typeface="Calibri"/>
              </a:rPr>
              <a:t>il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153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endParaRPr sz="244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25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533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232502">
              <a:lnSpc>
                <a:spcPct val="100000"/>
              </a:lnSpc>
            </a:pPr>
            <a:r>
              <a:rPr spc="-46" dirty="0"/>
              <a:t>B</a:t>
            </a:r>
            <a:r>
              <a:rPr spc="-5" dirty="0"/>
              <a:t>a</a:t>
            </a:r>
            <a:r>
              <a:rPr spc="-71" dirty="0"/>
              <a:t>s</a:t>
            </a:r>
            <a:r>
              <a:rPr spc="0" dirty="0"/>
              <a:t>i</a:t>
            </a:r>
            <a:r>
              <a:rPr dirty="0"/>
              <a:t>c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5" dirty="0"/>
              <a:t>(</a:t>
            </a:r>
            <a:r>
              <a:rPr spc="20" dirty="0"/>
              <a:t>He</a:t>
            </a:r>
            <a:r>
              <a:rPr dirty="0"/>
              <a:t>ur</a:t>
            </a:r>
            <a:r>
              <a:rPr spc="0" dirty="0"/>
              <a:t>i</a:t>
            </a:r>
            <a:r>
              <a:rPr spc="-71" dirty="0"/>
              <a:t>s</a:t>
            </a:r>
            <a:r>
              <a:rPr spc="-31" dirty="0"/>
              <a:t>t</a:t>
            </a:r>
            <a:r>
              <a:rPr spc="0" dirty="0"/>
              <a:t>i</a:t>
            </a:r>
            <a:r>
              <a:rPr spc="-5" dirty="0"/>
              <a:t>c</a:t>
            </a:r>
            <a:r>
              <a:rPr dirty="0"/>
              <a:t>)</a:t>
            </a:r>
            <a:r>
              <a:rPr spc="-204" dirty="0">
                <a:latin typeface="Times New Roman"/>
                <a:cs typeface="Times New Roman"/>
              </a:rPr>
              <a:t> </a:t>
            </a:r>
            <a:r>
              <a:rPr spc="-36" dirty="0"/>
              <a:t>S</a:t>
            </a:r>
            <a:r>
              <a:rPr spc="10" dirty="0"/>
              <a:t>o</a:t>
            </a:r>
            <a:r>
              <a:rPr spc="0" dirty="0"/>
              <a:t>l</a:t>
            </a:r>
            <a:r>
              <a:rPr spc="-5" dirty="0"/>
              <a:t>u</a:t>
            </a:r>
            <a:r>
              <a:rPr spc="-31" dirty="0"/>
              <a:t>t</a:t>
            </a:r>
            <a:r>
              <a:rPr spc="0" dirty="0"/>
              <a:t>i</a:t>
            </a:r>
            <a:r>
              <a:rPr spc="10" dirty="0"/>
              <a:t>o</a:t>
            </a:r>
            <a:r>
              <a:rPr spc="-5" dirty="0"/>
              <a:t>n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6076" y="1318413"/>
            <a:ext cx="3747900" cy="968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7F7F7F"/>
              </a:buClr>
              <a:buFont typeface="Arial"/>
              <a:buChar char="•"/>
              <a:tabLst>
                <a:tab pos="246102" algn="l"/>
              </a:tabLst>
            </a:pPr>
            <a:r>
              <a:rPr sz="2856" spc="5" dirty="0">
                <a:solidFill>
                  <a:srgbClr val="7F7F7F"/>
                </a:solidFill>
                <a:latin typeface="Calibri"/>
                <a:cs typeface="Calibri"/>
              </a:rPr>
              <a:t>M</a:t>
            </a:r>
            <a:r>
              <a:rPr sz="2856" spc="-46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856" spc="31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856" spc="-46" dirty="0">
                <a:solidFill>
                  <a:srgbClr val="7F7F7F"/>
                </a:solidFill>
                <a:latin typeface="Calibri"/>
                <a:cs typeface="Calibri"/>
              </a:rPr>
              <a:t>i</a:t>
            </a:r>
            <a:r>
              <a:rPr sz="2856" spc="41" dirty="0">
                <a:solidFill>
                  <a:srgbClr val="7F7F7F"/>
                </a:solidFill>
                <a:latin typeface="Calibri"/>
                <a:cs typeface="Calibri"/>
              </a:rPr>
              <a:t>-</a:t>
            </a:r>
            <a:r>
              <a:rPr sz="2856" spc="-46" dirty="0">
                <a:solidFill>
                  <a:srgbClr val="7F7F7F"/>
                </a:solidFill>
                <a:latin typeface="Calibri"/>
                <a:cs typeface="Calibri"/>
              </a:rPr>
              <a:t>B</a:t>
            </a:r>
            <a:r>
              <a:rPr sz="2856" spc="-56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856" spc="-51" dirty="0">
                <a:solidFill>
                  <a:srgbClr val="7F7F7F"/>
                </a:solidFill>
                <a:latin typeface="Calibri"/>
                <a:cs typeface="Calibri"/>
              </a:rPr>
              <a:t>t</a:t>
            </a:r>
            <a:r>
              <a:rPr sz="2856" dirty="0">
                <a:solidFill>
                  <a:srgbClr val="7F7F7F"/>
                </a:solidFill>
                <a:latin typeface="Calibri"/>
                <a:cs typeface="Calibri"/>
              </a:rPr>
              <a:t>ch</a:t>
            </a:r>
            <a:r>
              <a:rPr sz="2856" spc="2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2856" spc="10" dirty="0">
                <a:solidFill>
                  <a:srgbClr val="7F7F7F"/>
                </a:solidFill>
                <a:latin typeface="Calibri"/>
                <a:cs typeface="Calibri"/>
              </a:rPr>
              <a:t>G</a:t>
            </a:r>
            <a:r>
              <a:rPr sz="2856" spc="-41" dirty="0">
                <a:solidFill>
                  <a:srgbClr val="7F7F7F"/>
                </a:solidFill>
                <a:latin typeface="Calibri"/>
                <a:cs typeface="Calibri"/>
              </a:rPr>
              <a:t>A</a:t>
            </a:r>
            <a:r>
              <a:rPr sz="2856" spc="-31" dirty="0">
                <a:solidFill>
                  <a:srgbClr val="7F7F7F"/>
                </a:solidFill>
                <a:latin typeface="Calibri"/>
                <a:cs typeface="Calibri"/>
              </a:rPr>
              <a:t>N</a:t>
            </a:r>
            <a:r>
              <a:rPr sz="2856" dirty="0">
                <a:solidFill>
                  <a:srgbClr val="7F7F7F"/>
                </a:solidFill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246102" indent="-233149">
              <a:spcBef>
                <a:spcPts val="653"/>
              </a:spcBef>
              <a:buClr>
                <a:srgbClr val="7F7F7F"/>
              </a:buClr>
              <a:buFont typeface="Arial"/>
              <a:buChar char="•"/>
              <a:tabLst>
                <a:tab pos="246102" algn="l"/>
              </a:tabLst>
            </a:pPr>
            <a:r>
              <a:rPr sz="2856" b="1" spc="-41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up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41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1F4E79"/>
                </a:solidFill>
                <a:latin typeface="Calibri"/>
                <a:cs typeface="Calibri"/>
              </a:rPr>
              <a:t>w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spc="-11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la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b</a:t>
            </a:r>
            <a:r>
              <a:rPr sz="2856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ls</a:t>
            </a:r>
            <a:endParaRPr sz="285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6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3420" y="238805"/>
            <a:ext cx="4902644" cy="62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080" spc="-36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up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4080" spc="-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ab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80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08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063657"/>
            <a:ext cx="6848806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856" spc="20" dirty="0">
                <a:latin typeface="Calibri"/>
                <a:cs typeface="Calibri"/>
              </a:rPr>
              <a:t>L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dirty="0">
                <a:latin typeface="Calibri"/>
                <a:cs typeface="Calibri"/>
              </a:rPr>
              <a:t>or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f</a:t>
            </a:r>
            <a:r>
              <a:rPr sz="2856" spc="-5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148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a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dirty="0">
                <a:latin typeface="Calibri"/>
                <a:cs typeface="Calibri"/>
              </a:rPr>
              <a:t>p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075" y="5739630"/>
            <a:ext cx="6565787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856" spc="31" dirty="0">
                <a:latin typeface="Calibri"/>
                <a:cs typeface="Calibri"/>
              </a:rPr>
              <a:t>E</a:t>
            </a:r>
            <a:r>
              <a:rPr sz="2856" spc="-41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all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31" dirty="0">
                <a:latin typeface="Times New Roman"/>
                <a:cs typeface="Times New Roman"/>
              </a:rPr>
              <a:t> 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02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dirty="0">
                <a:latin typeface="Calibri"/>
                <a:cs typeface="Calibri"/>
              </a:rPr>
              <a:t>ch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tt</a:t>
            </a:r>
            <a:r>
              <a:rPr sz="2856" spc="-10" dirty="0">
                <a:latin typeface="Calibri"/>
                <a:cs typeface="Calibri"/>
              </a:rPr>
              <a:t>er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145" y="3387159"/>
            <a:ext cx="1308235" cy="512317"/>
          </a:xfrm>
          <a:prstGeom prst="rect">
            <a:avLst/>
          </a:prstGeom>
          <a:solidFill>
            <a:srgbClr val="FBE5D6"/>
          </a:solidFill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1657" algn="ctr"/>
            <a:r>
              <a:rPr sz="3264" dirty="0">
                <a:latin typeface="Calibri"/>
                <a:cs typeface="Calibri"/>
              </a:rPr>
              <a:t>D</a:t>
            </a:r>
            <a:endParaRPr sz="3264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10946" y="3205824"/>
            <a:ext cx="560210" cy="536895"/>
          </a:xfrm>
          <a:custGeom>
            <a:avLst/>
            <a:gdLst/>
            <a:ahLst/>
            <a:cxnLst/>
            <a:rect l="l" t="t" r="r" b="b"/>
            <a:pathLst>
              <a:path w="549275" h="526414">
                <a:moveTo>
                  <a:pt x="549197" y="0"/>
                </a:moveTo>
                <a:lnTo>
                  <a:pt x="427076" y="37673"/>
                </a:lnTo>
                <a:lnTo>
                  <a:pt x="453402" y="65196"/>
                </a:lnTo>
                <a:lnTo>
                  <a:pt x="0" y="498622"/>
                </a:lnTo>
                <a:lnTo>
                  <a:pt x="26334" y="526145"/>
                </a:lnTo>
                <a:lnTo>
                  <a:pt x="479736" y="92750"/>
                </a:lnTo>
                <a:lnTo>
                  <a:pt x="515933" y="92750"/>
                </a:lnTo>
                <a:lnTo>
                  <a:pt x="549197" y="0"/>
                </a:lnTo>
                <a:close/>
              </a:path>
              <a:path w="549275" h="526414">
                <a:moveTo>
                  <a:pt x="515933" y="92750"/>
                </a:moveTo>
                <a:lnTo>
                  <a:pt x="479736" y="92750"/>
                </a:lnTo>
                <a:lnTo>
                  <a:pt x="506062" y="120274"/>
                </a:lnTo>
                <a:lnTo>
                  <a:pt x="515933" y="927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" name="object 7"/>
          <p:cNvSpPr/>
          <p:nvPr/>
        </p:nvSpPr>
        <p:spPr>
          <a:xfrm>
            <a:off x="1913993" y="3707502"/>
            <a:ext cx="557619" cy="362679"/>
          </a:xfrm>
          <a:custGeom>
            <a:avLst/>
            <a:gdLst/>
            <a:ahLst/>
            <a:cxnLst/>
            <a:rect l="l" t="t" r="r" b="b"/>
            <a:pathLst>
              <a:path w="546735" h="355600">
                <a:moveTo>
                  <a:pt x="20360" y="0"/>
                </a:moveTo>
                <a:lnTo>
                  <a:pt x="0" y="32217"/>
                </a:lnTo>
                <a:lnTo>
                  <a:pt x="439424" y="310082"/>
                </a:lnTo>
                <a:lnTo>
                  <a:pt x="419054" y="342290"/>
                </a:lnTo>
                <a:lnTo>
                  <a:pt x="546210" y="355076"/>
                </a:lnTo>
                <a:lnTo>
                  <a:pt x="499588" y="277877"/>
                </a:lnTo>
                <a:lnTo>
                  <a:pt x="459784" y="277877"/>
                </a:lnTo>
                <a:lnTo>
                  <a:pt x="20360" y="0"/>
                </a:lnTo>
                <a:close/>
              </a:path>
              <a:path w="546735" h="355600">
                <a:moveTo>
                  <a:pt x="480145" y="245680"/>
                </a:moveTo>
                <a:lnTo>
                  <a:pt x="459784" y="277877"/>
                </a:lnTo>
                <a:lnTo>
                  <a:pt x="499588" y="277877"/>
                </a:lnTo>
                <a:lnTo>
                  <a:pt x="480145" y="24568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8" name="object 8"/>
          <p:cNvSpPr/>
          <p:nvPr/>
        </p:nvSpPr>
        <p:spPr>
          <a:xfrm>
            <a:off x="8968514" y="3614459"/>
            <a:ext cx="581582" cy="130176"/>
          </a:xfrm>
          <a:custGeom>
            <a:avLst/>
            <a:gdLst/>
            <a:ahLst/>
            <a:cxnLst/>
            <a:rect l="l" t="t" r="r" b="b"/>
            <a:pathLst>
              <a:path w="570229" h="127635">
                <a:moveTo>
                  <a:pt x="449671" y="0"/>
                </a:moveTo>
                <a:lnTo>
                  <a:pt x="453999" y="37856"/>
                </a:lnTo>
                <a:lnTo>
                  <a:pt x="0" y="89519"/>
                </a:lnTo>
                <a:lnTo>
                  <a:pt x="4328" y="127406"/>
                </a:lnTo>
                <a:lnTo>
                  <a:pt x="458297" y="75712"/>
                </a:lnTo>
                <a:lnTo>
                  <a:pt x="520735" y="75712"/>
                </a:lnTo>
                <a:lnTo>
                  <a:pt x="569701" y="43830"/>
                </a:lnTo>
                <a:lnTo>
                  <a:pt x="449671" y="0"/>
                </a:lnTo>
                <a:close/>
              </a:path>
              <a:path w="570229" h="127635">
                <a:moveTo>
                  <a:pt x="520735" y="75712"/>
                </a:moveTo>
                <a:lnTo>
                  <a:pt x="458297" y="75712"/>
                </a:lnTo>
                <a:lnTo>
                  <a:pt x="462594" y="113568"/>
                </a:lnTo>
                <a:lnTo>
                  <a:pt x="520735" y="7571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9" name="object 9"/>
          <p:cNvSpPr/>
          <p:nvPr/>
        </p:nvSpPr>
        <p:spPr>
          <a:xfrm>
            <a:off x="8958753" y="3708621"/>
            <a:ext cx="621736" cy="492207"/>
          </a:xfrm>
          <a:custGeom>
            <a:avLst/>
            <a:gdLst/>
            <a:ahLst/>
            <a:cxnLst/>
            <a:rect l="l" t="t" r="r" b="b"/>
            <a:pathLst>
              <a:path w="609600" h="482600">
                <a:moveTo>
                  <a:pt x="23469" y="0"/>
                </a:moveTo>
                <a:lnTo>
                  <a:pt x="0" y="30022"/>
                </a:lnTo>
                <a:lnTo>
                  <a:pt x="507705" y="426963"/>
                </a:lnTo>
                <a:lnTo>
                  <a:pt x="484266" y="456980"/>
                </a:lnTo>
                <a:lnTo>
                  <a:pt x="609508" y="482352"/>
                </a:lnTo>
                <a:lnTo>
                  <a:pt x="568917" y="396950"/>
                </a:lnTo>
                <a:lnTo>
                  <a:pt x="531174" y="396950"/>
                </a:lnTo>
                <a:lnTo>
                  <a:pt x="23469" y="0"/>
                </a:lnTo>
                <a:close/>
              </a:path>
              <a:path w="609600" h="482600">
                <a:moveTo>
                  <a:pt x="554644" y="366921"/>
                </a:moveTo>
                <a:lnTo>
                  <a:pt x="531174" y="396950"/>
                </a:lnTo>
                <a:lnTo>
                  <a:pt x="568917" y="396950"/>
                </a:lnTo>
                <a:lnTo>
                  <a:pt x="554644" y="36692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0" name="object 10"/>
          <p:cNvSpPr/>
          <p:nvPr/>
        </p:nvSpPr>
        <p:spPr>
          <a:xfrm>
            <a:off x="8952101" y="1923494"/>
            <a:ext cx="587411" cy="1814691"/>
          </a:xfrm>
          <a:custGeom>
            <a:avLst/>
            <a:gdLst/>
            <a:ahLst/>
            <a:cxnLst/>
            <a:rect l="l" t="t" r="r" b="b"/>
            <a:pathLst>
              <a:path w="575945" h="1779270">
                <a:moveTo>
                  <a:pt x="554278" y="0"/>
                </a:moveTo>
                <a:lnTo>
                  <a:pt x="466496" y="92872"/>
                </a:lnTo>
                <a:lnTo>
                  <a:pt x="502980" y="103906"/>
                </a:lnTo>
                <a:lnTo>
                  <a:pt x="0" y="1768114"/>
                </a:lnTo>
                <a:lnTo>
                  <a:pt x="36484" y="1779117"/>
                </a:lnTo>
                <a:lnTo>
                  <a:pt x="539435" y="114909"/>
                </a:lnTo>
                <a:lnTo>
                  <a:pt x="574023" y="114909"/>
                </a:lnTo>
                <a:lnTo>
                  <a:pt x="554278" y="0"/>
                </a:lnTo>
                <a:close/>
              </a:path>
              <a:path w="575945" h="1779270">
                <a:moveTo>
                  <a:pt x="574023" y="114909"/>
                </a:moveTo>
                <a:lnTo>
                  <a:pt x="539435" y="114909"/>
                </a:lnTo>
                <a:lnTo>
                  <a:pt x="575919" y="125943"/>
                </a:lnTo>
                <a:lnTo>
                  <a:pt x="574023" y="11490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1" name="object 11"/>
          <p:cNvSpPr/>
          <p:nvPr/>
        </p:nvSpPr>
        <p:spPr>
          <a:xfrm>
            <a:off x="8953033" y="2454549"/>
            <a:ext cx="601659" cy="1280387"/>
          </a:xfrm>
          <a:custGeom>
            <a:avLst/>
            <a:gdLst/>
            <a:ahLst/>
            <a:cxnLst/>
            <a:rect l="l" t="t" r="r" b="b"/>
            <a:pathLst>
              <a:path w="589915" h="1255395">
                <a:moveTo>
                  <a:pt x="584880" y="0"/>
                </a:moveTo>
                <a:lnTo>
                  <a:pt x="485515" y="80375"/>
                </a:lnTo>
                <a:lnTo>
                  <a:pt x="520202" y="96164"/>
                </a:lnTo>
                <a:lnTo>
                  <a:pt x="0" y="1239408"/>
                </a:lnTo>
                <a:lnTo>
                  <a:pt x="34686" y="1255196"/>
                </a:lnTo>
                <a:lnTo>
                  <a:pt x="554888" y="111922"/>
                </a:lnTo>
                <a:lnTo>
                  <a:pt x="588994" y="111922"/>
                </a:lnTo>
                <a:lnTo>
                  <a:pt x="584880" y="0"/>
                </a:lnTo>
                <a:close/>
              </a:path>
              <a:path w="589915" h="1255395">
                <a:moveTo>
                  <a:pt x="588994" y="111922"/>
                </a:moveTo>
                <a:lnTo>
                  <a:pt x="554888" y="111922"/>
                </a:lnTo>
                <a:lnTo>
                  <a:pt x="589574" y="127711"/>
                </a:lnTo>
                <a:lnTo>
                  <a:pt x="588994" y="11192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2" name="object 12"/>
          <p:cNvSpPr/>
          <p:nvPr/>
        </p:nvSpPr>
        <p:spPr>
          <a:xfrm>
            <a:off x="8954121" y="2778381"/>
            <a:ext cx="595830" cy="959803"/>
          </a:xfrm>
          <a:custGeom>
            <a:avLst/>
            <a:gdLst/>
            <a:ahLst/>
            <a:cxnLst/>
            <a:rect l="l" t="t" r="r" b="b"/>
            <a:pathLst>
              <a:path w="584200" h="941070">
                <a:moveTo>
                  <a:pt x="583813" y="0"/>
                </a:moveTo>
                <a:lnTo>
                  <a:pt x="475518" y="67848"/>
                </a:lnTo>
                <a:lnTo>
                  <a:pt x="508071" y="87690"/>
                </a:lnTo>
                <a:lnTo>
                  <a:pt x="0" y="921197"/>
                </a:lnTo>
                <a:lnTo>
                  <a:pt x="32522" y="941009"/>
                </a:lnTo>
                <a:lnTo>
                  <a:pt x="540593" y="107502"/>
                </a:lnTo>
                <a:lnTo>
                  <a:pt x="574782" y="107502"/>
                </a:lnTo>
                <a:lnTo>
                  <a:pt x="583813" y="0"/>
                </a:lnTo>
                <a:close/>
              </a:path>
              <a:path w="584200" h="941070">
                <a:moveTo>
                  <a:pt x="574782" y="107502"/>
                </a:moveTo>
                <a:lnTo>
                  <a:pt x="540593" y="107502"/>
                </a:lnTo>
                <a:lnTo>
                  <a:pt x="573115" y="127345"/>
                </a:lnTo>
                <a:lnTo>
                  <a:pt x="574782" y="10750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3" name="object 13"/>
          <p:cNvSpPr txBox="1"/>
          <p:nvPr/>
        </p:nvSpPr>
        <p:spPr>
          <a:xfrm>
            <a:off x="2573483" y="1711101"/>
            <a:ext cx="7489323" cy="1624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92915" indent="-59582"/>
            <a:r>
              <a:rPr sz="1836" b="1" spc="31" dirty="0">
                <a:latin typeface="Calibri"/>
                <a:cs typeface="Calibri"/>
              </a:rPr>
              <a:t>C</a:t>
            </a:r>
            <a:r>
              <a:rPr sz="1836" b="1" dirty="0">
                <a:latin typeface="Calibri"/>
                <a:cs typeface="Calibri"/>
              </a:rPr>
              <a:t>ar</a:t>
            </a:r>
            <a:endParaRPr sz="1836">
              <a:latin typeface="Calibri"/>
              <a:cs typeface="Calibri"/>
            </a:endParaRPr>
          </a:p>
          <a:p>
            <a:pPr>
              <a:spcBef>
                <a:spcPts val="12"/>
              </a:spcBef>
            </a:pPr>
            <a:endParaRPr sz="1785">
              <a:latin typeface="Times New Roman"/>
              <a:cs typeface="Times New Roman"/>
            </a:endParaRPr>
          </a:p>
          <a:p>
            <a:pPr marL="12953" indent="7079962"/>
            <a:r>
              <a:rPr sz="1836" b="1" spc="-51" dirty="0">
                <a:latin typeface="Calibri"/>
                <a:cs typeface="Calibri"/>
              </a:rPr>
              <a:t>D</a:t>
            </a:r>
            <a:r>
              <a:rPr sz="1836" b="1" spc="20" dirty="0">
                <a:latin typeface="Calibri"/>
                <a:cs typeface="Calibri"/>
              </a:rPr>
              <a:t>o</a:t>
            </a:r>
            <a:r>
              <a:rPr sz="1836" b="1" dirty="0">
                <a:latin typeface="Calibri"/>
                <a:cs typeface="Calibri"/>
              </a:rPr>
              <a:t>g</a:t>
            </a:r>
            <a:endParaRPr sz="1836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36">
              <a:latin typeface="Times New Roman"/>
              <a:cs typeface="Times New Roman"/>
            </a:endParaRPr>
          </a:p>
          <a:p>
            <a:pPr>
              <a:spcBef>
                <a:spcPts val="39"/>
              </a:spcBef>
            </a:pPr>
            <a:endParaRPr sz="1428">
              <a:latin typeface="Times New Roman"/>
              <a:cs typeface="Times New Roman"/>
            </a:endParaRPr>
          </a:p>
          <a:p>
            <a:pPr marL="12953"/>
            <a:r>
              <a:rPr sz="1836" b="1" spc="-15" dirty="0">
                <a:latin typeface="Calibri"/>
                <a:cs typeface="Calibri"/>
              </a:rPr>
              <a:t>R</a:t>
            </a:r>
            <a:r>
              <a:rPr sz="1836" b="1" spc="-10" dirty="0">
                <a:latin typeface="Calibri"/>
                <a:cs typeface="Calibri"/>
              </a:rPr>
              <a:t>e</a:t>
            </a:r>
            <a:r>
              <a:rPr sz="1836" b="1" dirty="0">
                <a:latin typeface="Calibri"/>
                <a:cs typeface="Calibri"/>
              </a:rPr>
              <a:t>a</a:t>
            </a:r>
            <a:r>
              <a:rPr sz="1836" b="1" spc="-5" dirty="0">
                <a:latin typeface="Calibri"/>
                <a:cs typeface="Calibri"/>
              </a:rPr>
              <a:t>l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73483" y="3951749"/>
            <a:ext cx="480550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spc="-4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36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36" b="1" spc="2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1836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75430" y="3387159"/>
            <a:ext cx="1295282" cy="512317"/>
          </a:xfrm>
          <a:prstGeom prst="rect">
            <a:avLst/>
          </a:prstGeom>
          <a:solidFill>
            <a:srgbClr val="FBE5D6"/>
          </a:solidFill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0362" algn="ctr"/>
            <a:r>
              <a:rPr sz="3264" dirty="0">
                <a:latin typeface="Calibri"/>
                <a:cs typeface="Calibri"/>
              </a:rPr>
              <a:t>D</a:t>
            </a:r>
            <a:endParaRPr sz="3264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94825" y="3540147"/>
            <a:ext cx="734425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spc="-56" dirty="0">
                <a:latin typeface="Calibri"/>
                <a:cs typeface="Calibri"/>
              </a:rPr>
              <a:t>H</a:t>
            </a:r>
            <a:r>
              <a:rPr sz="1836" b="1" spc="25" dirty="0">
                <a:latin typeface="Calibri"/>
                <a:cs typeface="Calibri"/>
              </a:rPr>
              <a:t>u</a:t>
            </a:r>
            <a:r>
              <a:rPr sz="1836" b="1" spc="36" dirty="0">
                <a:latin typeface="Calibri"/>
                <a:cs typeface="Calibri"/>
              </a:rPr>
              <a:t>m</a:t>
            </a:r>
            <a:r>
              <a:rPr sz="1836" b="1" dirty="0">
                <a:latin typeface="Calibri"/>
                <a:cs typeface="Calibri"/>
              </a:rPr>
              <a:t>a</a:t>
            </a:r>
            <a:r>
              <a:rPr sz="1836" b="1" spc="-10" dirty="0">
                <a:latin typeface="Calibri"/>
                <a:cs typeface="Calibri"/>
              </a:rPr>
              <a:t>n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26987" y="4096470"/>
            <a:ext cx="480550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b="1" spc="-41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36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36" b="1" spc="2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1836" b="1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883896" y="2771914"/>
            <a:ext cx="0" cy="688443"/>
          </a:xfrm>
          <a:custGeom>
            <a:avLst/>
            <a:gdLst/>
            <a:ahLst/>
            <a:cxnLst/>
            <a:rect l="l" t="t" r="r" b="b"/>
            <a:pathLst>
              <a:path h="675004">
                <a:moveTo>
                  <a:pt x="0" y="0"/>
                </a:moveTo>
                <a:lnTo>
                  <a:pt x="0" y="674918"/>
                </a:lnTo>
              </a:path>
            </a:pathLst>
          </a:custGeom>
          <a:ln w="25399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9" name="object 19"/>
          <p:cNvSpPr/>
          <p:nvPr/>
        </p:nvSpPr>
        <p:spPr>
          <a:xfrm>
            <a:off x="4229989" y="3484298"/>
            <a:ext cx="2120376" cy="349726"/>
          </a:xfrm>
          <a:custGeom>
            <a:avLst/>
            <a:gdLst/>
            <a:ahLst/>
            <a:cxnLst/>
            <a:rect l="l" t="t" r="r" b="b"/>
            <a:pathLst>
              <a:path w="2078989" h="342900">
                <a:moveTo>
                  <a:pt x="1735531" y="0"/>
                </a:moveTo>
                <a:lnTo>
                  <a:pt x="1735500" y="114299"/>
                </a:lnTo>
                <a:lnTo>
                  <a:pt x="0" y="114299"/>
                </a:lnTo>
                <a:lnTo>
                  <a:pt x="0" y="228599"/>
                </a:lnTo>
                <a:lnTo>
                  <a:pt x="1735500" y="228599"/>
                </a:lnTo>
                <a:lnTo>
                  <a:pt x="1735500" y="342899"/>
                </a:lnTo>
                <a:lnTo>
                  <a:pt x="2078400" y="171449"/>
                </a:lnTo>
                <a:lnTo>
                  <a:pt x="173553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</p:spTree>
    <p:extLst>
      <p:ext uri="{BB962C8B-B14F-4D97-AF65-F5344CB8AC3E}">
        <p14:creationId xmlns:p14="http://schemas.microsoft.com/office/powerpoint/2010/main" val="3163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6147" y="219829"/>
            <a:ext cx="7027554" cy="62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080" spc="-19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9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080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56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en</a:t>
            </a:r>
            <a:r>
              <a:rPr sz="4080" spc="-133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an</a:t>
            </a:r>
            <a:r>
              <a:rPr sz="4080" spc="5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3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en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?</a:t>
            </a:r>
            <a:endParaRPr sz="408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6574" y="6657930"/>
            <a:ext cx="11265071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1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oo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hu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J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27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34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12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6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43491" y="1204605"/>
            <a:ext cx="2927339" cy="4986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 txBox="1"/>
          <p:nvPr/>
        </p:nvSpPr>
        <p:spPr>
          <a:xfrm>
            <a:off x="338456" y="1014514"/>
            <a:ext cx="8947811" cy="50848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marR="1066656" indent="-233149">
              <a:lnSpc>
                <a:spcPts val="3060"/>
              </a:lnSpc>
              <a:buFont typeface="Arial"/>
              <a:buChar char="•"/>
              <a:tabLst>
                <a:tab pos="246102" algn="l"/>
              </a:tabLst>
            </a:pPr>
            <a:r>
              <a:rPr sz="2856" spc="-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31" dirty="0">
                <a:latin typeface="Calibri"/>
                <a:cs typeface="Calibri"/>
              </a:rPr>
              <a:t>nd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15" dirty="0">
                <a:latin typeface="Calibri"/>
                <a:cs typeface="Calibri"/>
              </a:rPr>
              <a:t>v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31" dirty="0">
                <a:latin typeface="Calibri"/>
                <a:cs typeface="Calibri"/>
              </a:rPr>
              <a:t>du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31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dirty="0">
                <a:latin typeface="Calibri"/>
                <a:cs typeface="Calibri"/>
              </a:rPr>
              <a:t>y</a:t>
            </a:r>
            <a:r>
              <a:rPr sz="2856" spc="-173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122" dirty="0">
                <a:latin typeface="Times New Roman"/>
                <a:cs typeface="Times New Roman"/>
              </a:rPr>
              <a:t> </a:t>
            </a:r>
            <a:r>
              <a:rPr sz="2856" spc="-92" dirty="0">
                <a:latin typeface="Calibri"/>
                <a:cs typeface="Calibri"/>
              </a:rPr>
              <a:t>k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bu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f</a:t>
            </a:r>
            <a:r>
              <a:rPr sz="2856" spc="-5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41" dirty="0">
                <a:latin typeface="Calibri"/>
                <a:cs typeface="Calibri"/>
              </a:rPr>
              <a:t>m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>
              <a:spcBef>
                <a:spcPts val="43"/>
              </a:spcBef>
              <a:buFont typeface="Arial"/>
              <a:buChar char="•"/>
            </a:pPr>
            <a:endParaRPr sz="4131">
              <a:latin typeface="Times New Roman"/>
              <a:cs typeface="Times New Roman"/>
            </a:endParaRPr>
          </a:p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116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40" dirty="0">
                <a:solidFill>
                  <a:srgbClr val="1F4E79"/>
                </a:solidFill>
                <a:latin typeface="Calibri"/>
                <a:cs typeface="Calibri"/>
              </a:rPr>
              <a:t>’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p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1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2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-20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2856" b="1" spc="-107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2</a:t>
            </a:r>
            <a:r>
              <a:rPr sz="2856" b="1" spc="-2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1F4E79"/>
                </a:solidFill>
                <a:latin typeface="Calibri"/>
                <a:cs typeface="Calibri"/>
              </a:rPr>
              <a:t>p</a:t>
            </a:r>
            <a:r>
              <a:rPr sz="2856" b="1" spc="1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856" b="1" spc="20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856" b="1" spc="-122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856" b="1" spc="25" dirty="0">
                <a:solidFill>
                  <a:srgbClr val="1F4E79"/>
                </a:solidFill>
                <a:latin typeface="Calibri"/>
                <a:cs typeface="Calibri"/>
              </a:rPr>
              <a:t>:</a:t>
            </a:r>
            <a:r>
              <a:rPr sz="2856" b="1" dirty="0">
                <a:solidFill>
                  <a:srgbClr val="1F4E79"/>
                </a:solidFill>
                <a:latin typeface="Calibri"/>
                <a:cs typeface="Calibri"/>
              </a:rPr>
              <a:t>-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143"/>
              </a:spcBef>
              <a:buClr>
                <a:srgbClr val="FF0000"/>
              </a:buClr>
              <a:buFont typeface="Arial"/>
              <a:buChar char="•"/>
              <a:tabLst>
                <a:tab pos="712400" algn="l"/>
              </a:tabLst>
            </a:pPr>
            <a:r>
              <a:rPr sz="2856" b="1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2856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184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6" dirty="0">
                <a:latin typeface="Calibri"/>
                <a:cs typeface="Calibri"/>
              </a:rPr>
              <a:t>il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li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 marL="712400" lvl="1" indent="-233149">
              <a:spcBef>
                <a:spcPts val="143"/>
              </a:spcBef>
              <a:buClr>
                <a:srgbClr val="FF0000"/>
              </a:buClr>
              <a:buFont typeface="Arial"/>
              <a:buChar char="•"/>
              <a:tabLst>
                <a:tab pos="712400" algn="l"/>
              </a:tabLst>
            </a:pPr>
            <a:r>
              <a:rPr sz="2856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56" b="1" spc="-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184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6" dirty="0">
                <a:latin typeface="Calibri"/>
                <a:cs typeface="Calibri"/>
              </a:rPr>
              <a:t>il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56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99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ai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bu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f</a:t>
            </a:r>
            <a:r>
              <a:rPr sz="2856" spc="-5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41" dirty="0">
                <a:latin typeface="Calibri"/>
                <a:cs typeface="Calibri"/>
              </a:rPr>
              <a:t>m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 marL="1178698" lvl="2" indent="-233149">
              <a:spcBef>
                <a:spcPts val="245"/>
              </a:spcBef>
              <a:buFont typeface="Arial"/>
              <a:buChar char="•"/>
              <a:tabLst>
                <a:tab pos="1178698" algn="l"/>
              </a:tabLst>
            </a:pPr>
            <a:r>
              <a:rPr sz="2448" spc="-5" dirty="0">
                <a:latin typeface="Calibri"/>
                <a:cs typeface="Calibri"/>
              </a:rPr>
              <a:t>F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e.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dirty="0">
                <a:latin typeface="Calibri"/>
                <a:cs typeface="Calibri"/>
              </a:rPr>
              <a:t>.</a:t>
            </a:r>
            <a:r>
              <a:rPr sz="2448" spc="-10" dirty="0">
                <a:latin typeface="Times New Roman"/>
                <a:cs typeface="Times New Roman"/>
              </a:rPr>
              <a:t> </a:t>
            </a:r>
            <a:r>
              <a:rPr sz="2448" b="1" spc="-36" dirty="0">
                <a:latin typeface="Calibri"/>
                <a:cs typeface="Calibri"/>
              </a:rPr>
              <a:t>D</a:t>
            </a:r>
            <a:r>
              <a:rPr sz="2448" b="1" dirty="0">
                <a:latin typeface="Calibri"/>
                <a:cs typeface="Calibri"/>
              </a:rPr>
              <a:t>i</a:t>
            </a:r>
            <a:r>
              <a:rPr sz="2448" b="1" spc="-41" dirty="0">
                <a:latin typeface="Calibri"/>
                <a:cs typeface="Calibri"/>
              </a:rPr>
              <a:t>g</a:t>
            </a:r>
            <a:r>
              <a:rPr sz="2448" b="1" dirty="0">
                <a:latin typeface="Calibri"/>
                <a:cs typeface="Calibri"/>
              </a:rPr>
              <a:t>i</a:t>
            </a:r>
            <a:r>
              <a:rPr sz="2448" b="1" spc="-46" dirty="0">
                <a:latin typeface="Calibri"/>
                <a:cs typeface="Calibri"/>
              </a:rPr>
              <a:t>t</a:t>
            </a:r>
            <a:r>
              <a:rPr sz="2448" b="1" spc="-10" dirty="0">
                <a:latin typeface="Calibri"/>
                <a:cs typeface="Calibri"/>
              </a:rPr>
              <a:t>,</a:t>
            </a:r>
            <a:r>
              <a:rPr sz="2448" b="1" spc="-20" dirty="0">
                <a:latin typeface="Times New Roman"/>
                <a:cs typeface="Times New Roman"/>
              </a:rPr>
              <a:t> </a:t>
            </a:r>
            <a:r>
              <a:rPr sz="2448" b="1" spc="25" dirty="0">
                <a:latin typeface="Calibri"/>
                <a:cs typeface="Calibri"/>
              </a:rPr>
              <a:t>A</a:t>
            </a:r>
            <a:r>
              <a:rPr sz="2448" b="1" spc="-5" dirty="0">
                <a:latin typeface="Calibri"/>
                <a:cs typeface="Calibri"/>
              </a:rPr>
              <a:t>n</a:t>
            </a:r>
            <a:r>
              <a:rPr sz="2448" b="1" spc="-41" dirty="0">
                <a:latin typeface="Calibri"/>
                <a:cs typeface="Calibri"/>
              </a:rPr>
              <a:t>g</a:t>
            </a:r>
            <a:r>
              <a:rPr sz="2448" b="1" dirty="0">
                <a:latin typeface="Calibri"/>
                <a:cs typeface="Calibri"/>
              </a:rPr>
              <a:t>le</a:t>
            </a:r>
            <a:r>
              <a:rPr sz="2448" b="1" spc="-112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1" dirty="0">
                <a:latin typeface="Times New Roman"/>
                <a:cs typeface="Times New Roman"/>
              </a:rPr>
              <a:t> </a:t>
            </a:r>
            <a:r>
              <a:rPr sz="2448" b="1" spc="-5" dirty="0">
                <a:latin typeface="Calibri"/>
                <a:cs typeface="Calibri"/>
              </a:rPr>
              <a:t>Thic</a:t>
            </a:r>
            <a:r>
              <a:rPr sz="2448" b="1" spc="25" dirty="0">
                <a:latin typeface="Calibri"/>
                <a:cs typeface="Calibri"/>
              </a:rPr>
              <a:t>k</a:t>
            </a:r>
            <a:r>
              <a:rPr sz="2448" b="1" spc="10" dirty="0">
                <a:latin typeface="Calibri"/>
                <a:cs typeface="Calibri"/>
              </a:rPr>
              <a:t>n</a:t>
            </a:r>
            <a:r>
              <a:rPr sz="2448" b="1" spc="-10" dirty="0">
                <a:latin typeface="Calibri"/>
                <a:cs typeface="Calibri"/>
              </a:rPr>
              <a:t>e</a:t>
            </a:r>
            <a:r>
              <a:rPr sz="2448" b="1" spc="25" dirty="0">
                <a:latin typeface="Calibri"/>
                <a:cs typeface="Calibri"/>
              </a:rPr>
              <a:t>s</a:t>
            </a:r>
            <a:r>
              <a:rPr sz="2448" b="1" spc="-10" dirty="0">
                <a:latin typeface="Calibri"/>
                <a:cs typeface="Calibri"/>
              </a:rPr>
              <a:t>s</a:t>
            </a:r>
            <a:r>
              <a:rPr sz="2448" b="1" spc="-168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36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6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168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M</a:t>
            </a:r>
            <a:r>
              <a:rPr sz="2448" spc="-71" dirty="0">
                <a:latin typeface="Calibri"/>
                <a:cs typeface="Calibri"/>
              </a:rPr>
              <a:t>N</a:t>
            </a:r>
            <a:r>
              <a:rPr sz="2448" spc="-20" dirty="0">
                <a:latin typeface="Calibri"/>
                <a:cs typeface="Calibri"/>
              </a:rPr>
              <a:t>I</a:t>
            </a:r>
            <a:r>
              <a:rPr sz="2448" spc="-5" dirty="0">
                <a:latin typeface="Calibri"/>
                <a:cs typeface="Calibri"/>
              </a:rPr>
              <a:t>S</a:t>
            </a:r>
            <a:r>
              <a:rPr sz="2448" dirty="0">
                <a:latin typeface="Calibri"/>
                <a:cs typeface="Calibri"/>
              </a:rPr>
              <a:t>T</a:t>
            </a:r>
            <a:endParaRPr sz="2448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2448">
              <a:latin typeface="Times New Roman"/>
              <a:cs typeface="Times New Roman"/>
            </a:endParaRPr>
          </a:p>
          <a:p>
            <a:pPr lvl="2">
              <a:spcBef>
                <a:spcPts val="36"/>
              </a:spcBef>
              <a:buFont typeface="Arial"/>
              <a:buChar char="•"/>
            </a:pPr>
            <a:endParaRPr sz="3570">
              <a:latin typeface="Times New Roman"/>
              <a:cs typeface="Times New Roman"/>
            </a:endParaRPr>
          </a:p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856" spc="-10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f</a:t>
            </a:r>
            <a:r>
              <a:rPr sz="2856" spc="-56" dirty="0"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56" b="1" spc="-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184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92" dirty="0">
                <a:latin typeface="Calibri"/>
                <a:cs typeface="Calibri"/>
              </a:rPr>
              <a:t>k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-173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e,</a:t>
            </a:r>
            <a:endParaRPr sz="2856">
              <a:latin typeface="Calibri"/>
              <a:cs typeface="Calibri"/>
            </a:endParaRPr>
          </a:p>
          <a:p>
            <a:pPr marL="77716">
              <a:spcBef>
                <a:spcPts val="755"/>
              </a:spcBef>
            </a:pPr>
            <a:r>
              <a:rPr sz="2856" b="1" spc="-71" dirty="0">
                <a:solidFill>
                  <a:srgbClr val="2E75B6"/>
                </a:solidFill>
                <a:latin typeface="Calibri"/>
                <a:cs typeface="Calibri"/>
              </a:rPr>
              <a:t>W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il</a:t>
            </a:r>
            <a:r>
              <a:rPr sz="2856" b="1" spc="-10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856" b="1" spc="-92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856" b="1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856" b="1" spc="-20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2856" b="1" spc="-107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spc="-46" dirty="0">
                <a:solidFill>
                  <a:srgbClr val="FF0000"/>
                </a:solidFill>
                <a:latin typeface="Cambria Math"/>
                <a:cs typeface="Cambria Math"/>
              </a:rPr>
              <a:t>𝒙</a:t>
            </a:r>
            <a:r>
              <a:rPr sz="3060" spc="-45" baseline="-16666" dirty="0">
                <a:solidFill>
                  <a:srgbClr val="FF0000"/>
                </a:solidFill>
                <a:latin typeface="Cambria Math"/>
                <a:cs typeface="Cambria Math"/>
              </a:rPr>
              <a:t>𝒇</a:t>
            </a:r>
            <a:r>
              <a:rPr sz="3060" spc="-68" baseline="-16666" dirty="0">
                <a:solidFill>
                  <a:srgbClr val="FF0000"/>
                </a:solidFill>
                <a:latin typeface="Cambria Math"/>
                <a:cs typeface="Cambria Math"/>
              </a:rPr>
              <a:t>𝒂</a:t>
            </a:r>
            <a:r>
              <a:rPr sz="3060" spc="84" baseline="-16666" dirty="0">
                <a:solidFill>
                  <a:srgbClr val="FF0000"/>
                </a:solidFill>
                <a:latin typeface="Cambria Math"/>
                <a:cs typeface="Cambria Math"/>
              </a:rPr>
              <a:t>𝒌</a:t>
            </a:r>
            <a:r>
              <a:rPr sz="3060" baseline="-16666" dirty="0">
                <a:solidFill>
                  <a:srgbClr val="FF0000"/>
                </a:solidFill>
                <a:latin typeface="Cambria Math"/>
                <a:cs typeface="Cambria Math"/>
              </a:rPr>
              <a:t>𝒆</a:t>
            </a:r>
            <a:r>
              <a:rPr sz="3060" baseline="-1666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060" spc="-306" baseline="-1666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56" b="1" spc="-5" dirty="0">
                <a:solidFill>
                  <a:srgbClr val="2E75B6"/>
                </a:solidFill>
                <a:latin typeface="Calibri"/>
                <a:cs typeface="Calibri"/>
              </a:rPr>
              <a:t>b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spc="-15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-20" dirty="0">
                <a:solidFill>
                  <a:srgbClr val="2E75B6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856" b="1" spc="-31" dirty="0">
                <a:solidFill>
                  <a:srgbClr val="2E75B6"/>
                </a:solidFill>
                <a:latin typeface="Calibri"/>
                <a:cs typeface="Calibri"/>
              </a:rPr>
              <a:t>g</a:t>
            </a:r>
            <a:r>
              <a:rPr sz="2856" b="1" spc="-20" dirty="0">
                <a:solidFill>
                  <a:srgbClr val="2E75B6"/>
                </a:solidFill>
                <a:latin typeface="Calibri"/>
                <a:cs typeface="Calibri"/>
              </a:rPr>
              <a:t>h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y</a:t>
            </a:r>
            <a:r>
              <a:rPr sz="2856" b="1" spc="-127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25" dirty="0">
                <a:solidFill>
                  <a:srgbClr val="2E75B6"/>
                </a:solidFill>
                <a:latin typeface="Calibri"/>
                <a:cs typeface="Calibri"/>
              </a:rPr>
              <a:t>c</a:t>
            </a:r>
            <a:r>
              <a:rPr sz="2856" b="1" spc="-2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rr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la</a:t>
            </a:r>
            <a:r>
              <a:rPr sz="2856" b="1" spc="15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ed</a:t>
            </a:r>
            <a:r>
              <a:rPr sz="2856" b="1" spc="-208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-2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10" dirty="0">
                <a:solidFill>
                  <a:srgbClr val="2E75B6"/>
                </a:solidFill>
                <a:latin typeface="Calibri"/>
                <a:cs typeface="Calibri"/>
              </a:rPr>
              <a:t>w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856" b="1" spc="-61" dirty="0">
                <a:solidFill>
                  <a:srgbClr val="2E75B6"/>
                </a:solidFill>
                <a:latin typeface="Calibri"/>
                <a:cs typeface="Calibri"/>
              </a:rPr>
              <a:t>k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l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y</a:t>
            </a:r>
            <a:r>
              <a:rPr sz="2856" b="1" spc="-127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856" b="1" spc="25" dirty="0">
                <a:solidFill>
                  <a:srgbClr val="2E75B6"/>
                </a:solidFill>
                <a:latin typeface="Calibri"/>
                <a:cs typeface="Calibri"/>
              </a:rPr>
              <a:t>c</a:t>
            </a:r>
            <a:r>
              <a:rPr sz="2856" b="1" spc="-25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rr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dirty="0">
                <a:solidFill>
                  <a:srgbClr val="2E75B6"/>
                </a:solidFill>
                <a:latin typeface="Calibri"/>
                <a:cs typeface="Calibri"/>
              </a:rPr>
              <a:t>la</a:t>
            </a:r>
            <a:r>
              <a:rPr sz="2856" b="1" spc="15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856" b="1" spc="-15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856" b="1" spc="-5" dirty="0">
                <a:solidFill>
                  <a:srgbClr val="2E75B6"/>
                </a:solidFill>
                <a:latin typeface="Calibri"/>
                <a:cs typeface="Calibri"/>
              </a:rPr>
              <a:t>d?</a:t>
            </a:r>
            <a:endParaRPr sz="285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04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8331" y="2914693"/>
            <a:ext cx="4434183" cy="645303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  <a:tabLst>
                <a:tab pos="2978337" algn="l"/>
              </a:tabLst>
            </a:pPr>
            <a:r>
              <a:rPr sz="4080" dirty="0">
                <a:solidFill>
                  <a:srgbClr val="FF9900"/>
                </a:solidFill>
              </a:rPr>
              <a:t>V</a:t>
            </a:r>
            <a:r>
              <a:rPr sz="4080" spc="-7" dirty="0"/>
              <a:t>ariant</a:t>
            </a:r>
            <a:r>
              <a:rPr sz="4080" dirty="0"/>
              <a:t>s</a:t>
            </a:r>
            <a:r>
              <a:rPr sz="4080" spc="-7" dirty="0"/>
              <a:t> </a:t>
            </a:r>
            <a:r>
              <a:rPr sz="4080" spc="-14" dirty="0"/>
              <a:t>o</a:t>
            </a:r>
            <a:r>
              <a:rPr sz="4080" dirty="0"/>
              <a:t>f</a:t>
            </a:r>
            <a:r>
              <a:rPr lang="en-US" sz="4080" dirty="0"/>
              <a:t> </a:t>
            </a:r>
            <a:r>
              <a:rPr sz="4080" spc="-7" dirty="0"/>
              <a:t>GANs</a:t>
            </a:r>
            <a:endParaRPr sz="4080" dirty="0"/>
          </a:p>
        </p:txBody>
      </p:sp>
    </p:spTree>
    <p:extLst>
      <p:ext uri="{BB962C8B-B14F-4D97-AF65-F5344CB8AC3E}">
        <p14:creationId xmlns:p14="http://schemas.microsoft.com/office/powerpoint/2010/main" val="14625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0613" y="2805052"/>
            <a:ext cx="10084205" cy="6453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4080" b="1" spc="-7" dirty="0">
                <a:solidFill>
                  <a:srgbClr val="FF9900"/>
                </a:solidFill>
                <a:latin typeface="Arial"/>
                <a:cs typeface="Arial"/>
              </a:rPr>
              <a:t>G</a:t>
            </a:r>
            <a:r>
              <a:rPr sz="4080" b="1" spc="-7" dirty="0">
                <a:latin typeface="Arial"/>
                <a:cs typeface="Arial"/>
              </a:rPr>
              <a:t>enerative </a:t>
            </a:r>
            <a:r>
              <a:rPr sz="4080" b="1" spc="-1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4080" b="1" spc="-14" dirty="0">
                <a:latin typeface="Arial"/>
                <a:cs typeface="Arial"/>
              </a:rPr>
              <a:t>dversarial </a:t>
            </a:r>
            <a:r>
              <a:rPr sz="4080" b="1" spc="-7" dirty="0">
                <a:solidFill>
                  <a:srgbClr val="FF9900"/>
                </a:solidFill>
                <a:latin typeface="Arial"/>
                <a:cs typeface="Arial"/>
              </a:rPr>
              <a:t>N</a:t>
            </a:r>
            <a:r>
              <a:rPr sz="4080" b="1" spc="-7" dirty="0">
                <a:latin typeface="Arial"/>
                <a:cs typeface="Arial"/>
              </a:rPr>
              <a:t>etworks </a:t>
            </a:r>
            <a:r>
              <a:rPr sz="4080" b="1" dirty="0">
                <a:latin typeface="Arial"/>
                <a:cs typeface="Arial"/>
              </a:rPr>
              <a:t>( </a:t>
            </a:r>
            <a:r>
              <a:rPr sz="4080" b="1" spc="-7" dirty="0">
                <a:solidFill>
                  <a:srgbClr val="FF9900"/>
                </a:solidFill>
                <a:latin typeface="Arial"/>
                <a:cs typeface="Arial"/>
              </a:rPr>
              <a:t>G</a:t>
            </a:r>
            <a:r>
              <a:rPr sz="4080" b="1" spc="-7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4080" b="1" spc="-7" dirty="0">
                <a:solidFill>
                  <a:srgbClr val="FF9900"/>
                </a:solidFill>
                <a:latin typeface="Arial"/>
                <a:cs typeface="Arial"/>
              </a:rPr>
              <a:t>N</a:t>
            </a:r>
            <a:r>
              <a:rPr sz="4080" b="1" spc="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4080" b="1" dirty="0">
                <a:latin typeface="Arial"/>
                <a:cs typeface="Arial"/>
              </a:rPr>
              <a:t>)</a:t>
            </a:r>
            <a:endParaRPr sz="408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3993" y="3594369"/>
            <a:ext cx="6489365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-7" dirty="0">
                <a:solidFill>
                  <a:srgbClr val="878787"/>
                </a:solidFill>
                <a:latin typeface="Arial"/>
                <a:cs typeface="Arial"/>
              </a:rPr>
              <a:t>The </a:t>
            </a:r>
            <a:r>
              <a:rPr sz="1904" dirty="0">
                <a:solidFill>
                  <a:srgbClr val="878787"/>
                </a:solidFill>
                <a:latin typeface="Arial"/>
                <a:cs typeface="Arial"/>
              </a:rPr>
              <a:t>coolest </a:t>
            </a:r>
            <a:r>
              <a:rPr sz="1904" spc="-7" dirty="0">
                <a:solidFill>
                  <a:srgbClr val="878787"/>
                </a:solidFill>
                <a:latin typeface="Arial"/>
                <a:cs typeface="Arial"/>
              </a:rPr>
              <a:t>idea in ML in the last twenty </a:t>
            </a:r>
            <a:r>
              <a:rPr sz="1904" dirty="0">
                <a:solidFill>
                  <a:srgbClr val="878787"/>
                </a:solidFill>
                <a:latin typeface="Arial"/>
                <a:cs typeface="Arial"/>
              </a:rPr>
              <a:t>years - </a:t>
            </a:r>
            <a:r>
              <a:rPr sz="1904" spc="-7" dirty="0">
                <a:solidFill>
                  <a:srgbClr val="878787"/>
                </a:solidFill>
                <a:latin typeface="Arial"/>
                <a:cs typeface="Arial"/>
              </a:rPr>
              <a:t>Yann</a:t>
            </a:r>
            <a:r>
              <a:rPr sz="1904" spc="-102" dirty="0">
                <a:solidFill>
                  <a:srgbClr val="878787"/>
                </a:solidFill>
                <a:latin typeface="Arial"/>
                <a:cs typeface="Arial"/>
              </a:rPr>
              <a:t> </a:t>
            </a:r>
            <a:r>
              <a:rPr sz="1904" spc="-7" dirty="0">
                <a:solidFill>
                  <a:srgbClr val="878787"/>
                </a:solidFill>
                <a:latin typeface="Arial"/>
                <a:cs typeface="Arial"/>
              </a:rPr>
              <a:t>Lecun</a:t>
            </a:r>
            <a:endParaRPr sz="1904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3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037" y="296862"/>
            <a:ext cx="4114800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dirty="0">
                <a:solidFill>
                  <a:srgbClr val="FF9900"/>
                </a:solidFill>
              </a:rPr>
              <a:t>D</a:t>
            </a:r>
            <a:r>
              <a:rPr spc="-7" dirty="0"/>
              <a:t>CGAN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10250864" cy="46446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Radford et al, Unsupervised Representation Learning with Deep  Convolutional Generative Adversarial Networks,</a:t>
            </a:r>
            <a:r>
              <a:rPr sz="2720" spc="-3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2015</a:t>
            </a:r>
            <a:endParaRPr sz="2720">
              <a:latin typeface="Arial"/>
              <a:cs typeface="Arial"/>
            </a:endParaRPr>
          </a:p>
          <a:p>
            <a:pPr marL="1691668" lvl="1" indent="-483580">
              <a:spcBef>
                <a:spcPts val="1639"/>
              </a:spcBef>
              <a:buChar char="–"/>
              <a:tabLst>
                <a:tab pos="1691668" algn="l"/>
                <a:tab pos="1692532" algn="l"/>
              </a:tabLst>
            </a:pPr>
            <a:r>
              <a:rPr sz="2448" spc="-7" dirty="0">
                <a:latin typeface="Arial"/>
                <a:cs typeface="Arial"/>
              </a:rPr>
              <a:t>Tricks for gradient</a:t>
            </a:r>
            <a:r>
              <a:rPr sz="2448" spc="34" dirty="0">
                <a:latin typeface="Arial"/>
                <a:cs typeface="Arial"/>
              </a:rPr>
              <a:t> </a:t>
            </a:r>
            <a:r>
              <a:rPr sz="2448" spc="-7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r>
              <a:rPr sz="2448" spc="-7" dirty="0">
                <a:latin typeface="Arial"/>
                <a:cs typeface="Arial"/>
              </a:rPr>
              <a:t>low</a:t>
            </a:r>
            <a:endParaRPr sz="2448">
              <a:latin typeface="Arial"/>
              <a:cs typeface="Arial"/>
            </a:endParaRPr>
          </a:p>
          <a:p>
            <a:pPr marL="2313413" lvl="2" indent="-419679">
              <a:spcBef>
                <a:spcPts val="1448"/>
              </a:spcBef>
              <a:buChar char="•"/>
              <a:tabLst>
                <a:tab pos="2313413" algn="l"/>
                <a:tab pos="2314278" algn="l"/>
              </a:tabLst>
            </a:pPr>
            <a:r>
              <a:rPr sz="2448" spc="-7" dirty="0">
                <a:latin typeface="Arial"/>
                <a:cs typeface="Arial"/>
              </a:rPr>
              <a:t>Max pooling </a:t>
            </a:r>
            <a:r>
              <a:rPr sz="2448" dirty="0">
                <a:latin typeface="Arial"/>
                <a:cs typeface="Arial"/>
              </a:rPr>
              <a:t>→ </a:t>
            </a:r>
            <a:r>
              <a:rPr sz="2448" spc="-7" dirty="0">
                <a:latin typeface="Arial"/>
                <a:cs typeface="Arial"/>
              </a:rPr>
              <a:t>Strided </a:t>
            </a:r>
            <a:r>
              <a:rPr sz="2448" dirty="0">
                <a:latin typeface="Arial"/>
                <a:cs typeface="Arial"/>
              </a:rPr>
              <a:t>convolution </a:t>
            </a:r>
            <a:r>
              <a:rPr sz="2448" spc="-7" dirty="0">
                <a:latin typeface="Arial"/>
                <a:cs typeface="Arial"/>
              </a:rPr>
              <a:t>or average</a:t>
            </a:r>
            <a:r>
              <a:rPr sz="2448" spc="-88" dirty="0">
                <a:latin typeface="Arial"/>
                <a:cs typeface="Arial"/>
              </a:rPr>
              <a:t> </a:t>
            </a:r>
            <a:r>
              <a:rPr sz="2448" spc="-7" dirty="0">
                <a:latin typeface="Arial"/>
                <a:cs typeface="Arial"/>
              </a:rPr>
              <a:t>pooling</a:t>
            </a:r>
            <a:endParaRPr sz="2448">
              <a:latin typeface="Arial"/>
              <a:cs typeface="Arial"/>
            </a:endParaRPr>
          </a:p>
          <a:p>
            <a:pPr marL="2313413" lvl="2" indent="-419679">
              <a:spcBef>
                <a:spcPts val="1448"/>
              </a:spcBef>
              <a:buChar char="•"/>
              <a:tabLst>
                <a:tab pos="2313413" algn="l"/>
                <a:tab pos="2314278" algn="l"/>
              </a:tabLst>
            </a:pPr>
            <a:r>
              <a:rPr sz="2448" spc="-7" dirty="0">
                <a:latin typeface="Arial"/>
                <a:cs typeface="Arial"/>
              </a:rPr>
              <a:t>Use LeakyReLU instead of</a:t>
            </a:r>
            <a:r>
              <a:rPr sz="2448" spc="-20" dirty="0">
                <a:latin typeface="Arial"/>
                <a:cs typeface="Arial"/>
              </a:rPr>
              <a:t> </a:t>
            </a:r>
            <a:r>
              <a:rPr sz="2448" spc="-7" dirty="0">
                <a:latin typeface="Arial"/>
                <a:cs typeface="Arial"/>
              </a:rPr>
              <a:t>ReLU</a:t>
            </a:r>
            <a:endParaRPr sz="2448">
              <a:latin typeface="Arial"/>
              <a:cs typeface="Arial"/>
            </a:endParaRPr>
          </a:p>
          <a:p>
            <a:pPr marL="1691668" lvl="1" indent="-483580">
              <a:spcBef>
                <a:spcPts val="1448"/>
              </a:spcBef>
              <a:buClr>
                <a:srgbClr val="000000"/>
              </a:buClr>
              <a:buChar char="–"/>
              <a:tabLst>
                <a:tab pos="1691668" algn="l"/>
                <a:tab pos="1692532" algn="l"/>
              </a:tabLst>
            </a:pPr>
            <a:r>
              <a:rPr sz="2448" spc="-7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48" spc="-7" dirty="0">
                <a:latin typeface="Arial"/>
                <a:cs typeface="Arial"/>
              </a:rPr>
              <a:t>ther</a:t>
            </a:r>
            <a:r>
              <a:rPr sz="2448" spc="-14" dirty="0">
                <a:latin typeface="Arial"/>
                <a:cs typeface="Arial"/>
              </a:rPr>
              <a:t> </a:t>
            </a:r>
            <a:r>
              <a:rPr sz="2448" spc="-7" dirty="0">
                <a:latin typeface="Arial"/>
                <a:cs typeface="Arial"/>
              </a:rPr>
              <a:t>tricks</a:t>
            </a:r>
            <a:endParaRPr sz="2448">
              <a:latin typeface="Arial"/>
              <a:cs typeface="Arial"/>
            </a:endParaRPr>
          </a:p>
          <a:p>
            <a:pPr marL="2313413" lvl="2" indent="-419679">
              <a:spcBef>
                <a:spcPts val="1448"/>
              </a:spcBef>
              <a:buChar char="•"/>
              <a:tabLst>
                <a:tab pos="2313413" algn="l"/>
                <a:tab pos="2314278" algn="l"/>
              </a:tabLst>
            </a:pPr>
            <a:r>
              <a:rPr sz="2448" spc="-7" dirty="0">
                <a:latin typeface="Arial"/>
                <a:cs typeface="Arial"/>
              </a:rPr>
              <a:t>Use batch normal both generator and</a:t>
            </a:r>
            <a:r>
              <a:rPr sz="2448" spc="-41" dirty="0">
                <a:latin typeface="Arial"/>
                <a:cs typeface="Arial"/>
              </a:rPr>
              <a:t> </a:t>
            </a:r>
            <a:r>
              <a:rPr sz="2448" spc="-7" dirty="0">
                <a:latin typeface="Arial"/>
                <a:cs typeface="Arial"/>
              </a:rPr>
              <a:t>discriminator</a:t>
            </a:r>
            <a:endParaRPr sz="2448">
              <a:latin typeface="Arial"/>
              <a:cs typeface="Arial"/>
            </a:endParaRPr>
          </a:p>
          <a:p>
            <a:pPr marL="2313413" lvl="2" indent="-419679">
              <a:spcBef>
                <a:spcPts val="1448"/>
              </a:spcBef>
              <a:buChar char="•"/>
              <a:tabLst>
                <a:tab pos="2313413" algn="l"/>
                <a:tab pos="2314278" algn="l"/>
              </a:tabLst>
            </a:pPr>
            <a:r>
              <a:rPr sz="2448" spc="-7" dirty="0">
                <a:latin typeface="Arial"/>
                <a:cs typeface="Arial"/>
              </a:rPr>
              <a:t>Use Adam optimizer </a:t>
            </a:r>
            <a:r>
              <a:rPr sz="2448" dirty="0">
                <a:latin typeface="Arial"/>
                <a:cs typeface="Arial"/>
              </a:rPr>
              <a:t>( </a:t>
            </a:r>
            <a:r>
              <a:rPr sz="2448" spc="-7" dirty="0">
                <a:latin typeface="Arial"/>
                <a:cs typeface="Arial"/>
              </a:rPr>
              <a:t>lr </a:t>
            </a:r>
            <a:r>
              <a:rPr sz="2448" dirty="0">
                <a:latin typeface="Arial"/>
                <a:cs typeface="Arial"/>
              </a:rPr>
              <a:t>= </a:t>
            </a:r>
            <a:r>
              <a:rPr sz="2448" spc="-7" dirty="0">
                <a:latin typeface="Arial"/>
                <a:cs typeface="Arial"/>
              </a:rPr>
              <a:t>0.0002, </a:t>
            </a:r>
            <a:r>
              <a:rPr sz="2448" dirty="0">
                <a:latin typeface="Arial"/>
                <a:cs typeface="Arial"/>
              </a:rPr>
              <a:t>a = </a:t>
            </a:r>
            <a:r>
              <a:rPr sz="2448" spc="-7" dirty="0">
                <a:latin typeface="Arial"/>
                <a:cs typeface="Arial"/>
              </a:rPr>
              <a:t>0.9, b=0.5</a:t>
            </a:r>
            <a:r>
              <a:rPr sz="2448" spc="-95" dirty="0">
                <a:latin typeface="Arial"/>
                <a:cs typeface="Arial"/>
              </a:rPr>
              <a:t> </a:t>
            </a:r>
            <a:r>
              <a:rPr sz="2448" dirty="0">
                <a:latin typeface="Arial"/>
                <a:cs typeface="Arial"/>
              </a:rPr>
              <a:t>)</a:t>
            </a:r>
            <a:endParaRPr sz="244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240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2404" y="245476"/>
            <a:ext cx="7081957" cy="62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3672" spc="1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3672" spc="20" dirty="0">
                <a:solidFill>
                  <a:srgbClr val="FF0000"/>
                </a:solidFill>
                <a:latin typeface="Calibri Light"/>
                <a:cs typeface="Calibri Light"/>
              </a:rPr>
              <a:t>ee</a:t>
            </a:r>
            <a:r>
              <a:rPr sz="3672" spc="-20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3672" spc="-17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4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107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na</a:t>
            </a:r>
            <a:r>
              <a:rPr sz="4080" spc="-1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80" spc="-29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72" spc="41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3672" spc="-31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3672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3672" spc="-1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3672" spc="-9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72" dirty="0">
                <a:solidFill>
                  <a:srgbClr val="1F4E79"/>
                </a:solidFill>
                <a:latin typeface="Calibri Light"/>
                <a:cs typeface="Calibri Light"/>
              </a:rPr>
              <a:t>(</a:t>
            </a:r>
            <a:r>
              <a:rPr sz="3672" spc="-15" dirty="0">
                <a:solidFill>
                  <a:srgbClr val="1F4E79"/>
                </a:solidFill>
                <a:latin typeface="Calibri Light"/>
                <a:cs typeface="Calibri Light"/>
              </a:rPr>
              <a:t>D</a:t>
            </a:r>
            <a:r>
              <a:rPr sz="3672" spc="-31" dirty="0">
                <a:solidFill>
                  <a:srgbClr val="1F4E79"/>
                </a:solidFill>
                <a:latin typeface="Calibri Light"/>
                <a:cs typeface="Calibri Light"/>
              </a:rPr>
              <a:t>C</a:t>
            </a:r>
            <a:r>
              <a:rPr sz="3672" spc="41" dirty="0">
                <a:solidFill>
                  <a:srgbClr val="1F4E79"/>
                </a:solidFill>
                <a:latin typeface="Calibri Light"/>
                <a:cs typeface="Calibri Light"/>
              </a:rPr>
              <a:t>G</a:t>
            </a:r>
            <a:r>
              <a:rPr sz="3672" spc="-31" dirty="0">
                <a:solidFill>
                  <a:srgbClr val="1F4E79"/>
                </a:solidFill>
                <a:latin typeface="Calibri Light"/>
                <a:cs typeface="Calibri Light"/>
              </a:rPr>
              <a:t>A</a:t>
            </a:r>
            <a:r>
              <a:rPr sz="3672" dirty="0">
                <a:solidFill>
                  <a:srgbClr val="1F4E79"/>
                </a:solidFill>
                <a:latin typeface="Calibri Light"/>
                <a:cs typeface="Calibri Light"/>
              </a:rPr>
              <a:t>N</a:t>
            </a:r>
            <a:r>
              <a:rPr sz="3672" spc="-10" dirty="0">
                <a:solidFill>
                  <a:srgbClr val="1F4E79"/>
                </a:solidFill>
                <a:latin typeface="Calibri Light"/>
                <a:cs typeface="Calibri Light"/>
              </a:rPr>
              <a:t>s</a:t>
            </a:r>
            <a:r>
              <a:rPr sz="3672" spc="-15" dirty="0">
                <a:solidFill>
                  <a:srgbClr val="1F4E79"/>
                </a:solidFill>
                <a:latin typeface="Calibri Light"/>
                <a:cs typeface="Calibri Light"/>
              </a:rPr>
              <a:t>)</a:t>
            </a:r>
            <a:endParaRPr sz="3672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910667"/>
            <a:ext cx="3444155" cy="448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184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2237" y="1633792"/>
            <a:ext cx="4534136" cy="4441082"/>
          </a:xfrm>
          <a:prstGeom prst="rect">
            <a:avLst/>
          </a:prstGeom>
          <a:ln w="12700">
            <a:solidFill>
              <a:srgbClr val="54823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0482"/>
            <a:r>
              <a:rPr sz="2448" b="1" spc="-15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r>
              <a:rPr sz="2448" b="1" spc="-13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id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48" b="1" spc="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:</a:t>
            </a:r>
            <a:endParaRPr sz="2448">
              <a:latin typeface="Calibri"/>
              <a:cs typeface="Calibri"/>
            </a:endParaRPr>
          </a:p>
          <a:p>
            <a:pPr marL="443631" marR="628207" indent="-233149">
              <a:lnSpc>
                <a:spcPts val="2448"/>
              </a:lnSpc>
              <a:spcBef>
                <a:spcPts val="1020"/>
              </a:spcBef>
              <a:buFont typeface="Arial"/>
              <a:buChar char="•"/>
              <a:tabLst>
                <a:tab pos="444278" algn="l"/>
              </a:tabLst>
            </a:pPr>
            <a:r>
              <a:rPr sz="2244" spc="-10" dirty="0">
                <a:latin typeface="Calibri"/>
                <a:cs typeface="Calibri"/>
              </a:rPr>
              <a:t>R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41" dirty="0">
                <a:latin typeface="Calibri"/>
                <a:cs typeface="Calibri"/>
              </a:rPr>
              <a:t>p</a:t>
            </a:r>
            <a:r>
              <a:rPr sz="2244" spc="-5" dirty="0">
                <a:latin typeface="Calibri"/>
                <a:cs typeface="Calibri"/>
              </a:rPr>
              <a:t>l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41" dirty="0">
                <a:latin typeface="Calibri"/>
                <a:cs typeface="Calibri"/>
              </a:rPr>
              <a:t>c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153" dirty="0">
                <a:latin typeface="Times New Roman"/>
                <a:cs typeface="Times New Roman"/>
              </a:rPr>
              <a:t> </a:t>
            </a:r>
            <a:r>
              <a:rPr sz="2244" spc="-15" dirty="0">
                <a:latin typeface="Calibri"/>
                <a:cs typeface="Calibri"/>
              </a:rPr>
              <a:t>F</a:t>
            </a:r>
            <a:r>
              <a:rPr sz="2244" dirty="0">
                <a:latin typeface="Calibri"/>
                <a:cs typeface="Calibri"/>
              </a:rPr>
              <a:t>C</a:t>
            </a:r>
            <a:r>
              <a:rPr sz="2244" spc="-25" dirty="0">
                <a:latin typeface="Times New Roman"/>
                <a:cs typeface="Times New Roman"/>
              </a:rPr>
              <a:t> </a:t>
            </a:r>
            <a:r>
              <a:rPr sz="2244" spc="41" dirty="0">
                <a:latin typeface="Calibri"/>
                <a:cs typeface="Calibri"/>
              </a:rPr>
              <a:t>h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dd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dirty="0">
                <a:latin typeface="Calibri"/>
                <a:cs typeface="Calibri"/>
              </a:rPr>
              <a:t>n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-5" dirty="0">
                <a:latin typeface="Calibri"/>
                <a:cs typeface="Calibri"/>
              </a:rPr>
              <a:t>l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10" dirty="0">
                <a:latin typeface="Calibri"/>
                <a:cs typeface="Calibri"/>
              </a:rPr>
              <a:t>ye</a:t>
            </a:r>
            <a:r>
              <a:rPr sz="2244" spc="20" dirty="0">
                <a:latin typeface="Calibri"/>
                <a:cs typeface="Calibri"/>
              </a:rPr>
              <a:t>r</a:t>
            </a:r>
            <a:r>
              <a:rPr sz="2244" dirty="0">
                <a:latin typeface="Calibri"/>
                <a:cs typeface="Calibri"/>
              </a:rPr>
              <a:t>s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5" dirty="0">
                <a:latin typeface="Calibri"/>
                <a:cs typeface="Calibri"/>
              </a:rPr>
              <a:t>w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-41" dirty="0">
                <a:latin typeface="Calibri"/>
                <a:cs typeface="Calibri"/>
              </a:rPr>
              <a:t>t</a:t>
            </a:r>
            <a:r>
              <a:rPr sz="2244" dirty="0">
                <a:latin typeface="Calibri"/>
                <a:cs typeface="Calibri"/>
              </a:rPr>
              <a:t>h</a:t>
            </a:r>
            <a:r>
              <a:rPr sz="2244" dirty="0">
                <a:latin typeface="Times New Roman"/>
                <a:cs typeface="Times New Roman"/>
              </a:rPr>
              <a:t> </a:t>
            </a:r>
            <a:r>
              <a:rPr sz="2244" spc="25" dirty="0">
                <a:latin typeface="Calibri"/>
                <a:cs typeface="Calibri"/>
              </a:rPr>
              <a:t>C</a:t>
            </a:r>
            <a:r>
              <a:rPr sz="2244" spc="41" dirty="0">
                <a:latin typeface="Calibri"/>
                <a:cs typeface="Calibri"/>
              </a:rPr>
              <a:t>on</a:t>
            </a:r>
            <a:r>
              <a:rPr sz="2244" spc="-5" dirty="0">
                <a:latin typeface="Calibri"/>
                <a:cs typeface="Calibri"/>
              </a:rPr>
              <a:t>v</a:t>
            </a:r>
            <a:r>
              <a:rPr sz="2244" spc="41" dirty="0">
                <a:latin typeface="Calibri"/>
                <a:cs typeface="Calibri"/>
              </a:rPr>
              <a:t>o</a:t>
            </a:r>
            <a:r>
              <a:rPr sz="2244" spc="-5" dirty="0">
                <a:latin typeface="Calibri"/>
                <a:cs typeface="Calibri"/>
              </a:rPr>
              <a:t>l</a:t>
            </a:r>
            <a:r>
              <a:rPr sz="2244" spc="41" dirty="0">
                <a:latin typeface="Calibri"/>
                <a:cs typeface="Calibri"/>
              </a:rPr>
              <a:t>u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41" dirty="0">
                <a:latin typeface="Calibri"/>
                <a:cs typeface="Calibri"/>
              </a:rPr>
              <a:t>on</a:t>
            </a:r>
            <a:r>
              <a:rPr sz="2244" dirty="0">
                <a:latin typeface="Calibri"/>
                <a:cs typeface="Calibri"/>
              </a:rPr>
              <a:t>s</a:t>
            </a:r>
            <a:endParaRPr sz="2244">
              <a:latin typeface="Calibri"/>
              <a:cs typeface="Calibri"/>
            </a:endParaRPr>
          </a:p>
          <a:p>
            <a:pPr marL="909929" marR="661885" lvl="1" indent="-233149">
              <a:lnSpc>
                <a:spcPts val="2040"/>
              </a:lnSpc>
              <a:spcBef>
                <a:spcPts val="530"/>
              </a:spcBef>
              <a:buClr>
                <a:srgbClr val="1F4E79"/>
              </a:buClr>
              <a:buFont typeface="Arial"/>
              <a:buChar char="•"/>
              <a:tabLst>
                <a:tab pos="910577" algn="l"/>
              </a:tabLst>
            </a:pPr>
            <a:r>
              <a:rPr sz="1938" b="1" spc="-15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1938" b="1" spc="4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1938" b="1" spc="-3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1938" b="1" spc="41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1938" b="1" spc="2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1938" b="1" spc="-5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1938" b="1" spc="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1938" b="1" spc="-41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1938" b="1" spc="20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1938" b="1" spc="-10" dirty="0">
                <a:solidFill>
                  <a:srgbClr val="1F4E79"/>
                </a:solidFill>
                <a:latin typeface="Calibri"/>
                <a:cs typeface="Calibri"/>
              </a:rPr>
              <a:t>:</a:t>
            </a:r>
            <a:r>
              <a:rPr sz="1938" b="1" spc="-204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1938" spc="25" dirty="0">
                <a:latin typeface="Calibri"/>
                <a:cs typeface="Calibri"/>
              </a:rPr>
              <a:t>F</a:t>
            </a:r>
            <a:r>
              <a:rPr sz="1938" spc="36" dirty="0">
                <a:latin typeface="Calibri"/>
                <a:cs typeface="Calibri"/>
              </a:rPr>
              <a:t>r</a:t>
            </a:r>
            <a:r>
              <a:rPr sz="1938" spc="-15" dirty="0">
                <a:latin typeface="Calibri"/>
                <a:cs typeface="Calibri"/>
              </a:rPr>
              <a:t>ac</a:t>
            </a:r>
            <a:r>
              <a:rPr sz="1938" spc="-51" dirty="0">
                <a:latin typeface="Calibri"/>
                <a:cs typeface="Calibri"/>
              </a:rPr>
              <a:t>t</a:t>
            </a:r>
            <a:r>
              <a:rPr sz="1938" spc="-41" dirty="0">
                <a:latin typeface="Calibri"/>
                <a:cs typeface="Calibri"/>
              </a:rPr>
              <a:t>i</a:t>
            </a:r>
            <a:r>
              <a:rPr sz="1938" spc="-5" dirty="0">
                <a:latin typeface="Calibri"/>
                <a:cs typeface="Calibri"/>
              </a:rPr>
              <a:t>o</a:t>
            </a:r>
            <a:r>
              <a:rPr sz="1938" dirty="0">
                <a:latin typeface="Calibri"/>
                <a:cs typeface="Calibri"/>
              </a:rPr>
              <a:t>n</a:t>
            </a:r>
            <a:r>
              <a:rPr sz="1938" spc="-15" dirty="0">
                <a:latin typeface="Calibri"/>
                <a:cs typeface="Calibri"/>
              </a:rPr>
              <a:t>a</a:t>
            </a:r>
            <a:r>
              <a:rPr sz="1938" spc="-41" dirty="0">
                <a:latin typeface="Calibri"/>
                <a:cs typeface="Calibri"/>
              </a:rPr>
              <a:t>l</a:t>
            </a:r>
            <a:r>
              <a:rPr sz="1938" spc="15" dirty="0">
                <a:latin typeface="Calibri"/>
                <a:cs typeface="Calibri"/>
              </a:rPr>
              <a:t>-</a:t>
            </a:r>
            <a:r>
              <a:rPr sz="1938" spc="25" dirty="0">
                <a:latin typeface="Calibri"/>
                <a:cs typeface="Calibri"/>
              </a:rPr>
              <a:t>S</a:t>
            </a:r>
            <a:r>
              <a:rPr sz="1938" spc="-41" dirty="0">
                <a:latin typeface="Calibri"/>
                <a:cs typeface="Calibri"/>
              </a:rPr>
              <a:t>t</a:t>
            </a:r>
            <a:r>
              <a:rPr sz="1938" spc="25" dirty="0">
                <a:latin typeface="Calibri"/>
                <a:cs typeface="Calibri"/>
              </a:rPr>
              <a:t>r</a:t>
            </a:r>
            <a:r>
              <a:rPr sz="1938" spc="-41" dirty="0">
                <a:latin typeface="Calibri"/>
                <a:cs typeface="Calibri"/>
              </a:rPr>
              <a:t>i</a:t>
            </a:r>
            <a:r>
              <a:rPr sz="1938" dirty="0">
                <a:latin typeface="Calibri"/>
                <a:cs typeface="Calibri"/>
              </a:rPr>
              <a:t>d</a:t>
            </a:r>
            <a:r>
              <a:rPr sz="1938" spc="-61" dirty="0">
                <a:latin typeface="Calibri"/>
                <a:cs typeface="Calibri"/>
              </a:rPr>
              <a:t>e</a:t>
            </a:r>
            <a:r>
              <a:rPr sz="1938" dirty="0">
                <a:latin typeface="Calibri"/>
                <a:cs typeface="Calibri"/>
              </a:rPr>
              <a:t>d</a:t>
            </a:r>
            <a:r>
              <a:rPr sz="1938" dirty="0">
                <a:latin typeface="Times New Roman"/>
                <a:cs typeface="Times New Roman"/>
              </a:rPr>
              <a:t> </a:t>
            </a:r>
            <a:r>
              <a:rPr sz="1938" spc="-5" dirty="0">
                <a:latin typeface="Calibri"/>
                <a:cs typeface="Calibri"/>
              </a:rPr>
              <a:t>co</a:t>
            </a:r>
            <a:r>
              <a:rPr sz="1938" dirty="0">
                <a:latin typeface="Calibri"/>
                <a:cs typeface="Calibri"/>
              </a:rPr>
              <a:t>n</a:t>
            </a:r>
            <a:r>
              <a:rPr sz="1938" spc="25" dirty="0">
                <a:latin typeface="Calibri"/>
                <a:cs typeface="Calibri"/>
              </a:rPr>
              <a:t>v</a:t>
            </a:r>
            <a:r>
              <a:rPr sz="1938" spc="-5" dirty="0">
                <a:latin typeface="Calibri"/>
                <a:cs typeface="Calibri"/>
              </a:rPr>
              <a:t>o</a:t>
            </a:r>
            <a:r>
              <a:rPr sz="1938" spc="-41" dirty="0">
                <a:latin typeface="Calibri"/>
                <a:cs typeface="Calibri"/>
              </a:rPr>
              <a:t>l</a:t>
            </a:r>
            <a:r>
              <a:rPr sz="1938" dirty="0">
                <a:latin typeface="Calibri"/>
                <a:cs typeface="Calibri"/>
              </a:rPr>
              <a:t>u</a:t>
            </a:r>
            <a:r>
              <a:rPr sz="1938" spc="-51" dirty="0">
                <a:latin typeface="Calibri"/>
                <a:cs typeface="Calibri"/>
              </a:rPr>
              <a:t>t</a:t>
            </a:r>
            <a:r>
              <a:rPr sz="1938" spc="-41" dirty="0">
                <a:latin typeface="Calibri"/>
                <a:cs typeface="Calibri"/>
              </a:rPr>
              <a:t>i</a:t>
            </a:r>
            <a:r>
              <a:rPr sz="1938" spc="-5" dirty="0">
                <a:latin typeface="Calibri"/>
                <a:cs typeface="Calibri"/>
              </a:rPr>
              <a:t>o</a:t>
            </a:r>
            <a:r>
              <a:rPr sz="1938" dirty="0">
                <a:latin typeface="Calibri"/>
                <a:cs typeface="Calibri"/>
              </a:rPr>
              <a:t>ns</a:t>
            </a:r>
            <a:endParaRPr sz="1938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1F4E79"/>
              </a:buClr>
              <a:buFont typeface="Arial"/>
              <a:buChar char="•"/>
            </a:pPr>
            <a:endParaRPr sz="1938">
              <a:latin typeface="Times New Roman"/>
              <a:cs typeface="Times New Roman"/>
            </a:endParaRPr>
          </a:p>
          <a:p>
            <a:pPr marL="443631" marR="575101" indent="-233149">
              <a:lnSpc>
                <a:spcPts val="2448"/>
              </a:lnSpc>
              <a:spcBef>
                <a:spcPts val="1729"/>
              </a:spcBef>
              <a:buFont typeface="Arial"/>
              <a:buChar char="•"/>
              <a:tabLst>
                <a:tab pos="444278" algn="l"/>
              </a:tabLst>
            </a:pPr>
            <a:r>
              <a:rPr sz="2244" spc="-31" dirty="0">
                <a:latin typeface="Calibri"/>
                <a:cs typeface="Calibri"/>
              </a:rPr>
              <a:t>U</a:t>
            </a:r>
            <a:r>
              <a:rPr sz="2244" spc="25" dirty="0">
                <a:latin typeface="Calibri"/>
                <a:cs typeface="Calibri"/>
              </a:rPr>
              <a:t>s</a:t>
            </a:r>
            <a:r>
              <a:rPr sz="2244" spc="-15" dirty="0">
                <a:latin typeface="Calibri"/>
                <a:cs typeface="Calibri"/>
              </a:rPr>
              <a:t>e</a:t>
            </a:r>
            <a:r>
              <a:rPr sz="2244" spc="-46" dirty="0">
                <a:latin typeface="Times New Roman"/>
                <a:cs typeface="Times New Roman"/>
              </a:rPr>
              <a:t> </a:t>
            </a:r>
            <a:r>
              <a:rPr sz="2244" spc="-15" dirty="0">
                <a:latin typeface="Calibri"/>
                <a:cs typeface="Calibri"/>
              </a:rPr>
              <a:t>B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41" dirty="0">
                <a:latin typeface="Calibri"/>
                <a:cs typeface="Calibri"/>
              </a:rPr>
              <a:t>c</a:t>
            </a:r>
            <a:r>
              <a:rPr sz="2244" dirty="0">
                <a:latin typeface="Calibri"/>
                <a:cs typeface="Calibri"/>
              </a:rPr>
              <a:t>h</a:t>
            </a:r>
            <a:r>
              <a:rPr sz="2244" spc="-112" dirty="0">
                <a:latin typeface="Times New Roman"/>
                <a:cs typeface="Times New Roman"/>
              </a:rPr>
              <a:t> </a:t>
            </a:r>
            <a:r>
              <a:rPr sz="2244" spc="-36" dirty="0">
                <a:latin typeface="Calibri"/>
                <a:cs typeface="Calibri"/>
              </a:rPr>
              <a:t>N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spc="20" dirty="0">
                <a:latin typeface="Calibri"/>
                <a:cs typeface="Calibri"/>
              </a:rPr>
              <a:t>rm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5" dirty="0">
                <a:latin typeface="Calibri"/>
                <a:cs typeface="Calibri"/>
              </a:rPr>
              <a:t>li</a:t>
            </a:r>
            <a:r>
              <a:rPr sz="2244" spc="31" dirty="0">
                <a:latin typeface="Calibri"/>
                <a:cs typeface="Calibri"/>
              </a:rPr>
              <a:t>z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5" dirty="0">
                <a:latin typeface="Calibri"/>
                <a:cs typeface="Calibri"/>
              </a:rPr>
              <a:t>i</a:t>
            </a:r>
            <a:r>
              <a:rPr sz="2244" spc="36" dirty="0">
                <a:latin typeface="Calibri"/>
                <a:cs typeface="Calibri"/>
              </a:rPr>
              <a:t>o</a:t>
            </a:r>
            <a:r>
              <a:rPr sz="2244" dirty="0">
                <a:latin typeface="Calibri"/>
                <a:cs typeface="Calibri"/>
              </a:rPr>
              <a:t>n</a:t>
            </a:r>
            <a:r>
              <a:rPr sz="2244" spc="-214" dirty="0">
                <a:latin typeface="Times New Roman"/>
                <a:cs typeface="Times New Roman"/>
              </a:rPr>
              <a:t> 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25" dirty="0">
                <a:latin typeface="Calibri"/>
                <a:cs typeface="Calibri"/>
              </a:rPr>
              <a:t>f</a:t>
            </a:r>
            <a:r>
              <a:rPr sz="2244" spc="-51" dirty="0">
                <a:latin typeface="Calibri"/>
                <a:cs typeface="Calibri"/>
              </a:rPr>
              <a:t>t</a:t>
            </a:r>
            <a:r>
              <a:rPr sz="2244" spc="-10" dirty="0">
                <a:latin typeface="Calibri"/>
                <a:cs typeface="Calibri"/>
              </a:rPr>
              <a:t>er</a:t>
            </a:r>
            <a:r>
              <a:rPr sz="2244" spc="-10" dirty="0">
                <a:latin typeface="Times New Roman"/>
                <a:cs typeface="Times New Roman"/>
              </a:rPr>
              <a:t> </a:t>
            </a:r>
            <a:r>
              <a:rPr sz="2244" spc="-10" dirty="0">
                <a:latin typeface="Calibri"/>
                <a:cs typeface="Calibri"/>
              </a:rPr>
              <a:t>e</a:t>
            </a:r>
            <a:r>
              <a:rPr sz="2244" spc="25" dirty="0">
                <a:latin typeface="Calibri"/>
                <a:cs typeface="Calibri"/>
              </a:rPr>
              <a:t>a</a:t>
            </a:r>
            <a:r>
              <a:rPr sz="2244" spc="-46" dirty="0">
                <a:latin typeface="Calibri"/>
                <a:cs typeface="Calibri"/>
              </a:rPr>
              <a:t>c</a:t>
            </a:r>
            <a:r>
              <a:rPr sz="2244" dirty="0">
                <a:latin typeface="Calibri"/>
                <a:cs typeface="Calibri"/>
              </a:rPr>
              <a:t>h</a:t>
            </a:r>
            <a:r>
              <a:rPr sz="2244" spc="-107" dirty="0">
                <a:latin typeface="Times New Roman"/>
                <a:cs typeface="Times New Roman"/>
              </a:rPr>
              <a:t> </a:t>
            </a:r>
            <a:r>
              <a:rPr sz="2244" spc="-10" dirty="0">
                <a:latin typeface="Calibri"/>
                <a:cs typeface="Calibri"/>
              </a:rPr>
              <a:t>l</a:t>
            </a:r>
            <a:r>
              <a:rPr sz="2244" spc="46" dirty="0">
                <a:latin typeface="Calibri"/>
                <a:cs typeface="Calibri"/>
              </a:rPr>
              <a:t>a</a:t>
            </a:r>
            <a:r>
              <a:rPr sz="2244" spc="-10" dirty="0">
                <a:latin typeface="Calibri"/>
                <a:cs typeface="Calibri"/>
              </a:rPr>
              <a:t>y</a:t>
            </a:r>
            <a:r>
              <a:rPr sz="2244" spc="-5" dirty="0">
                <a:latin typeface="Calibri"/>
                <a:cs typeface="Calibri"/>
              </a:rPr>
              <a:t>er</a:t>
            </a:r>
            <a:endParaRPr sz="2244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244">
              <a:latin typeface="Times New Roman"/>
              <a:cs typeface="Times New Roman"/>
            </a:endParaRPr>
          </a:p>
          <a:p>
            <a:pPr marL="443631" indent="-233149">
              <a:spcBef>
                <a:spcPts val="1520"/>
              </a:spcBef>
              <a:buFont typeface="Arial"/>
              <a:buChar char="•"/>
              <a:tabLst>
                <a:tab pos="444278" algn="l"/>
              </a:tabLst>
            </a:pPr>
            <a:r>
              <a:rPr sz="2244" b="1" dirty="0">
                <a:solidFill>
                  <a:srgbClr val="1F4E79"/>
                </a:solidFill>
                <a:latin typeface="Calibri"/>
                <a:cs typeface="Calibri"/>
              </a:rPr>
              <a:t>In</a:t>
            </a:r>
            <a:r>
              <a:rPr sz="2244" b="1" spc="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2244" b="1" spc="-5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2244" b="1" dirty="0">
                <a:solidFill>
                  <a:srgbClr val="1F4E79"/>
                </a:solidFill>
                <a:latin typeface="Calibri"/>
                <a:cs typeface="Calibri"/>
              </a:rPr>
              <a:t>de</a:t>
            </a:r>
            <a:r>
              <a:rPr sz="2244" b="1" spc="-61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2244" b="1" spc="-5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2244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244" b="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2244" b="1" spc="-10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2244" b="1" spc="15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2244" b="1" spc="-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2244" b="1" spc="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2244" b="1" dirty="0">
                <a:solidFill>
                  <a:srgbClr val="1F4E79"/>
                </a:solidFill>
                <a:latin typeface="Calibri"/>
                <a:cs typeface="Calibri"/>
              </a:rPr>
              <a:t>or</a:t>
            </a:r>
            <a:endParaRPr sz="2244">
              <a:latin typeface="Calibri"/>
              <a:cs typeface="Calibri"/>
            </a:endParaRPr>
          </a:p>
          <a:p>
            <a:pPr marL="909929" lvl="1" indent="-233149">
              <a:spcBef>
                <a:spcPts val="366"/>
              </a:spcBef>
              <a:buClr>
                <a:srgbClr val="1F4E79"/>
              </a:buClr>
              <a:buSzPct val="105555"/>
              <a:buFont typeface="Arial"/>
              <a:buChar char="•"/>
              <a:tabLst>
                <a:tab pos="910577" algn="l"/>
              </a:tabLst>
            </a:pPr>
            <a:r>
              <a:rPr sz="1836" spc="25" dirty="0">
                <a:latin typeface="Calibri"/>
                <a:cs typeface="Calibri"/>
              </a:rPr>
              <a:t>U</a:t>
            </a:r>
            <a:r>
              <a:rPr sz="1836" spc="-15" dirty="0">
                <a:latin typeface="Calibri"/>
                <a:cs typeface="Calibri"/>
              </a:rPr>
              <a:t>s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51" dirty="0">
                <a:latin typeface="Times New Roman"/>
                <a:cs typeface="Times New Roman"/>
              </a:rPr>
              <a:t> </a:t>
            </a:r>
            <a:r>
              <a:rPr sz="1836" spc="5" dirty="0">
                <a:latin typeface="Calibri"/>
                <a:cs typeface="Calibri"/>
              </a:rPr>
              <a:t>R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41" dirty="0">
                <a:latin typeface="Calibri"/>
                <a:cs typeface="Calibri"/>
              </a:rPr>
              <a:t>L</a:t>
            </a:r>
            <a:r>
              <a:rPr sz="1836" spc="-15" dirty="0">
                <a:latin typeface="Calibri"/>
                <a:cs typeface="Calibri"/>
              </a:rPr>
              <a:t>U</a:t>
            </a:r>
            <a:r>
              <a:rPr sz="1836" spc="-107" dirty="0">
                <a:latin typeface="Times New Roman"/>
                <a:cs typeface="Times New Roman"/>
              </a:rPr>
              <a:t> </a:t>
            </a:r>
            <a:r>
              <a:rPr sz="1836" spc="-51" dirty="0">
                <a:latin typeface="Calibri"/>
                <a:cs typeface="Calibri"/>
              </a:rPr>
              <a:t>fo</a:t>
            </a:r>
            <a:r>
              <a:rPr sz="1836" dirty="0">
                <a:latin typeface="Calibri"/>
                <a:cs typeface="Calibri"/>
              </a:rPr>
              <a:t>r</a:t>
            </a:r>
            <a:r>
              <a:rPr sz="1836" spc="-82" dirty="0">
                <a:latin typeface="Times New Roman"/>
                <a:cs typeface="Times New Roman"/>
              </a:rPr>
              <a:t> </a:t>
            </a:r>
            <a:r>
              <a:rPr sz="1836" spc="-51" dirty="0">
                <a:latin typeface="Calibri"/>
                <a:cs typeface="Calibri"/>
              </a:rPr>
              <a:t>h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1" dirty="0">
                <a:latin typeface="Calibri"/>
                <a:cs typeface="Calibri"/>
              </a:rPr>
              <a:t>dd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dirty="0">
                <a:latin typeface="Calibri"/>
                <a:cs typeface="Calibri"/>
              </a:rPr>
              <a:t>n</a:t>
            </a:r>
            <a:r>
              <a:rPr sz="1836" spc="102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l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25" dirty="0">
                <a:latin typeface="Calibri"/>
                <a:cs typeface="Calibri"/>
              </a:rPr>
              <a:t>y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dirty="0">
                <a:latin typeface="Calibri"/>
                <a:cs typeface="Calibri"/>
              </a:rPr>
              <a:t>s</a:t>
            </a:r>
            <a:endParaRPr sz="1836">
              <a:latin typeface="Calibri"/>
              <a:cs typeface="Calibri"/>
            </a:endParaRPr>
          </a:p>
          <a:p>
            <a:pPr marL="909929" lvl="1" indent="-233149">
              <a:spcBef>
                <a:spcPts val="245"/>
              </a:spcBef>
              <a:buClr>
                <a:srgbClr val="1F4E79"/>
              </a:buClr>
              <a:buSzPct val="105555"/>
              <a:buFont typeface="Arial"/>
              <a:buChar char="•"/>
              <a:tabLst>
                <a:tab pos="910577" algn="l"/>
              </a:tabLst>
            </a:pPr>
            <a:r>
              <a:rPr sz="1836" spc="25" dirty="0">
                <a:latin typeface="Calibri"/>
                <a:cs typeface="Calibri"/>
              </a:rPr>
              <a:t>U</a:t>
            </a:r>
            <a:r>
              <a:rPr sz="1836" spc="-15" dirty="0">
                <a:latin typeface="Calibri"/>
                <a:cs typeface="Calibri"/>
              </a:rPr>
              <a:t>s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51" dirty="0">
                <a:latin typeface="Times New Roman"/>
                <a:cs typeface="Times New Roman"/>
              </a:rPr>
              <a:t> </a:t>
            </a:r>
            <a:r>
              <a:rPr sz="1836" spc="-82" dirty="0">
                <a:latin typeface="Calibri"/>
                <a:cs typeface="Calibri"/>
              </a:rPr>
              <a:t>T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46" dirty="0">
                <a:latin typeface="Calibri"/>
                <a:cs typeface="Calibri"/>
              </a:rPr>
              <a:t>n</a:t>
            </a:r>
            <a:r>
              <a:rPr sz="1836" dirty="0">
                <a:latin typeface="Calibri"/>
                <a:cs typeface="Calibri"/>
              </a:rPr>
              <a:t>h</a:t>
            </a:r>
            <a:r>
              <a:rPr sz="1836" spc="-102" dirty="0">
                <a:latin typeface="Times New Roman"/>
                <a:cs typeface="Times New Roman"/>
              </a:rPr>
              <a:t> </a:t>
            </a:r>
            <a:r>
              <a:rPr sz="1836" spc="-51" dirty="0">
                <a:latin typeface="Calibri"/>
                <a:cs typeface="Calibri"/>
              </a:rPr>
              <a:t>fo</a:t>
            </a:r>
            <a:r>
              <a:rPr sz="1836" dirty="0">
                <a:latin typeface="Calibri"/>
                <a:cs typeface="Calibri"/>
              </a:rPr>
              <a:t>r</a:t>
            </a:r>
            <a:r>
              <a:rPr sz="1836" spc="20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t</a:t>
            </a:r>
            <a:r>
              <a:rPr sz="1836" spc="-51" dirty="0">
                <a:latin typeface="Calibri"/>
                <a:cs typeface="Calibri"/>
              </a:rPr>
              <a:t>h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51" dirty="0">
                <a:latin typeface="Times New Roman"/>
                <a:cs typeface="Times New Roman"/>
              </a:rPr>
              <a:t> </a:t>
            </a:r>
            <a:r>
              <a:rPr sz="1836" spc="-51" dirty="0">
                <a:latin typeface="Calibri"/>
                <a:cs typeface="Calibri"/>
              </a:rPr>
              <a:t>ou</a:t>
            </a:r>
            <a:r>
              <a:rPr sz="1836" spc="-15" dirty="0">
                <a:latin typeface="Calibri"/>
                <a:cs typeface="Calibri"/>
              </a:rPr>
              <a:t>t</a:t>
            </a:r>
            <a:r>
              <a:rPr sz="1836" spc="-51" dirty="0">
                <a:latin typeface="Calibri"/>
                <a:cs typeface="Calibri"/>
              </a:rPr>
              <a:t>pu</a:t>
            </a:r>
            <a:r>
              <a:rPr sz="1836" spc="-10" dirty="0">
                <a:latin typeface="Calibri"/>
                <a:cs typeface="Calibri"/>
              </a:rPr>
              <a:t>t</a:t>
            </a:r>
            <a:r>
              <a:rPr sz="1836" spc="148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l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25" dirty="0">
                <a:latin typeface="Calibri"/>
                <a:cs typeface="Calibri"/>
              </a:rPr>
              <a:t>y</a:t>
            </a:r>
            <a:r>
              <a:rPr sz="1836" spc="-10" dirty="0">
                <a:latin typeface="Calibri"/>
                <a:cs typeface="Calibri"/>
              </a:rPr>
              <a:t>er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38" y="2409218"/>
            <a:ext cx="7590333" cy="3665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 txBox="1"/>
          <p:nvPr/>
        </p:nvSpPr>
        <p:spPr>
          <a:xfrm>
            <a:off x="1288989" y="6584644"/>
            <a:ext cx="10869362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61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up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12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sa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61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."</a:t>
            </a:r>
            <a:r>
              <a:rPr sz="1224" spc="1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1511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0643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224" spc="9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2015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5339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988" y="301152"/>
            <a:ext cx="12126254" cy="7533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258407">
              <a:lnSpc>
                <a:spcPct val="100000"/>
              </a:lnSpc>
            </a:pPr>
            <a:r>
              <a:rPr spc="-31" dirty="0"/>
              <a:t>D</a:t>
            </a:r>
            <a:r>
              <a:rPr spc="-46" dirty="0"/>
              <a:t>C</a:t>
            </a:r>
            <a:r>
              <a:rPr spc="-10" dirty="0"/>
              <a:t>G</a:t>
            </a:r>
            <a:r>
              <a:rPr spc="46" dirty="0"/>
              <a:t>AN</a:t>
            </a:r>
            <a:r>
              <a:rPr spc="-15" dirty="0"/>
              <a:t>:</a:t>
            </a:r>
            <a:r>
              <a:rPr spc="-158" dirty="0">
                <a:latin typeface="Times New Roman"/>
                <a:cs typeface="Times New Roman"/>
              </a:rPr>
              <a:t> </a:t>
            </a:r>
            <a:r>
              <a:rPr spc="-46" dirty="0">
                <a:solidFill>
                  <a:srgbClr val="1F4E79"/>
                </a:solidFill>
              </a:rPr>
              <a:t>B</a:t>
            </a:r>
            <a:r>
              <a:rPr spc="20" dirty="0">
                <a:solidFill>
                  <a:srgbClr val="1F4E79"/>
                </a:solidFill>
              </a:rPr>
              <a:t>e</a:t>
            </a:r>
            <a:r>
              <a:rPr spc="-5" dirty="0">
                <a:solidFill>
                  <a:srgbClr val="1F4E79"/>
                </a:solidFill>
              </a:rPr>
              <a:t>d</a:t>
            </a:r>
            <a:r>
              <a:rPr spc="-97" dirty="0">
                <a:solidFill>
                  <a:srgbClr val="1F4E79"/>
                </a:solidFill>
              </a:rPr>
              <a:t>r</a:t>
            </a:r>
            <a:r>
              <a:rPr spc="10" dirty="0">
                <a:solidFill>
                  <a:srgbClr val="1F4E79"/>
                </a:solidFill>
              </a:rPr>
              <a:t>oo</a:t>
            </a:r>
            <a:r>
              <a:rPr dirty="0">
                <a:solidFill>
                  <a:srgbClr val="1F4E79"/>
                </a:solidFill>
              </a:rPr>
              <a:t>m</a:t>
            </a:r>
            <a:r>
              <a:rPr spc="-168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pc="0" dirty="0">
                <a:solidFill>
                  <a:srgbClr val="1F4E79"/>
                </a:solidFill>
              </a:rPr>
              <a:t>i</a:t>
            </a:r>
            <a:r>
              <a:rPr spc="36" dirty="0">
                <a:solidFill>
                  <a:srgbClr val="1F4E79"/>
                </a:solidFill>
              </a:rPr>
              <a:t>m</a:t>
            </a:r>
            <a:r>
              <a:rPr spc="-5" dirty="0">
                <a:solidFill>
                  <a:srgbClr val="1F4E79"/>
                </a:solidFill>
              </a:rPr>
              <a:t>a</a:t>
            </a:r>
            <a:r>
              <a:rPr spc="5" dirty="0">
                <a:solidFill>
                  <a:srgbClr val="1F4E79"/>
                </a:solidFill>
              </a:rPr>
              <a:t>g</a:t>
            </a:r>
            <a:r>
              <a:rPr spc="20" dirty="0">
                <a:solidFill>
                  <a:srgbClr val="1F4E79"/>
                </a:solidFill>
              </a:rPr>
              <a:t>e</a:t>
            </a:r>
            <a:r>
              <a:rPr spc="-20" dirty="0">
                <a:solidFill>
                  <a:srgbClr val="1F4E79"/>
                </a:solidFill>
              </a:rPr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674433" y="1165746"/>
            <a:ext cx="11385528" cy="5181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1290466" y="6615222"/>
            <a:ext cx="10869362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61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up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12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sa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61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."</a:t>
            </a:r>
            <a:r>
              <a:rPr sz="1224" spc="1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1511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0643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224" spc="9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2015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30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0271" y="421298"/>
            <a:ext cx="9225001" cy="62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spc="-32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ve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-2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ap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-3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spc="-2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080" spc="-17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</a:t>
            </a:r>
            <a:r>
              <a:rPr sz="4080" spc="-1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4080" spc="18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4080" spc="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40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</a:t>
            </a:r>
            <a:r>
              <a:rPr sz="4080" spc="-7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…</a:t>
            </a:r>
            <a:endParaRPr sz="408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8" y="1424809"/>
            <a:ext cx="10284531" cy="4857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1288989" y="6584644"/>
            <a:ext cx="10869362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61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up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12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sa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61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."</a:t>
            </a:r>
            <a:r>
              <a:rPr sz="1224" spc="1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1511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0643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224" spc="9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2015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24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14782" y="411647"/>
            <a:ext cx="1794614" cy="640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In</a:t>
            </a:r>
            <a:r>
              <a:rPr sz="4080" spc="-116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080" spc="10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080" spc="-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080" spc="46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08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endParaRPr sz="408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299333"/>
            <a:ext cx="7372100" cy="2347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lnSpc>
                <a:spcPts val="3243"/>
              </a:lnSpc>
              <a:buFont typeface="Arial"/>
              <a:buChar char="•"/>
              <a:tabLst>
                <a:tab pos="246102" algn="l"/>
              </a:tabLst>
            </a:pPr>
            <a:r>
              <a:rPr sz="2856" spc="-122" dirty="0">
                <a:latin typeface="Calibri"/>
                <a:cs typeface="Calibri"/>
              </a:rPr>
              <a:t>W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143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20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15" dirty="0">
                <a:latin typeface="Calibri"/>
                <a:cs typeface="Calibri"/>
              </a:rPr>
              <a:t>x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112" dirty="0">
                <a:latin typeface="Calibri"/>
                <a:cs typeface="Calibri"/>
              </a:rPr>
              <a:t>z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107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31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31" dirty="0">
                <a:latin typeface="Calibri"/>
                <a:cs typeface="Calibri"/>
              </a:rPr>
              <a:t>u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31" dirty="0">
                <a:latin typeface="Calibri"/>
                <a:cs typeface="Calibri"/>
              </a:rPr>
              <a:t>u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56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mbria Math"/>
                <a:cs typeface="Cambria Math"/>
              </a:rPr>
              <a:t>𝐼</a:t>
            </a:r>
            <a:endParaRPr sz="2856" dirty="0">
              <a:latin typeface="Cambria Math"/>
              <a:cs typeface="Cambria Math"/>
            </a:endParaRPr>
          </a:p>
          <a:p>
            <a:pPr marL="246102">
              <a:lnSpc>
                <a:spcPts val="3243"/>
              </a:lnSpc>
            </a:pPr>
            <a:r>
              <a:rPr sz="2856" spc="10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10" dirty="0">
                <a:latin typeface="Calibri"/>
                <a:cs typeface="Calibri"/>
              </a:rPr>
              <a:t>ee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31" dirty="0">
                <a:solidFill>
                  <a:srgbClr val="FF0000"/>
                </a:solidFill>
                <a:latin typeface="Cambria Math"/>
                <a:cs typeface="Cambria Math"/>
              </a:rPr>
              <a:t>𝒄</a:t>
            </a:r>
            <a:r>
              <a:rPr sz="2856" spc="-11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endParaRPr sz="2856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958" dirty="0">
              <a:latin typeface="Times New Roman"/>
              <a:cs typeface="Times New Roman"/>
            </a:endParaRPr>
          </a:p>
          <a:p>
            <a:pPr marL="246102" marR="5181" indent="-233149">
              <a:lnSpc>
                <a:spcPts val="3060"/>
              </a:lnSpc>
              <a:spcBef>
                <a:spcPts val="1841"/>
              </a:spcBef>
              <a:buFont typeface="Arial"/>
              <a:buChar char="•"/>
              <a:tabLst>
                <a:tab pos="246102" algn="l"/>
              </a:tabLst>
            </a:pPr>
            <a:r>
              <a:rPr sz="2856" spc="-10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99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15" dirty="0">
                <a:latin typeface="Calibri"/>
                <a:cs typeface="Calibri"/>
              </a:rPr>
              <a:t>v</a:t>
            </a:r>
            <a:r>
              <a:rPr sz="2856" spc="-46" dirty="0">
                <a:latin typeface="Calibri"/>
                <a:cs typeface="Calibri"/>
              </a:rPr>
              <a:t>al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41" dirty="0">
                <a:latin typeface="Calibri"/>
                <a:cs typeface="Calibri"/>
              </a:rPr>
              <a:t>f</a:t>
            </a:r>
            <a:r>
              <a:rPr sz="2856" spc="25" dirty="0">
                <a:latin typeface="Calibri"/>
                <a:cs typeface="Calibri"/>
              </a:rPr>
              <a:t>un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173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f</a:t>
            </a:r>
            <a:r>
              <a:rPr sz="2856" spc="-61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x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138" dirty="0">
                <a:latin typeface="Calibri"/>
                <a:cs typeface="Calibri"/>
              </a:rPr>
              <a:t>g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9365774" y="634705"/>
            <a:ext cx="2927339" cy="5530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3" name="object 13"/>
          <p:cNvSpPr txBox="1"/>
          <p:nvPr/>
        </p:nvSpPr>
        <p:spPr>
          <a:xfrm>
            <a:off x="1298756" y="6468189"/>
            <a:ext cx="10207473" cy="39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829" algn="r"/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1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oo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hu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J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27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34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12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6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3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endParaRPr sz="1224">
              <a:latin typeface="Calibri"/>
              <a:cs typeface="Calibri"/>
            </a:endParaRPr>
          </a:p>
          <a:p>
            <a:pPr marR="5181" algn="r">
              <a:spcBef>
                <a:spcPts val="61"/>
              </a:spcBef>
            </a:pP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8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473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437" y="672862"/>
            <a:ext cx="4098812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dirty="0">
                <a:solidFill>
                  <a:srgbClr val="FF9900"/>
                </a:solidFill>
              </a:rPr>
              <a:t>I</a:t>
            </a:r>
            <a:r>
              <a:rPr spc="-7" dirty="0"/>
              <a:t>nfoGAN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5"/>
            <a:ext cx="10106657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Chen et al, InfoGAN </a:t>
            </a:r>
            <a:r>
              <a:rPr sz="2720" dirty="0">
                <a:latin typeface="Arial"/>
                <a:cs typeface="Arial"/>
              </a:rPr>
              <a:t>: </a:t>
            </a:r>
            <a:r>
              <a:rPr sz="2720" spc="-7" dirty="0">
                <a:latin typeface="Arial"/>
                <a:cs typeface="Arial"/>
              </a:rPr>
              <a:t>Interpretable Representation Learning by  Information Maximizing Generative Adversarial Nets,</a:t>
            </a:r>
            <a:r>
              <a:rPr sz="2720" spc="-5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65584" y="3457002"/>
            <a:ext cx="3505550" cy="2971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5297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8042" y="525462"/>
            <a:ext cx="5315395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/>
              <a:t>InfoGAN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1618239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8102" y="5839126"/>
            <a:ext cx="9282857" cy="226727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387728" indent="-370457">
              <a:spcBef>
                <a:spcPts val="136"/>
              </a:spcBef>
              <a:buChar char="•"/>
              <a:tabLst>
                <a:tab pos="387728" algn="l"/>
                <a:tab pos="388591" algn="l"/>
              </a:tabLst>
            </a:pPr>
            <a:r>
              <a:rPr sz="1360" spc="-7" dirty="0">
                <a:latin typeface="Arial"/>
                <a:cs typeface="Arial"/>
              </a:rPr>
              <a:t>My implementation </a:t>
            </a:r>
            <a:r>
              <a:rPr sz="1360" dirty="0">
                <a:latin typeface="Arial"/>
                <a:cs typeface="Arial"/>
              </a:rPr>
              <a:t>:</a:t>
            </a:r>
            <a:r>
              <a:rPr sz="1360" spc="-6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60" u="sng" spc="-7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https://github.com/buriburisuri/sugartensor/blob/master/sugartensor/example/mnist_info_gan.py</a:t>
            </a:r>
            <a:endParaRPr sz="136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25828" y="2526577"/>
            <a:ext cx="5165050" cy="31582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328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7668" y="286588"/>
            <a:ext cx="4112522" cy="627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080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97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80" spc="5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080" spc="-87" dirty="0">
                <a:solidFill>
                  <a:srgbClr val="FF0000"/>
                </a:solidFill>
                <a:latin typeface="Calibri Light"/>
                <a:cs typeface="Calibri Light"/>
              </a:rPr>
              <a:t>y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-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B</a:t>
            </a:r>
            <a:r>
              <a:rPr sz="4080" spc="-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080" spc="-7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080" spc="2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080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080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080" spc="-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080" spc="46" dirty="0">
                <a:solidFill>
                  <a:srgbClr val="FF0000"/>
                </a:solidFill>
                <a:latin typeface="Calibri Light"/>
                <a:cs typeface="Calibri Light"/>
              </a:rPr>
              <a:t>AN</a:t>
            </a:r>
            <a:r>
              <a:rPr sz="4080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08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152" y="1069792"/>
            <a:ext cx="6381856" cy="1959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652" spc="-25" dirty="0">
                <a:latin typeface="Calibri"/>
                <a:cs typeface="Calibri"/>
              </a:rPr>
              <a:t>M</a:t>
            </a:r>
            <a:r>
              <a:rPr sz="2652" spc="25" dirty="0">
                <a:latin typeface="Calibri"/>
                <a:cs typeface="Calibri"/>
              </a:rPr>
              <a:t>o</a:t>
            </a:r>
            <a:r>
              <a:rPr sz="2652" spc="31" dirty="0">
                <a:latin typeface="Calibri"/>
                <a:cs typeface="Calibri"/>
              </a:rPr>
              <a:t>d</a:t>
            </a:r>
            <a:r>
              <a:rPr sz="2652" dirty="0">
                <a:latin typeface="Calibri"/>
                <a:cs typeface="Calibri"/>
              </a:rPr>
              <a:t>i</a:t>
            </a:r>
            <a:r>
              <a:rPr sz="2652" spc="5" dirty="0">
                <a:latin typeface="Calibri"/>
                <a:cs typeface="Calibri"/>
              </a:rPr>
              <a:t>f</a:t>
            </a:r>
            <a:r>
              <a:rPr sz="2652" dirty="0">
                <a:latin typeface="Calibri"/>
                <a:cs typeface="Calibri"/>
              </a:rPr>
              <a:t>i</a:t>
            </a:r>
            <a:r>
              <a:rPr sz="2652" spc="-10" dirty="0">
                <a:latin typeface="Calibri"/>
                <a:cs typeface="Calibri"/>
              </a:rPr>
              <a:t>e</a:t>
            </a:r>
            <a:r>
              <a:rPr sz="2652" dirty="0">
                <a:latin typeface="Calibri"/>
                <a:cs typeface="Calibri"/>
              </a:rPr>
              <a:t>d</a:t>
            </a:r>
            <a:r>
              <a:rPr sz="2652" spc="-122" dirty="0">
                <a:latin typeface="Times New Roman"/>
                <a:cs typeface="Times New Roman"/>
              </a:rPr>
              <a:t> </a:t>
            </a:r>
            <a:r>
              <a:rPr sz="2652" spc="-41" dirty="0">
                <a:latin typeface="Calibri"/>
                <a:cs typeface="Calibri"/>
              </a:rPr>
              <a:t>g</a:t>
            </a:r>
            <a:r>
              <a:rPr sz="2652" spc="-66" dirty="0">
                <a:latin typeface="Calibri"/>
                <a:cs typeface="Calibri"/>
              </a:rPr>
              <a:t>a</a:t>
            </a:r>
            <a:r>
              <a:rPr sz="2652" spc="-5" dirty="0">
                <a:latin typeface="Calibri"/>
                <a:cs typeface="Calibri"/>
              </a:rPr>
              <a:t>m</a:t>
            </a:r>
            <a:r>
              <a:rPr sz="2652" spc="-15" dirty="0">
                <a:latin typeface="Calibri"/>
                <a:cs typeface="Calibri"/>
              </a:rPr>
              <a:t>e</a:t>
            </a:r>
            <a:r>
              <a:rPr sz="2652" spc="-46" dirty="0">
                <a:latin typeface="Times New Roman"/>
                <a:cs typeface="Times New Roman"/>
              </a:rPr>
              <a:t> </a:t>
            </a:r>
            <a:r>
              <a:rPr sz="2652" spc="31" dirty="0">
                <a:latin typeface="Calibri"/>
                <a:cs typeface="Calibri"/>
              </a:rPr>
              <a:t>p</a:t>
            </a:r>
            <a:r>
              <a:rPr sz="2652" dirty="0">
                <a:latin typeface="Calibri"/>
                <a:cs typeface="Calibri"/>
              </a:rPr>
              <a:t>l</a:t>
            </a:r>
            <a:r>
              <a:rPr sz="2652" spc="-51" dirty="0">
                <a:latin typeface="Calibri"/>
                <a:cs typeface="Calibri"/>
              </a:rPr>
              <a:t>a</a:t>
            </a:r>
            <a:r>
              <a:rPr sz="2652" spc="31" dirty="0">
                <a:latin typeface="Calibri"/>
                <a:cs typeface="Calibri"/>
              </a:rPr>
              <a:t>n</a:t>
            </a:r>
            <a:r>
              <a:rPr sz="2652" dirty="0">
                <a:latin typeface="Calibri"/>
                <a:cs typeface="Calibri"/>
              </a:rPr>
              <a:t>s</a:t>
            </a:r>
            <a:endParaRPr sz="2652">
              <a:latin typeface="Calibri"/>
              <a:cs typeface="Calibri"/>
            </a:endParaRPr>
          </a:p>
          <a:p>
            <a:pPr marL="712400" marR="161261" lvl="1" indent="-233149">
              <a:lnSpc>
                <a:spcPts val="2652"/>
              </a:lnSpc>
              <a:spcBef>
                <a:spcPts val="612"/>
              </a:spcBef>
              <a:buClr>
                <a:srgbClr val="FF0000"/>
              </a:buClr>
              <a:buFont typeface="Arial"/>
              <a:buChar char="•"/>
              <a:tabLst>
                <a:tab pos="712400" algn="l"/>
              </a:tabLst>
            </a:pPr>
            <a:r>
              <a:rPr sz="2448" b="1" spc="-3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48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448" b="1" spc="-56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48" b="1" spc="-46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48" b="1" spc="-5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w</a:t>
            </a:r>
            <a:r>
              <a:rPr sz="2448" spc="51" dirty="0">
                <a:latin typeface="Calibri"/>
                <a:cs typeface="Calibri"/>
              </a:rPr>
              <a:t>il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15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y</a:t>
            </a:r>
            <a:r>
              <a:rPr sz="2448" spc="10" dirty="0">
                <a:latin typeface="Times New Roman"/>
                <a:cs typeface="Times New Roman"/>
              </a:rPr>
              <a:t> </a:t>
            </a:r>
            <a:r>
              <a:rPr sz="2448" spc="-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173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ra</a:t>
            </a:r>
            <a:r>
              <a:rPr sz="2448" spc="-15" dirty="0">
                <a:latin typeface="Calibri"/>
                <a:cs typeface="Calibri"/>
              </a:rPr>
              <a:t>te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51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5" dirty="0">
                <a:latin typeface="Calibri"/>
                <a:cs typeface="Calibri"/>
              </a:rPr>
              <a:t>th</a:t>
            </a:r>
            <a:r>
              <a:rPr sz="2448" spc="-5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20" dirty="0">
                <a:latin typeface="Calibri"/>
                <a:cs typeface="Calibri"/>
              </a:rPr>
              <a:t>w</a:t>
            </a:r>
            <a:r>
              <a:rPr sz="2448" spc="-122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endParaRPr sz="2448">
              <a:latin typeface="Calibri"/>
              <a:cs typeface="Calibri"/>
            </a:endParaRPr>
          </a:p>
          <a:p>
            <a:pPr marL="712400" marR="5181" lvl="1" indent="-233149">
              <a:lnSpc>
                <a:spcPts val="2550"/>
              </a:lnSpc>
              <a:spcBef>
                <a:spcPts val="592"/>
              </a:spcBef>
              <a:buClr>
                <a:srgbClr val="FF0000"/>
              </a:buClr>
              <a:buFont typeface="Arial"/>
              <a:buChar char="•"/>
              <a:tabLst>
                <a:tab pos="712400" algn="l"/>
              </a:tabLst>
            </a:pPr>
            <a:r>
              <a:rPr sz="2448" b="1" spc="-36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48" b="1" spc="2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2448" b="1" spc="46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48" b="1" spc="46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448" b="1" spc="-46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448" b="1" spc="-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448" b="1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448" b="1" spc="-25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w</a:t>
            </a:r>
            <a:r>
              <a:rPr sz="2448" spc="51" dirty="0">
                <a:latin typeface="Calibri"/>
                <a:cs typeface="Calibri"/>
              </a:rPr>
              <a:t>il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15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y</a:t>
            </a:r>
            <a:r>
              <a:rPr sz="2448" spc="10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173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ss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36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dirty="0">
                <a:latin typeface="Calibri"/>
                <a:cs typeface="Calibri"/>
              </a:rPr>
              <a:t>h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20" dirty="0">
                <a:latin typeface="Calibri"/>
                <a:cs typeface="Calibri"/>
              </a:rPr>
              <a:t>c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spc="51" dirty="0">
                <a:latin typeface="Calibri"/>
                <a:cs typeface="Calibri"/>
              </a:rPr>
              <a:t>l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endParaRPr sz="2448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152" y="3500011"/>
            <a:ext cx="5666861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2E75B6"/>
              </a:buClr>
              <a:buFont typeface="Arial"/>
              <a:buChar char="•"/>
              <a:tabLst>
                <a:tab pos="246102" algn="l"/>
              </a:tabLst>
            </a:pPr>
            <a:r>
              <a:rPr sz="2448" b="1" spc="10" dirty="0">
                <a:solidFill>
                  <a:srgbClr val="2E75B6"/>
                </a:solidFill>
                <a:latin typeface="Calibri"/>
                <a:cs typeface="Calibri"/>
              </a:rPr>
              <a:t>U</a:t>
            </a:r>
            <a:r>
              <a:rPr sz="2448" b="1" spc="2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448" b="1" spc="-112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b="1" spc="25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u</a:t>
            </a:r>
            <a:r>
              <a:rPr sz="2448" b="1" spc="-46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448" b="1" spc="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nc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448" b="1" spc="-259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in</a:t>
            </a:r>
            <a:r>
              <a:rPr sz="2448" b="1" spc="2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id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448" b="1" spc="-112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b="1" spc="-46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h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448" b="1" spc="-10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b="1" spc="-15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448" b="1" spc="2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c</a:t>
            </a:r>
            <a:r>
              <a:rPr sz="2448" b="1" spc="46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448" b="1" spc="46" dirty="0">
                <a:solidFill>
                  <a:srgbClr val="2E75B6"/>
                </a:solidFill>
                <a:latin typeface="Calibri"/>
                <a:cs typeface="Calibri"/>
              </a:rPr>
              <a:t>m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ina</a:t>
            </a:r>
            <a:r>
              <a:rPr sz="2448" b="1" spc="-46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endParaRPr sz="2448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09634" y="4335645"/>
            <a:ext cx="385347" cy="288200"/>
          </a:xfrm>
          <a:custGeom>
            <a:avLst/>
            <a:gdLst/>
            <a:ahLst/>
            <a:cxnLst/>
            <a:rect l="l" t="t" r="r" b="b"/>
            <a:pathLst>
              <a:path w="377825" h="282575">
                <a:moveTo>
                  <a:pt x="287302" y="0"/>
                </a:moveTo>
                <a:lnTo>
                  <a:pt x="288306" y="13264"/>
                </a:lnTo>
                <a:lnTo>
                  <a:pt x="300148" y="18858"/>
                </a:lnTo>
                <a:lnTo>
                  <a:pt x="310738" y="25959"/>
                </a:lnTo>
                <a:lnTo>
                  <a:pt x="335034" y="56371"/>
                </a:lnTo>
                <a:lnTo>
                  <a:pt x="348540" y="100622"/>
                </a:lnTo>
                <a:lnTo>
                  <a:pt x="351559" y="143762"/>
                </a:lnTo>
                <a:lnTo>
                  <a:pt x="351055" y="157555"/>
                </a:lnTo>
                <a:lnTo>
                  <a:pt x="345319" y="195623"/>
                </a:lnTo>
                <a:lnTo>
                  <a:pt x="325134" y="241451"/>
                </a:lnTo>
                <a:lnTo>
                  <a:pt x="283736" y="270869"/>
                </a:lnTo>
                <a:lnTo>
                  <a:pt x="298699" y="278750"/>
                </a:lnTo>
                <a:lnTo>
                  <a:pt x="340037" y="250963"/>
                </a:lnTo>
                <a:lnTo>
                  <a:pt x="362304" y="217617"/>
                </a:lnTo>
                <a:lnTo>
                  <a:pt x="375668" y="169000"/>
                </a:lnTo>
                <a:lnTo>
                  <a:pt x="377340" y="141226"/>
                </a:lnTo>
                <a:lnTo>
                  <a:pt x="376968" y="128031"/>
                </a:lnTo>
                <a:lnTo>
                  <a:pt x="367271" y="78718"/>
                </a:lnTo>
                <a:lnTo>
                  <a:pt x="350043" y="43362"/>
                </a:lnTo>
                <a:lnTo>
                  <a:pt x="322913" y="16095"/>
                </a:lnTo>
                <a:lnTo>
                  <a:pt x="300118" y="4124"/>
                </a:lnTo>
                <a:lnTo>
                  <a:pt x="287302" y="0"/>
                </a:lnTo>
                <a:close/>
              </a:path>
              <a:path w="377825" h="282575">
                <a:moveTo>
                  <a:pt x="89669" y="0"/>
                </a:moveTo>
                <a:lnTo>
                  <a:pt x="46503" y="22230"/>
                </a:lnTo>
                <a:lnTo>
                  <a:pt x="20404" y="53764"/>
                </a:lnTo>
                <a:lnTo>
                  <a:pt x="4872" y="95939"/>
                </a:lnTo>
                <a:lnTo>
                  <a:pt x="208" y="137822"/>
                </a:lnTo>
                <a:lnTo>
                  <a:pt x="0" y="154429"/>
                </a:lnTo>
                <a:lnTo>
                  <a:pt x="1140" y="167239"/>
                </a:lnTo>
                <a:lnTo>
                  <a:pt x="14360" y="215615"/>
                </a:lnTo>
                <a:lnTo>
                  <a:pt x="34907" y="249381"/>
                </a:lnTo>
                <a:lnTo>
                  <a:pt x="76811" y="278210"/>
                </a:lnTo>
                <a:lnTo>
                  <a:pt x="89669" y="282333"/>
                </a:lnTo>
                <a:lnTo>
                  <a:pt x="91356" y="270222"/>
                </a:lnTo>
                <a:lnTo>
                  <a:pt x="80802" y="265655"/>
                </a:lnTo>
                <a:lnTo>
                  <a:pt x="71042" y="259616"/>
                </a:lnTo>
                <a:lnTo>
                  <a:pt x="45394" y="230101"/>
                </a:lnTo>
                <a:lnTo>
                  <a:pt x="30830" y="193213"/>
                </a:lnTo>
                <a:lnTo>
                  <a:pt x="25701" y="153382"/>
                </a:lnTo>
                <a:lnTo>
                  <a:pt x="25360" y="138345"/>
                </a:lnTo>
                <a:lnTo>
                  <a:pt x="25767" y="124562"/>
                </a:lnTo>
                <a:lnTo>
                  <a:pt x="31409" y="86468"/>
                </a:lnTo>
                <a:lnTo>
                  <a:pt x="51866" y="40600"/>
                </a:lnTo>
                <a:lnTo>
                  <a:pt x="93693" y="11466"/>
                </a:lnTo>
                <a:lnTo>
                  <a:pt x="89669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 txBox="1"/>
          <p:nvPr/>
        </p:nvSpPr>
        <p:spPr>
          <a:xfrm>
            <a:off x="181153" y="4303030"/>
            <a:ext cx="6422658" cy="1181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Clr>
                <a:srgbClr val="2E75B6"/>
              </a:buClr>
              <a:buFont typeface="Arial"/>
              <a:buChar char="•"/>
              <a:tabLst>
                <a:tab pos="246102" algn="l"/>
              </a:tabLst>
            </a:pPr>
            <a:r>
              <a:rPr sz="2448" b="1" spc="10" dirty="0">
                <a:solidFill>
                  <a:srgbClr val="2E75B6"/>
                </a:solidFill>
                <a:latin typeface="Calibri"/>
                <a:cs typeface="Calibri"/>
              </a:rPr>
              <a:t>U</a:t>
            </a:r>
            <a:r>
              <a:rPr sz="2448" b="1" spc="2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448" b="1" spc="-112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M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an</a:t>
            </a:r>
            <a:r>
              <a:rPr sz="2448" b="1" spc="-36" dirty="0">
                <a:solidFill>
                  <a:srgbClr val="2E75B6"/>
                </a:solidFill>
                <a:latin typeface="Calibri"/>
                <a:cs typeface="Calibri"/>
              </a:rPr>
              <a:t>-</a:t>
            </a:r>
            <a:r>
              <a:rPr sz="2448" b="1" spc="-51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qu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448" b="1" spc="46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448" b="1" spc="-15" dirty="0">
                <a:solidFill>
                  <a:srgbClr val="2E75B6"/>
                </a:solidFill>
                <a:latin typeface="Calibri"/>
                <a:cs typeface="Calibri"/>
              </a:rPr>
              <a:t>d</a:t>
            </a:r>
            <a:r>
              <a:rPr sz="2448" b="1" spc="-92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b="1" spc="25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eco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448" b="1" spc="25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448" b="1" spc="-46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448" b="1" spc="46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448" b="1" spc="-5" dirty="0">
                <a:solidFill>
                  <a:srgbClr val="2E75B6"/>
                </a:solidFill>
                <a:latin typeface="Calibri"/>
                <a:cs typeface="Calibri"/>
              </a:rPr>
              <a:t>u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c</a:t>
            </a:r>
            <a:r>
              <a:rPr sz="2448" b="1" spc="-46" dirty="0">
                <a:solidFill>
                  <a:srgbClr val="2E75B6"/>
                </a:solidFill>
                <a:latin typeface="Calibri"/>
                <a:cs typeface="Calibri"/>
              </a:rPr>
              <a:t>t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i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448" b="1" spc="-15" dirty="0">
                <a:solidFill>
                  <a:srgbClr val="2E75B6"/>
                </a:solidFill>
                <a:latin typeface="Calibri"/>
                <a:cs typeface="Calibri"/>
              </a:rPr>
              <a:t>n</a:t>
            </a:r>
            <a:r>
              <a:rPr sz="2448" b="1" spc="-29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e</a:t>
            </a:r>
            <a:r>
              <a:rPr sz="2448" b="1" spc="46" dirty="0">
                <a:solidFill>
                  <a:srgbClr val="2E75B6"/>
                </a:solidFill>
                <a:latin typeface="Calibri"/>
                <a:cs typeface="Calibri"/>
              </a:rPr>
              <a:t>rr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o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r</a:t>
            </a:r>
            <a:r>
              <a:rPr sz="2448" b="1" spc="-158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b="1" dirty="0">
                <a:solidFill>
                  <a:srgbClr val="2E75B6"/>
                </a:solidFill>
                <a:latin typeface="Calibri"/>
                <a:cs typeface="Calibri"/>
              </a:rPr>
              <a:t>a</a:t>
            </a:r>
            <a:r>
              <a:rPr sz="2448" b="1" spc="-10" dirty="0">
                <a:solidFill>
                  <a:srgbClr val="2E75B6"/>
                </a:solidFill>
                <a:latin typeface="Calibri"/>
                <a:cs typeface="Calibri"/>
              </a:rPr>
              <a:t>s</a:t>
            </a:r>
            <a:r>
              <a:rPr sz="2448" b="1" spc="-56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srgbClr val="2E75B6"/>
                </a:solidFill>
                <a:latin typeface="Cambria Math"/>
                <a:cs typeface="Cambria Math"/>
              </a:rPr>
              <a:t>𝑫</a:t>
            </a:r>
            <a:r>
              <a:rPr sz="2448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spc="-208" dirty="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448" spc="-25" dirty="0">
                <a:solidFill>
                  <a:srgbClr val="2E75B6"/>
                </a:solidFill>
                <a:latin typeface="Cambria Math"/>
                <a:cs typeface="Cambria Math"/>
              </a:rPr>
              <a:t>𝒙</a:t>
            </a:r>
            <a:endParaRPr sz="2448">
              <a:latin typeface="Cambria Math"/>
              <a:cs typeface="Cambria Math"/>
            </a:endParaRPr>
          </a:p>
          <a:p>
            <a:pPr marL="712400" lvl="1" indent="-233149">
              <a:spcBef>
                <a:spcPts val="223"/>
              </a:spcBef>
              <a:buFont typeface="Arial"/>
              <a:buChar char="•"/>
              <a:tabLst>
                <a:tab pos="712400" algn="l"/>
              </a:tabLst>
            </a:pPr>
            <a:r>
              <a:rPr sz="2448" dirty="0">
                <a:latin typeface="Calibri"/>
                <a:cs typeface="Calibri"/>
              </a:rPr>
              <a:t>H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g</a:t>
            </a:r>
            <a:r>
              <a:rPr sz="2448" dirty="0">
                <a:latin typeface="Calibri"/>
                <a:cs typeface="Calibri"/>
              </a:rPr>
              <a:t>h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36" dirty="0">
                <a:latin typeface="Calibri"/>
                <a:cs typeface="Calibri"/>
              </a:rPr>
              <a:t>on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270" dirty="0">
                <a:latin typeface="Times New Roman"/>
                <a:cs typeface="Times New Roman"/>
              </a:rPr>
              <a:t> </a:t>
            </a:r>
            <a:r>
              <a:rPr sz="2448" spc="25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rr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107" dirty="0">
                <a:latin typeface="Calibri"/>
                <a:cs typeface="Calibri"/>
              </a:rPr>
              <a:t>F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es</a:t>
            </a:r>
            <a:endParaRPr sz="2448">
              <a:latin typeface="Calibri"/>
              <a:cs typeface="Calibri"/>
            </a:endParaRPr>
          </a:p>
          <a:p>
            <a:pPr marL="712400" lvl="1" indent="-233149">
              <a:spcBef>
                <a:spcPts val="224"/>
              </a:spcBef>
              <a:buFont typeface="Arial"/>
              <a:buChar char="•"/>
              <a:tabLst>
                <a:tab pos="712400" algn="l"/>
              </a:tabLst>
            </a:pPr>
            <a:r>
              <a:rPr sz="2448" spc="-10" dirty="0">
                <a:latin typeface="Calibri"/>
                <a:cs typeface="Calibri"/>
              </a:rPr>
              <a:t>L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20" dirty="0">
                <a:latin typeface="Calibri"/>
                <a:cs typeface="Calibri"/>
              </a:rPr>
              <a:t>w</a:t>
            </a:r>
            <a:r>
              <a:rPr sz="2448" spc="-116" dirty="0"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270" dirty="0">
                <a:latin typeface="Times New Roman"/>
                <a:cs typeface="Times New Roman"/>
              </a:rPr>
              <a:t> </a:t>
            </a:r>
            <a:r>
              <a:rPr sz="2448" spc="25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rr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36" dirty="0">
                <a:latin typeface="Calibri"/>
                <a:cs typeface="Calibri"/>
              </a:rPr>
              <a:t>p</a:t>
            </a:r>
            <a:r>
              <a:rPr sz="2448" spc="46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endParaRPr sz="2448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78831" y="2953244"/>
            <a:ext cx="5556761" cy="252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8" name="object 8"/>
          <p:cNvSpPr/>
          <p:nvPr/>
        </p:nvSpPr>
        <p:spPr>
          <a:xfrm>
            <a:off x="7688705" y="1942519"/>
            <a:ext cx="384699" cy="288200"/>
          </a:xfrm>
          <a:custGeom>
            <a:avLst/>
            <a:gdLst/>
            <a:ahLst/>
            <a:cxnLst/>
            <a:rect l="l" t="t" r="r" b="b"/>
            <a:pathLst>
              <a:path w="377190" h="282575">
                <a:moveTo>
                  <a:pt x="287333" y="0"/>
                </a:moveTo>
                <a:lnTo>
                  <a:pt x="288324" y="13265"/>
                </a:lnTo>
                <a:lnTo>
                  <a:pt x="300161" y="18862"/>
                </a:lnTo>
                <a:lnTo>
                  <a:pt x="310748" y="25964"/>
                </a:lnTo>
                <a:lnTo>
                  <a:pt x="335046" y="56381"/>
                </a:lnTo>
                <a:lnTo>
                  <a:pt x="348561" y="100637"/>
                </a:lnTo>
                <a:lnTo>
                  <a:pt x="351590" y="143773"/>
                </a:lnTo>
                <a:lnTo>
                  <a:pt x="351083" y="157558"/>
                </a:lnTo>
                <a:lnTo>
                  <a:pt x="345328" y="195616"/>
                </a:lnTo>
                <a:lnTo>
                  <a:pt x="325130" y="241459"/>
                </a:lnTo>
                <a:lnTo>
                  <a:pt x="283737" y="270875"/>
                </a:lnTo>
                <a:lnTo>
                  <a:pt x="298343" y="278889"/>
                </a:lnTo>
                <a:lnTo>
                  <a:pt x="339859" y="251208"/>
                </a:lnTo>
                <a:lnTo>
                  <a:pt x="361497" y="219308"/>
                </a:lnTo>
                <a:lnTo>
                  <a:pt x="374335" y="173852"/>
                </a:lnTo>
                <a:lnTo>
                  <a:pt x="376970" y="128054"/>
                </a:lnTo>
                <a:lnTo>
                  <a:pt x="375827" y="115273"/>
                </a:lnTo>
                <a:lnTo>
                  <a:pt x="362567" y="66905"/>
                </a:lnTo>
                <a:lnTo>
                  <a:pt x="341964" y="33048"/>
                </a:lnTo>
                <a:lnTo>
                  <a:pt x="312011" y="9496"/>
                </a:lnTo>
                <a:lnTo>
                  <a:pt x="300142" y="4128"/>
                </a:lnTo>
                <a:lnTo>
                  <a:pt x="287333" y="0"/>
                </a:lnTo>
                <a:close/>
              </a:path>
              <a:path w="377190" h="282575">
                <a:moveTo>
                  <a:pt x="89670" y="0"/>
                </a:moveTo>
                <a:lnTo>
                  <a:pt x="46513" y="22226"/>
                </a:lnTo>
                <a:lnTo>
                  <a:pt x="20419" y="53748"/>
                </a:lnTo>
                <a:lnTo>
                  <a:pt x="4886" y="95920"/>
                </a:lnTo>
                <a:lnTo>
                  <a:pt x="209" y="137803"/>
                </a:lnTo>
                <a:lnTo>
                  <a:pt x="0" y="154407"/>
                </a:lnTo>
                <a:lnTo>
                  <a:pt x="1140" y="167219"/>
                </a:lnTo>
                <a:lnTo>
                  <a:pt x="14369" y="215612"/>
                </a:lnTo>
                <a:lnTo>
                  <a:pt x="34911" y="249358"/>
                </a:lnTo>
                <a:lnTo>
                  <a:pt x="76809" y="278209"/>
                </a:lnTo>
                <a:lnTo>
                  <a:pt x="89670" y="282336"/>
                </a:lnTo>
                <a:lnTo>
                  <a:pt x="91361" y="270228"/>
                </a:lnTo>
                <a:lnTo>
                  <a:pt x="80806" y="265658"/>
                </a:lnTo>
                <a:lnTo>
                  <a:pt x="71046" y="259618"/>
                </a:lnTo>
                <a:lnTo>
                  <a:pt x="45405" y="230107"/>
                </a:lnTo>
                <a:lnTo>
                  <a:pt x="30858" y="193206"/>
                </a:lnTo>
                <a:lnTo>
                  <a:pt x="25732" y="153379"/>
                </a:lnTo>
                <a:lnTo>
                  <a:pt x="25391" y="138346"/>
                </a:lnTo>
                <a:lnTo>
                  <a:pt x="25798" y="124566"/>
                </a:lnTo>
                <a:lnTo>
                  <a:pt x="31433" y="86470"/>
                </a:lnTo>
                <a:lnTo>
                  <a:pt x="51865" y="40596"/>
                </a:lnTo>
                <a:lnTo>
                  <a:pt x="93694" y="11460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9" name="object 9"/>
          <p:cNvSpPr txBox="1"/>
          <p:nvPr/>
        </p:nvSpPr>
        <p:spPr>
          <a:xfrm>
            <a:off x="7427868" y="1909904"/>
            <a:ext cx="541428" cy="384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362029" algn="l"/>
              </a:tabLst>
            </a:pPr>
            <a:r>
              <a:rPr sz="2448" dirty="0">
                <a:latin typeface="Cambria Math"/>
                <a:cs typeface="Cambria Math"/>
              </a:rPr>
              <a:t>𝐷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dirty="0">
                <a:latin typeface="Cambria Math"/>
                <a:cs typeface="Cambria Math"/>
              </a:rPr>
              <a:t>𝑥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20410" y="1898251"/>
            <a:ext cx="1186479" cy="375632"/>
          </a:xfrm>
          <a:custGeom>
            <a:avLst/>
            <a:gdLst/>
            <a:ahLst/>
            <a:cxnLst/>
            <a:rect l="l" t="t" r="r" b="b"/>
            <a:pathLst>
              <a:path w="1163320" h="368300">
                <a:moveTo>
                  <a:pt x="1066076" y="0"/>
                </a:moveTo>
                <a:lnTo>
                  <a:pt x="1069404" y="15230"/>
                </a:lnTo>
                <a:lnTo>
                  <a:pt x="1079312" y="21033"/>
                </a:lnTo>
                <a:lnTo>
                  <a:pt x="1088488" y="28421"/>
                </a:lnTo>
                <a:lnTo>
                  <a:pt x="1111967" y="60953"/>
                </a:lnTo>
                <a:lnTo>
                  <a:pt x="1127940" y="107612"/>
                </a:lnTo>
                <a:lnTo>
                  <a:pt x="1133562" y="145305"/>
                </a:lnTo>
                <a:lnTo>
                  <a:pt x="1135417" y="189670"/>
                </a:lnTo>
                <a:lnTo>
                  <a:pt x="1135040" y="203589"/>
                </a:lnTo>
                <a:lnTo>
                  <a:pt x="1131201" y="242786"/>
                </a:lnTo>
                <a:lnTo>
                  <a:pt x="1119237" y="290334"/>
                </a:lnTo>
                <a:lnTo>
                  <a:pt x="1100904" y="326107"/>
                </a:lnTo>
                <a:lnTo>
                  <a:pt x="1062357" y="356006"/>
                </a:lnTo>
                <a:lnTo>
                  <a:pt x="1072821" y="366183"/>
                </a:lnTo>
                <a:lnTo>
                  <a:pt x="1114402" y="339249"/>
                </a:lnTo>
                <a:lnTo>
                  <a:pt x="1137891" y="304508"/>
                </a:lnTo>
                <a:lnTo>
                  <a:pt x="1153843" y="260529"/>
                </a:lnTo>
                <a:lnTo>
                  <a:pt x="1160568" y="222680"/>
                </a:lnTo>
                <a:lnTo>
                  <a:pt x="1162796" y="179906"/>
                </a:lnTo>
                <a:lnTo>
                  <a:pt x="1162405" y="166637"/>
                </a:lnTo>
                <a:lnTo>
                  <a:pt x="1158161" y="128505"/>
                </a:lnTo>
                <a:lnTo>
                  <a:pt x="1144600" y="80145"/>
                </a:lnTo>
                <a:lnTo>
                  <a:pt x="1126624" y="44172"/>
                </a:lnTo>
                <a:lnTo>
                  <a:pt x="1099738" y="15907"/>
                </a:lnTo>
                <a:lnTo>
                  <a:pt x="1078050" y="3931"/>
                </a:lnTo>
                <a:lnTo>
                  <a:pt x="1066076" y="0"/>
                </a:lnTo>
                <a:close/>
              </a:path>
              <a:path w="1163320" h="368300">
                <a:moveTo>
                  <a:pt x="96720" y="0"/>
                </a:moveTo>
                <a:lnTo>
                  <a:pt x="57685" y="20137"/>
                </a:lnTo>
                <a:lnTo>
                  <a:pt x="32009" y="50700"/>
                </a:lnTo>
                <a:lnTo>
                  <a:pt x="12193" y="96026"/>
                </a:lnTo>
                <a:lnTo>
                  <a:pt x="2228" y="145514"/>
                </a:lnTo>
                <a:lnTo>
                  <a:pt x="0" y="188286"/>
                </a:lnTo>
                <a:lnTo>
                  <a:pt x="390" y="201556"/>
                </a:lnTo>
                <a:lnTo>
                  <a:pt x="4634" y="239689"/>
                </a:lnTo>
                <a:lnTo>
                  <a:pt x="18195" y="288049"/>
                </a:lnTo>
                <a:lnTo>
                  <a:pt x="36172" y="324014"/>
                </a:lnTo>
                <a:lnTo>
                  <a:pt x="63057" y="352281"/>
                </a:lnTo>
                <a:lnTo>
                  <a:pt x="96720" y="368198"/>
                </a:lnTo>
                <a:lnTo>
                  <a:pt x="93360" y="352944"/>
                </a:lnTo>
                <a:lnTo>
                  <a:pt x="83458" y="347134"/>
                </a:lnTo>
                <a:lnTo>
                  <a:pt x="74286" y="339746"/>
                </a:lnTo>
                <a:lnTo>
                  <a:pt x="50786" y="307234"/>
                </a:lnTo>
                <a:lnTo>
                  <a:pt x="34831" y="260630"/>
                </a:lnTo>
                <a:lnTo>
                  <a:pt x="29230" y="222942"/>
                </a:lnTo>
                <a:lnTo>
                  <a:pt x="27382" y="178480"/>
                </a:lnTo>
                <a:lnTo>
                  <a:pt x="27769" y="164573"/>
                </a:lnTo>
                <a:lnTo>
                  <a:pt x="31623" y="125406"/>
                </a:lnTo>
                <a:lnTo>
                  <a:pt x="43580" y="77861"/>
                </a:lnTo>
                <a:lnTo>
                  <a:pt x="61918" y="42060"/>
                </a:lnTo>
                <a:lnTo>
                  <a:pt x="100439" y="12191"/>
                </a:lnTo>
                <a:lnTo>
                  <a:pt x="96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1" name="object 11"/>
          <p:cNvSpPr/>
          <p:nvPr/>
        </p:nvSpPr>
        <p:spPr>
          <a:xfrm>
            <a:off x="9981355" y="1942519"/>
            <a:ext cx="384699" cy="288200"/>
          </a:xfrm>
          <a:custGeom>
            <a:avLst/>
            <a:gdLst/>
            <a:ahLst/>
            <a:cxnLst/>
            <a:rect l="l" t="t" r="r" b="b"/>
            <a:pathLst>
              <a:path w="377190" h="282575">
                <a:moveTo>
                  <a:pt x="287333" y="0"/>
                </a:moveTo>
                <a:lnTo>
                  <a:pt x="288324" y="13265"/>
                </a:lnTo>
                <a:lnTo>
                  <a:pt x="300161" y="18862"/>
                </a:lnTo>
                <a:lnTo>
                  <a:pt x="310748" y="25964"/>
                </a:lnTo>
                <a:lnTo>
                  <a:pt x="335046" y="56381"/>
                </a:lnTo>
                <a:lnTo>
                  <a:pt x="348561" y="100637"/>
                </a:lnTo>
                <a:lnTo>
                  <a:pt x="351590" y="143773"/>
                </a:lnTo>
                <a:lnTo>
                  <a:pt x="351083" y="157558"/>
                </a:lnTo>
                <a:lnTo>
                  <a:pt x="345328" y="195616"/>
                </a:lnTo>
                <a:lnTo>
                  <a:pt x="325130" y="241459"/>
                </a:lnTo>
                <a:lnTo>
                  <a:pt x="283737" y="270875"/>
                </a:lnTo>
                <a:lnTo>
                  <a:pt x="298343" y="278889"/>
                </a:lnTo>
                <a:lnTo>
                  <a:pt x="339859" y="251208"/>
                </a:lnTo>
                <a:lnTo>
                  <a:pt x="361497" y="219308"/>
                </a:lnTo>
                <a:lnTo>
                  <a:pt x="374335" y="173852"/>
                </a:lnTo>
                <a:lnTo>
                  <a:pt x="376970" y="128054"/>
                </a:lnTo>
                <a:lnTo>
                  <a:pt x="375827" y="115273"/>
                </a:lnTo>
                <a:lnTo>
                  <a:pt x="362567" y="66905"/>
                </a:lnTo>
                <a:lnTo>
                  <a:pt x="341964" y="33048"/>
                </a:lnTo>
                <a:lnTo>
                  <a:pt x="312011" y="9496"/>
                </a:lnTo>
                <a:lnTo>
                  <a:pt x="300142" y="4128"/>
                </a:lnTo>
                <a:lnTo>
                  <a:pt x="287333" y="0"/>
                </a:lnTo>
                <a:close/>
              </a:path>
              <a:path w="377190" h="282575">
                <a:moveTo>
                  <a:pt x="89670" y="0"/>
                </a:moveTo>
                <a:lnTo>
                  <a:pt x="46513" y="22226"/>
                </a:lnTo>
                <a:lnTo>
                  <a:pt x="20419" y="53748"/>
                </a:lnTo>
                <a:lnTo>
                  <a:pt x="4886" y="95920"/>
                </a:lnTo>
                <a:lnTo>
                  <a:pt x="209" y="137803"/>
                </a:lnTo>
                <a:lnTo>
                  <a:pt x="0" y="154407"/>
                </a:lnTo>
                <a:lnTo>
                  <a:pt x="1140" y="167219"/>
                </a:lnTo>
                <a:lnTo>
                  <a:pt x="14369" y="215612"/>
                </a:lnTo>
                <a:lnTo>
                  <a:pt x="34911" y="249358"/>
                </a:lnTo>
                <a:lnTo>
                  <a:pt x="76809" y="278209"/>
                </a:lnTo>
                <a:lnTo>
                  <a:pt x="89670" y="282336"/>
                </a:lnTo>
                <a:lnTo>
                  <a:pt x="91361" y="270228"/>
                </a:lnTo>
                <a:lnTo>
                  <a:pt x="80806" y="265658"/>
                </a:lnTo>
                <a:lnTo>
                  <a:pt x="71046" y="259618"/>
                </a:lnTo>
                <a:lnTo>
                  <a:pt x="45405" y="230107"/>
                </a:lnTo>
                <a:lnTo>
                  <a:pt x="30858" y="193206"/>
                </a:lnTo>
                <a:lnTo>
                  <a:pt x="25732" y="153379"/>
                </a:lnTo>
                <a:lnTo>
                  <a:pt x="25391" y="138346"/>
                </a:lnTo>
                <a:lnTo>
                  <a:pt x="25798" y="124566"/>
                </a:lnTo>
                <a:lnTo>
                  <a:pt x="31433" y="86470"/>
                </a:lnTo>
                <a:lnTo>
                  <a:pt x="51865" y="40596"/>
                </a:lnTo>
                <a:lnTo>
                  <a:pt x="93694" y="11460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2" name="object 12"/>
          <p:cNvSpPr txBox="1"/>
          <p:nvPr/>
        </p:nvSpPr>
        <p:spPr>
          <a:xfrm>
            <a:off x="8166180" y="1909904"/>
            <a:ext cx="2095767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400887" algn="l"/>
                <a:tab pos="1268720" algn="l"/>
              </a:tabLst>
            </a:pPr>
            <a:r>
              <a:rPr sz="2448" dirty="0">
                <a:latin typeface="Cambria Math"/>
                <a:cs typeface="Cambria Math"/>
              </a:rPr>
              <a:t>=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41" dirty="0">
                <a:latin typeface="Cambria Math"/>
                <a:cs typeface="Cambria Math"/>
              </a:rPr>
              <a:t>||</a:t>
            </a:r>
            <a:r>
              <a:rPr sz="2448" spc="36" dirty="0">
                <a:latin typeface="Cambria Math"/>
                <a:cs typeface="Cambria Math"/>
              </a:rPr>
              <a:t>𝐷</a:t>
            </a:r>
            <a:r>
              <a:rPr sz="2448" spc="5" dirty="0">
                <a:latin typeface="Cambria Math"/>
                <a:cs typeface="Cambria Math"/>
              </a:rPr>
              <a:t>𝑒</a:t>
            </a:r>
            <a:r>
              <a:rPr sz="2448" spc="-25" dirty="0">
                <a:latin typeface="Cambria Math"/>
                <a:cs typeface="Cambria Math"/>
              </a:rPr>
              <a:t>𝑐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-25" dirty="0">
                <a:latin typeface="Cambria Math"/>
                <a:cs typeface="Cambria Math"/>
              </a:rPr>
              <a:t>𝐸</a:t>
            </a:r>
            <a:r>
              <a:rPr sz="2448" spc="-5" dirty="0">
                <a:latin typeface="Cambria Math"/>
                <a:cs typeface="Cambria Math"/>
              </a:rPr>
              <a:t>𝑛</a:t>
            </a:r>
            <a:r>
              <a:rPr sz="2448" spc="-25" dirty="0">
                <a:latin typeface="Cambria Math"/>
                <a:cs typeface="Cambria Math"/>
              </a:rPr>
              <a:t>𝑐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20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𝑥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3508" y="6664814"/>
            <a:ext cx="8647953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J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nb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Le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4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4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"</a:t>
            </a:r>
            <a:r>
              <a:rPr sz="1224" b="1" spc="7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1609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0312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1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53123" y="1909904"/>
            <a:ext cx="1185831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448" dirty="0">
                <a:latin typeface="Cambria Math"/>
                <a:cs typeface="Cambria Math"/>
              </a:rPr>
              <a:t>−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mbria Math"/>
                <a:cs typeface="Cambria Math"/>
              </a:rPr>
              <a:t>𝑥</a:t>
            </a:r>
            <a:r>
              <a:rPr sz="2448" spc="41" dirty="0">
                <a:latin typeface="Cambria Math"/>
                <a:cs typeface="Cambria Math"/>
              </a:rPr>
              <a:t>||</a:t>
            </a:r>
            <a:r>
              <a:rPr sz="2754" spc="1675" baseline="-15432" dirty="0">
                <a:latin typeface="Cambria Math"/>
                <a:cs typeface="Cambria Math"/>
              </a:rPr>
              <a:t>i</a:t>
            </a:r>
            <a:r>
              <a:rPr sz="2754" spc="787" baseline="-15432" dirty="0">
                <a:latin typeface="Cambria Math"/>
                <a:cs typeface="Cambria Math"/>
              </a:rPr>
              <a:t>j</a:t>
            </a:r>
            <a:r>
              <a:rPr sz="2754" spc="298" baseline="-15432" dirty="0">
                <a:latin typeface="Cambria Math"/>
                <a:cs typeface="Cambria Math"/>
              </a:rPr>
              <a:t>k</a:t>
            </a:r>
            <a:endParaRPr sz="2754" baseline="-15432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337905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637" y="504277"/>
            <a:ext cx="3352800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dirty="0">
                <a:solidFill>
                  <a:srgbClr val="FF9900"/>
                </a:solidFill>
              </a:rPr>
              <a:t>E</a:t>
            </a:r>
            <a:r>
              <a:rPr spc="-7" dirty="0"/>
              <a:t>BGAN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1618239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89870" y="2010709"/>
            <a:ext cx="4056978" cy="4085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8576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522" y="230735"/>
            <a:ext cx="5851412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dirty="0">
                <a:solidFill>
                  <a:srgbClr val="FF9900"/>
                </a:solidFill>
              </a:rPr>
              <a:t>A</a:t>
            </a:r>
            <a:r>
              <a:rPr spc="-7" dirty="0"/>
              <a:t>CGAN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18" y="1357764"/>
            <a:ext cx="12314238" cy="12815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marR="6908" indent="-430905">
              <a:lnSpc>
                <a:spcPct val="151000"/>
              </a:lnSpc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Ordena et al, Conditional Image Synthesis with Auxiliary  Classifier GANs,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2016</a:t>
            </a:r>
            <a:endParaRPr sz="272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1434" y="2639267"/>
            <a:ext cx="7239000" cy="3982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 dirty="0"/>
          </a:p>
        </p:txBody>
      </p:sp>
    </p:spTree>
    <p:extLst>
      <p:ext uri="{BB962C8B-B14F-4D97-AF65-F5344CB8AC3E}">
        <p14:creationId xmlns:p14="http://schemas.microsoft.com/office/powerpoint/2010/main" val="42118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7825" y="1088725"/>
            <a:ext cx="3328012" cy="519756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3264" b="1" spc="-7" dirty="0">
                <a:solidFill>
                  <a:srgbClr val="FF9900"/>
                </a:solidFill>
                <a:latin typeface="Arial"/>
                <a:cs typeface="Arial"/>
              </a:rPr>
              <a:t>T</a:t>
            </a:r>
            <a:r>
              <a:rPr sz="3264" b="1" spc="-7" dirty="0">
                <a:latin typeface="Arial"/>
                <a:cs typeface="Arial"/>
              </a:rPr>
              <a:t>axonomy of</a:t>
            </a:r>
            <a:r>
              <a:rPr sz="3264" b="1" spc="-88" dirty="0">
                <a:latin typeface="Arial"/>
                <a:cs typeface="Arial"/>
              </a:rPr>
              <a:t> </a:t>
            </a:r>
            <a:r>
              <a:rPr sz="3264" b="1" spc="-7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3264" b="1" spc="-7" dirty="0">
                <a:latin typeface="Arial"/>
                <a:cs typeface="Arial"/>
              </a:rPr>
              <a:t>L</a:t>
            </a:r>
            <a:endParaRPr sz="3264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65086" y="1980962"/>
            <a:ext cx="4106546" cy="3931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371097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755" y="327613"/>
            <a:ext cx="5768082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dirty="0">
                <a:solidFill>
                  <a:srgbClr val="FF9900"/>
                </a:solidFill>
              </a:rPr>
              <a:t>A</a:t>
            </a:r>
            <a:r>
              <a:rPr spc="-7" dirty="0"/>
              <a:t>CGAN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1618239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Results</a:t>
            </a:r>
            <a:endParaRPr sz="272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0212" y="2835489"/>
            <a:ext cx="9772296" cy="2894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4014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491" y="272043"/>
            <a:ext cx="4327145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dirty="0">
                <a:solidFill>
                  <a:srgbClr val="FF9900"/>
                </a:solidFill>
              </a:rPr>
              <a:t>W</a:t>
            </a:r>
            <a:r>
              <a:rPr spc="-7" dirty="0"/>
              <a:t>GAN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868656"/>
            <a:ext cx="10020112" cy="1328567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Martin et al, Wasserstein GAN,</a:t>
            </a:r>
            <a:r>
              <a:rPr sz="2720" spc="-3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2017</a:t>
            </a:r>
            <a:endParaRPr sz="2720" dirty="0">
              <a:latin typeface="Arial"/>
              <a:cs typeface="Arial"/>
            </a:endParaRPr>
          </a:p>
          <a:p>
            <a:pPr marL="1691668" lvl="1" indent="-444721">
              <a:spcBef>
                <a:spcPts val="1182"/>
              </a:spcBef>
              <a:buChar char="–"/>
              <a:tabLst>
                <a:tab pos="1691668" algn="l"/>
                <a:tab pos="1692532" algn="l"/>
              </a:tabLst>
            </a:pPr>
            <a:r>
              <a:rPr sz="2400" spc="-7" dirty="0">
                <a:latin typeface="Arial"/>
                <a:cs typeface="Arial"/>
              </a:rPr>
              <a:t>Prevent the gradient </a:t>
            </a:r>
            <a:r>
              <a:rPr sz="2400" dirty="0">
                <a:latin typeface="Arial"/>
                <a:cs typeface="Arial"/>
              </a:rPr>
              <a:t>vanishing </a:t>
            </a:r>
            <a:r>
              <a:rPr sz="2400" spc="-7" dirty="0">
                <a:latin typeface="Arial"/>
                <a:cs typeface="Arial"/>
              </a:rPr>
              <a:t>by using weak distance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metrics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5405" y="3913240"/>
            <a:ext cx="4353771" cy="2676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/>
          <p:nvPr/>
        </p:nvSpPr>
        <p:spPr>
          <a:xfrm>
            <a:off x="7022978" y="4079950"/>
            <a:ext cx="3833992" cy="2430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42458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7825" y="1088725"/>
            <a:ext cx="3184411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dirty="0">
                <a:solidFill>
                  <a:srgbClr val="FF9900"/>
                </a:solidFill>
              </a:rPr>
              <a:t>W</a:t>
            </a:r>
            <a:r>
              <a:rPr spc="-7" dirty="0"/>
              <a:t>GAN</a:t>
            </a:r>
          </a:p>
        </p:txBody>
      </p:sp>
      <p:sp>
        <p:nvSpPr>
          <p:cNvPr id="4" name="object 4"/>
          <p:cNvSpPr/>
          <p:nvPr/>
        </p:nvSpPr>
        <p:spPr>
          <a:xfrm>
            <a:off x="3350104" y="4667562"/>
            <a:ext cx="1125169" cy="1269377"/>
          </a:xfrm>
          <a:custGeom>
            <a:avLst/>
            <a:gdLst/>
            <a:ahLst/>
            <a:cxnLst/>
            <a:rect l="l" t="t" r="r" b="b"/>
            <a:pathLst>
              <a:path w="827404" h="933450">
                <a:moveTo>
                  <a:pt x="826805" y="933273"/>
                </a:moveTo>
                <a:lnTo>
                  <a:pt x="0" y="643873"/>
                </a:lnTo>
                <a:lnTo>
                  <a:pt x="0" y="289399"/>
                </a:lnTo>
                <a:lnTo>
                  <a:pt x="826805" y="0"/>
                </a:lnTo>
                <a:lnTo>
                  <a:pt x="826805" y="933273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5" name="object 5"/>
          <p:cNvSpPr/>
          <p:nvPr/>
        </p:nvSpPr>
        <p:spPr>
          <a:xfrm>
            <a:off x="3350104" y="4667562"/>
            <a:ext cx="1125169" cy="1269377"/>
          </a:xfrm>
          <a:custGeom>
            <a:avLst/>
            <a:gdLst/>
            <a:ahLst/>
            <a:cxnLst/>
            <a:rect l="l" t="t" r="r" b="b"/>
            <a:pathLst>
              <a:path w="827404" h="933450">
                <a:moveTo>
                  <a:pt x="826805" y="0"/>
                </a:moveTo>
                <a:lnTo>
                  <a:pt x="0" y="289399"/>
                </a:lnTo>
                <a:lnTo>
                  <a:pt x="0" y="643873"/>
                </a:lnTo>
                <a:lnTo>
                  <a:pt x="826805" y="933273"/>
                </a:lnTo>
                <a:lnTo>
                  <a:pt x="826805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6" name="object 6"/>
          <p:cNvSpPr txBox="1"/>
          <p:nvPr/>
        </p:nvSpPr>
        <p:spPr>
          <a:xfrm>
            <a:off x="2590900" y="4840611"/>
            <a:ext cx="2425631" cy="7709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  <a:tabLst>
                <a:tab pos="687374" algn="l"/>
                <a:tab pos="1151958" algn="l"/>
                <a:tab pos="1870420" algn="l"/>
                <a:tab pos="2407540" algn="l"/>
              </a:tabLst>
            </a:pPr>
            <a:r>
              <a:rPr sz="3264" u="heavy" dirty="0">
                <a:uFill>
                  <a:solidFill>
                    <a:srgbClr val="00FF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64" dirty="0">
                <a:latin typeface="Times New Roman"/>
                <a:cs typeface="Times New Roman"/>
              </a:rPr>
              <a:t>	</a:t>
            </a:r>
            <a:r>
              <a:rPr sz="3264" b="1" i="1" dirty="0">
                <a:latin typeface="Arial"/>
                <a:cs typeface="Arial"/>
              </a:rPr>
              <a:t>G	</a:t>
            </a:r>
            <a:r>
              <a:rPr sz="3264" u="heavy" dirty="0">
                <a:uFill>
                  <a:solidFill>
                    <a:srgbClr val="00FF00"/>
                  </a:solidFill>
                </a:uFill>
                <a:latin typeface="Times New Roman"/>
                <a:cs typeface="Times New Roman"/>
              </a:rPr>
              <a:t> 	</a:t>
            </a:r>
            <a:endParaRPr sz="3264">
              <a:latin typeface="Times New Roman"/>
              <a:cs typeface="Times New Roman"/>
            </a:endParaRPr>
          </a:p>
          <a:p>
            <a:pPr marL="800498">
              <a:spcBef>
                <a:spcPts val="20"/>
              </a:spcBef>
            </a:pPr>
            <a:r>
              <a:rPr sz="1632" dirty="0">
                <a:latin typeface="Arial"/>
                <a:cs typeface="Arial"/>
              </a:rPr>
              <a:t>(generator)</a:t>
            </a:r>
            <a:endParaRPr sz="1632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4800" y="5421924"/>
            <a:ext cx="322957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z</a:t>
            </a:r>
            <a:r>
              <a:rPr sz="2720" b="1" i="1" spc="-41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32" dirty="0">
                <a:latin typeface="Arial"/>
                <a:cs typeface="Arial"/>
              </a:rPr>
              <a:t>:</a:t>
            </a:r>
            <a:endParaRPr sz="1632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7236" y="5120366"/>
            <a:ext cx="160897" cy="3888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9" name="object 9"/>
          <p:cNvSpPr/>
          <p:nvPr/>
        </p:nvSpPr>
        <p:spPr>
          <a:xfrm>
            <a:off x="4872016" y="5243434"/>
            <a:ext cx="143772" cy="111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/>
          <p:nvPr/>
        </p:nvSpPr>
        <p:spPr>
          <a:xfrm>
            <a:off x="2534139" y="5619139"/>
            <a:ext cx="474990" cy="1627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1" name="object 11"/>
          <p:cNvSpPr/>
          <p:nvPr/>
        </p:nvSpPr>
        <p:spPr>
          <a:xfrm>
            <a:off x="3165141" y="5249418"/>
            <a:ext cx="143466" cy="111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5028743" y="4945384"/>
            <a:ext cx="907572" cy="661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5028742" y="3656734"/>
            <a:ext cx="907565" cy="6617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6805793" y="3281296"/>
            <a:ext cx="1125169" cy="1269377"/>
          </a:xfrm>
          <a:custGeom>
            <a:avLst/>
            <a:gdLst/>
            <a:ahLst/>
            <a:cxnLst/>
            <a:rect l="l" t="t" r="r" b="b"/>
            <a:pathLst>
              <a:path w="827404" h="933450">
                <a:moveTo>
                  <a:pt x="0" y="933305"/>
                </a:moveTo>
                <a:lnTo>
                  <a:pt x="0" y="0"/>
                </a:lnTo>
                <a:lnTo>
                  <a:pt x="826798" y="289406"/>
                </a:lnTo>
                <a:lnTo>
                  <a:pt x="826798" y="643881"/>
                </a:lnTo>
                <a:lnTo>
                  <a:pt x="0" y="933305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6805793" y="3281296"/>
            <a:ext cx="1125169" cy="1269377"/>
          </a:xfrm>
          <a:custGeom>
            <a:avLst/>
            <a:gdLst/>
            <a:ahLst/>
            <a:cxnLst/>
            <a:rect l="l" t="t" r="r" b="b"/>
            <a:pathLst>
              <a:path w="827404" h="933450">
                <a:moveTo>
                  <a:pt x="0" y="0"/>
                </a:moveTo>
                <a:lnTo>
                  <a:pt x="826798" y="289406"/>
                </a:lnTo>
                <a:lnTo>
                  <a:pt x="826798" y="643881"/>
                </a:lnTo>
                <a:lnTo>
                  <a:pt x="0" y="93330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 txBox="1"/>
          <p:nvPr/>
        </p:nvSpPr>
        <p:spPr>
          <a:xfrm>
            <a:off x="6969812" y="3453832"/>
            <a:ext cx="1763311" cy="7709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49392">
              <a:spcBef>
                <a:spcPts val="136"/>
              </a:spcBef>
              <a:tabLst>
                <a:tab pos="972342" algn="l"/>
                <a:tab pos="1745207" algn="l"/>
              </a:tabLst>
            </a:pPr>
            <a:r>
              <a:rPr sz="3264" b="1" i="1" dirty="0">
                <a:latin typeface="Arial"/>
                <a:cs typeface="Arial"/>
              </a:rPr>
              <a:t>C	</a:t>
            </a:r>
            <a:r>
              <a:rPr sz="3264" u="heavy" dirty="0">
                <a:uFill>
                  <a:solidFill>
                    <a:srgbClr val="FF0000"/>
                  </a:solidFill>
                </a:uFill>
                <a:latin typeface="Times New Roman"/>
                <a:cs typeface="Times New Roman"/>
              </a:rPr>
              <a:t> 	</a:t>
            </a:r>
            <a:endParaRPr sz="3264">
              <a:latin typeface="Times New Roman"/>
              <a:cs typeface="Times New Roman"/>
            </a:endParaRPr>
          </a:p>
          <a:p>
            <a:pPr marL="17271">
              <a:spcBef>
                <a:spcPts val="20"/>
              </a:spcBef>
            </a:pPr>
            <a:r>
              <a:rPr sz="1632" dirty="0">
                <a:latin typeface="Arial"/>
                <a:cs typeface="Arial"/>
              </a:rPr>
              <a:t>(critic)</a:t>
            </a:r>
            <a:endParaRPr sz="1632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73390" y="3927927"/>
            <a:ext cx="143738" cy="1114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8" name="object 18"/>
          <p:cNvSpPr/>
          <p:nvPr/>
        </p:nvSpPr>
        <p:spPr>
          <a:xfrm>
            <a:off x="5929625" y="4198372"/>
            <a:ext cx="677001" cy="873020"/>
          </a:xfrm>
          <a:custGeom>
            <a:avLst/>
            <a:gdLst/>
            <a:ahLst/>
            <a:cxnLst/>
            <a:rect l="l" t="t" r="r" b="b"/>
            <a:pathLst>
              <a:path w="497839" h="641985">
                <a:moveTo>
                  <a:pt x="0" y="641648"/>
                </a:moveTo>
                <a:lnTo>
                  <a:pt x="497273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9" name="object 19"/>
          <p:cNvSpPr/>
          <p:nvPr/>
        </p:nvSpPr>
        <p:spPr>
          <a:xfrm>
            <a:off x="6559077" y="4092507"/>
            <a:ext cx="131771" cy="1450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5929625" y="4396744"/>
            <a:ext cx="677001" cy="873020"/>
          </a:xfrm>
          <a:custGeom>
            <a:avLst/>
            <a:gdLst/>
            <a:ahLst/>
            <a:cxnLst/>
            <a:rect l="l" t="t" r="r" b="b"/>
            <a:pathLst>
              <a:path w="497839" h="641985">
                <a:moveTo>
                  <a:pt x="0" y="641648"/>
                </a:moveTo>
                <a:lnTo>
                  <a:pt x="497273" y="0"/>
                </a:lnTo>
              </a:path>
            </a:pathLst>
          </a:custGeom>
          <a:ln w="1904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6559077" y="4290877"/>
            <a:ext cx="131771" cy="1450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7930102" y="3590950"/>
            <a:ext cx="672683" cy="214153"/>
          </a:xfrm>
          <a:custGeom>
            <a:avLst/>
            <a:gdLst/>
            <a:ahLst/>
            <a:cxnLst/>
            <a:rect l="l" t="t" r="r" b="b"/>
            <a:pathLst>
              <a:path w="494664" h="157480">
                <a:moveTo>
                  <a:pt x="0" y="156849"/>
                </a:moveTo>
                <a:lnTo>
                  <a:pt x="494349" y="0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8576483" y="3537201"/>
            <a:ext cx="150911" cy="10749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8602321" y="3900933"/>
            <a:ext cx="143466" cy="1114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 txBox="1"/>
          <p:nvPr/>
        </p:nvSpPr>
        <p:spPr>
          <a:xfrm>
            <a:off x="4981467" y="3453831"/>
            <a:ext cx="1736542" cy="1142811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941255">
              <a:spcBef>
                <a:spcPts val="136"/>
              </a:spcBef>
              <a:tabLst>
                <a:tab pos="1717574" algn="l"/>
              </a:tabLst>
            </a:pPr>
            <a:r>
              <a:rPr sz="3264" u="heavy" dirty="0">
                <a:uFill>
                  <a:solidFill>
                    <a:srgbClr val="FF9900"/>
                  </a:solidFill>
                </a:uFill>
                <a:latin typeface="Times New Roman"/>
                <a:cs typeface="Times New Roman"/>
              </a:rPr>
              <a:t> 	</a:t>
            </a:r>
            <a:endParaRPr sz="3264">
              <a:latin typeface="Times New Roman"/>
              <a:cs typeface="Times New Roman"/>
            </a:endParaRPr>
          </a:p>
          <a:p>
            <a:pPr marL="17271">
              <a:spcBef>
                <a:spcPts val="2883"/>
              </a:spcBef>
            </a:pPr>
            <a:r>
              <a:rPr sz="1632" spc="-7" dirty="0">
                <a:latin typeface="Arial"/>
                <a:cs typeface="Arial"/>
              </a:rPr>
              <a:t>real</a:t>
            </a:r>
            <a:r>
              <a:rPr sz="1632" spc="-136" dirty="0">
                <a:latin typeface="Arial"/>
                <a:cs typeface="Arial"/>
              </a:rPr>
              <a:t> </a:t>
            </a:r>
            <a:r>
              <a:rPr sz="1632" spc="-7" dirty="0">
                <a:latin typeface="Arial"/>
                <a:cs typeface="Arial"/>
              </a:rPr>
              <a:t>image</a:t>
            </a:r>
            <a:endParaRPr sz="1632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18935" y="5631744"/>
            <a:ext cx="1046588" cy="26859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632" spc="-7" dirty="0">
                <a:latin typeface="Arial"/>
                <a:cs typeface="Arial"/>
              </a:rPr>
              <a:t>fake</a:t>
            </a:r>
            <a:r>
              <a:rPr sz="1632" spc="-102" dirty="0">
                <a:latin typeface="Arial"/>
                <a:cs typeface="Arial"/>
              </a:rPr>
              <a:t> </a:t>
            </a:r>
            <a:r>
              <a:rPr sz="1632" spc="-7" dirty="0">
                <a:latin typeface="Arial"/>
                <a:cs typeface="Arial"/>
              </a:rPr>
              <a:t>image</a:t>
            </a:r>
            <a:endParaRPr sz="1632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937852" y="4065001"/>
            <a:ext cx="632098" cy="244377"/>
          </a:xfrm>
          <a:custGeom>
            <a:avLst/>
            <a:gdLst/>
            <a:ahLst/>
            <a:cxnLst/>
            <a:rect l="l" t="t" r="r" b="b"/>
            <a:pathLst>
              <a:path w="464820" h="179705">
                <a:moveTo>
                  <a:pt x="0" y="0"/>
                </a:moveTo>
                <a:lnTo>
                  <a:pt x="464549" y="179099"/>
                </a:lnTo>
              </a:path>
            </a:pathLst>
          </a:custGeom>
          <a:ln w="1904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8" name="object 28"/>
          <p:cNvSpPr/>
          <p:nvPr/>
        </p:nvSpPr>
        <p:spPr>
          <a:xfrm>
            <a:off x="8541229" y="4255656"/>
            <a:ext cx="151013" cy="1081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9" name="object 29"/>
          <p:cNvSpPr txBox="1"/>
          <p:nvPr/>
        </p:nvSpPr>
        <p:spPr>
          <a:xfrm>
            <a:off x="9132391" y="3157029"/>
            <a:ext cx="1476622" cy="1373849"/>
          </a:xfrm>
          <a:prstGeom prst="rect">
            <a:avLst/>
          </a:prstGeom>
        </p:spPr>
        <p:txBody>
          <a:bodyPr vert="horz" wrap="square" lIns="0" tIns="27633" rIns="0" bIns="0" rtlCol="0">
            <a:spAutoFit/>
          </a:bodyPr>
          <a:lstStyle/>
          <a:p>
            <a:pPr marL="47495" marR="6908" indent="-31087" algn="just">
              <a:lnSpc>
                <a:spcPct val="133800"/>
              </a:lnSpc>
              <a:spcBef>
                <a:spcPts val="218"/>
              </a:spcBef>
            </a:pPr>
            <a:r>
              <a:rPr sz="2176" b="1" i="1" spc="-7" dirty="0">
                <a:latin typeface="Arial"/>
                <a:cs typeface="Arial"/>
              </a:rPr>
              <a:t>High value  Low value  High</a:t>
            </a:r>
            <a:r>
              <a:rPr sz="2176" b="1" i="1" spc="-109" dirty="0">
                <a:latin typeface="Arial"/>
                <a:cs typeface="Arial"/>
              </a:rPr>
              <a:t> </a:t>
            </a:r>
            <a:r>
              <a:rPr sz="2176" b="1" i="1" spc="-7" dirty="0">
                <a:latin typeface="Arial"/>
                <a:cs typeface="Arial"/>
              </a:rPr>
              <a:t>value</a:t>
            </a:r>
            <a:endParaRPr sz="2176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30045" y="5339466"/>
            <a:ext cx="3043050" cy="854591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 marR="6908">
              <a:spcBef>
                <a:spcPts val="136"/>
              </a:spcBef>
            </a:pPr>
            <a:r>
              <a:rPr sz="2720" b="1" i="1" spc="-7" dirty="0">
                <a:latin typeface="Arial"/>
                <a:cs typeface="Arial"/>
              </a:rPr>
              <a:t>Critic training  Generator</a:t>
            </a:r>
            <a:r>
              <a:rPr sz="2720" b="1" i="1" spc="-122" dirty="0">
                <a:latin typeface="Arial"/>
                <a:cs typeface="Arial"/>
              </a:rPr>
              <a:t> </a:t>
            </a:r>
            <a:r>
              <a:rPr sz="2720" b="1" i="1" spc="-7" dirty="0">
                <a:latin typeface="Arial"/>
                <a:cs typeface="Arial"/>
              </a:rPr>
              <a:t>training</a:t>
            </a:r>
            <a:endParaRPr sz="272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1218" y="5509391"/>
            <a:ext cx="266828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599" y="0"/>
                </a:lnTo>
              </a:path>
            </a:pathLst>
          </a:custGeom>
          <a:ln w="285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2" name="object 32"/>
          <p:cNvSpPr/>
          <p:nvPr/>
        </p:nvSpPr>
        <p:spPr>
          <a:xfrm>
            <a:off x="6701218" y="5640687"/>
            <a:ext cx="266828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599" y="0"/>
                </a:lnTo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3" name="object 33"/>
          <p:cNvSpPr/>
          <p:nvPr/>
        </p:nvSpPr>
        <p:spPr>
          <a:xfrm>
            <a:off x="6701218" y="5991500"/>
            <a:ext cx="266828" cy="0"/>
          </a:xfrm>
          <a:custGeom>
            <a:avLst/>
            <a:gdLst/>
            <a:ahLst/>
            <a:cxnLst/>
            <a:rect l="l" t="t" r="r" b="b"/>
            <a:pathLst>
              <a:path w="196214">
                <a:moveTo>
                  <a:pt x="0" y="0"/>
                </a:moveTo>
                <a:lnTo>
                  <a:pt x="195599" y="0"/>
                </a:lnTo>
              </a:path>
            </a:pathLst>
          </a:custGeom>
          <a:ln w="28574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4" name="object 34"/>
          <p:cNvSpPr/>
          <p:nvPr/>
        </p:nvSpPr>
        <p:spPr>
          <a:xfrm>
            <a:off x="7776979" y="3068962"/>
            <a:ext cx="648503" cy="373041"/>
          </a:xfrm>
          <a:custGeom>
            <a:avLst/>
            <a:gdLst/>
            <a:ahLst/>
            <a:cxnLst/>
            <a:rect l="l" t="t" r="r" b="b"/>
            <a:pathLst>
              <a:path w="476885" h="274319">
                <a:moveTo>
                  <a:pt x="476599" y="0"/>
                </a:moveTo>
                <a:lnTo>
                  <a:pt x="0" y="27394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35" name="object 35"/>
          <p:cNvSpPr/>
          <p:nvPr/>
        </p:nvSpPr>
        <p:spPr>
          <a:xfrm>
            <a:off x="7662104" y="3391423"/>
            <a:ext cx="149143" cy="1216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105025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4484" y="354669"/>
            <a:ext cx="1494108" cy="768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896" spc="-168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4896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896" spc="25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896" spc="-20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896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896" spc="-25" dirty="0">
                <a:solidFill>
                  <a:srgbClr val="FF0000"/>
                </a:solidFill>
                <a:latin typeface="Calibri Light"/>
                <a:cs typeface="Calibri Light"/>
              </a:rPr>
              <a:t>3</a:t>
            </a:r>
            <a:endParaRPr sz="4896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221" y="1410440"/>
            <a:ext cx="8807920" cy="5018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9251" indent="-466298">
              <a:buClr>
                <a:srgbClr val="1F4E79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3264" b="1" spc="-46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nd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31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46" dirty="0">
                <a:solidFill>
                  <a:srgbClr val="1F4E79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10" dirty="0">
                <a:solidFill>
                  <a:srgbClr val="1F4E79"/>
                </a:solidFill>
                <a:latin typeface="Calibri"/>
                <a:cs typeface="Calibri"/>
              </a:rPr>
              <a:t>l</a:t>
            </a:r>
            <a:r>
              <a:rPr sz="3264" b="1" spc="1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G</a:t>
            </a:r>
            <a:r>
              <a:rPr sz="3264" b="1" spc="-66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36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479251" indent="-466298">
              <a:spcBef>
                <a:spcPts val="673"/>
              </a:spcBef>
              <a:buClr>
                <a:srgbClr val="1F4E79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pp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li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3264" b="1" spc="-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on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945549" lvl="1" indent="-466298">
              <a:spcBef>
                <a:spcPts val="16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20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20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168" dirty="0">
                <a:latin typeface="Calibri"/>
                <a:cs typeface="Calibri"/>
              </a:rPr>
              <a:t>T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la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184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15" dirty="0">
                <a:latin typeface="Calibri"/>
                <a:cs typeface="Calibri"/>
              </a:rPr>
              <a:t>x</a:t>
            </a:r>
            <a:r>
              <a:rPr sz="2856" spc="-153" dirty="0">
                <a:latin typeface="Calibri"/>
                <a:cs typeface="Calibri"/>
              </a:rPr>
              <a:t>t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20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99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S</a:t>
            </a:r>
            <a:r>
              <a:rPr sz="2856" spc="15" dirty="0">
                <a:latin typeface="Calibri"/>
                <a:cs typeface="Calibri"/>
              </a:rPr>
              <a:t>y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92" dirty="0">
                <a:latin typeface="Calibri"/>
                <a:cs typeface="Calibri"/>
              </a:rPr>
              <a:t>F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endParaRPr sz="2856">
              <a:latin typeface="Calibri"/>
              <a:cs typeface="Calibri"/>
            </a:endParaRPr>
          </a:p>
          <a:p>
            <a:pPr marL="479251" indent="-466298">
              <a:spcBef>
                <a:spcPts val="653"/>
              </a:spcBef>
              <a:buClr>
                <a:srgbClr val="1F4E79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3264" b="1" spc="-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nc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3264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GA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25" dirty="0">
                <a:solidFill>
                  <a:srgbClr val="1F4E79"/>
                </a:solidFill>
                <a:latin typeface="Calibri"/>
                <a:cs typeface="Calibri"/>
              </a:rPr>
              <a:t>x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si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on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945549" lvl="1" indent="-466298">
              <a:spcBef>
                <a:spcPts val="16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5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up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20" dirty="0">
                <a:latin typeface="Calibri"/>
                <a:cs typeface="Calibri"/>
              </a:rPr>
              <a:t>N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20" dirty="0">
                <a:latin typeface="Calibri"/>
                <a:cs typeface="Calibri"/>
              </a:rPr>
              <a:t>L</a:t>
            </a:r>
            <a:r>
              <a:rPr sz="2856" spc="-20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P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20" dirty="0">
                <a:latin typeface="Calibri"/>
                <a:cs typeface="Calibri"/>
              </a:rPr>
              <a:t>N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–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L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la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ia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127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P</a:t>
            </a:r>
            <a:r>
              <a:rPr sz="2856" spc="15" dirty="0">
                <a:latin typeface="Calibri"/>
                <a:cs typeface="Calibri"/>
              </a:rPr>
              <a:t>y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f</a:t>
            </a:r>
            <a:r>
              <a:rPr sz="2856" spc="-56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148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dirty="0">
                <a:latin typeface="Calibri"/>
                <a:cs typeface="Calibri"/>
              </a:rPr>
              <a:t>or</a:t>
            </a:r>
            <a:r>
              <a:rPr sz="2856" spc="10" dirty="0">
                <a:latin typeface="Calibri"/>
                <a:cs typeface="Calibri"/>
              </a:rPr>
              <a:t>k</a:t>
            </a:r>
            <a:r>
              <a:rPr sz="2856" dirty="0"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245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25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iall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15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61" dirty="0">
                <a:latin typeface="Calibri"/>
                <a:cs typeface="Calibri"/>
              </a:rPr>
              <a:t>f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 marL="479251" indent="-466298">
              <a:spcBef>
                <a:spcPts val="551"/>
              </a:spcBef>
              <a:buClr>
                <a:srgbClr val="1F4E79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36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u</a:t>
            </a:r>
            <a:r>
              <a:rPr sz="3264" b="1" spc="-5" dirty="0">
                <a:solidFill>
                  <a:srgbClr val="1F4E79"/>
                </a:solidFill>
                <a:latin typeface="Calibri"/>
                <a:cs typeface="Calibri"/>
              </a:rPr>
              <a:t>mma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r</a:t>
            </a:r>
            <a:r>
              <a:rPr sz="3264" b="1" spc="-20" dirty="0">
                <a:solidFill>
                  <a:srgbClr val="1F4E79"/>
                </a:solidFill>
                <a:latin typeface="Calibri"/>
                <a:cs typeface="Calibri"/>
              </a:rPr>
              <a:t>y</a:t>
            </a:r>
            <a:endParaRPr sz="326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25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7911" y="762358"/>
            <a:ext cx="4054882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4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nd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-17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36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0067" y="2098358"/>
            <a:ext cx="7421967" cy="3808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9484584" y="5963661"/>
            <a:ext cx="2182551" cy="22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2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41796" y="2496656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/>
          <p:nvPr/>
        </p:nvSpPr>
        <p:spPr>
          <a:xfrm>
            <a:off x="3696912" y="2225295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" name="object 7"/>
          <p:cNvSpPr/>
          <p:nvPr/>
        </p:nvSpPr>
        <p:spPr>
          <a:xfrm>
            <a:off x="3641796" y="2219466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8" name="object 8"/>
          <p:cNvSpPr/>
          <p:nvPr/>
        </p:nvSpPr>
        <p:spPr>
          <a:xfrm>
            <a:off x="820273" y="2496656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9" name="object 9"/>
          <p:cNvSpPr/>
          <p:nvPr/>
        </p:nvSpPr>
        <p:spPr>
          <a:xfrm>
            <a:off x="832872" y="2225295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0" name="object 10"/>
          <p:cNvSpPr/>
          <p:nvPr/>
        </p:nvSpPr>
        <p:spPr>
          <a:xfrm>
            <a:off x="820273" y="2219466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1" name="object 11"/>
          <p:cNvSpPr/>
          <p:nvPr/>
        </p:nvSpPr>
        <p:spPr>
          <a:xfrm>
            <a:off x="3641796" y="2859335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2" name="object 12"/>
          <p:cNvSpPr/>
          <p:nvPr/>
        </p:nvSpPr>
        <p:spPr>
          <a:xfrm>
            <a:off x="3696912" y="2587974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3" name="object 13"/>
          <p:cNvSpPr/>
          <p:nvPr/>
        </p:nvSpPr>
        <p:spPr>
          <a:xfrm>
            <a:off x="3641796" y="2582145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4" name="object 14"/>
          <p:cNvSpPr/>
          <p:nvPr/>
        </p:nvSpPr>
        <p:spPr>
          <a:xfrm>
            <a:off x="820273" y="2859335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5" name="object 15"/>
          <p:cNvSpPr/>
          <p:nvPr/>
        </p:nvSpPr>
        <p:spPr>
          <a:xfrm>
            <a:off x="832872" y="2587974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6" name="object 16"/>
          <p:cNvSpPr/>
          <p:nvPr/>
        </p:nvSpPr>
        <p:spPr>
          <a:xfrm>
            <a:off x="820273" y="2582145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7" name="object 17"/>
          <p:cNvSpPr/>
          <p:nvPr/>
        </p:nvSpPr>
        <p:spPr>
          <a:xfrm>
            <a:off x="3641796" y="3234967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8" name="object 18"/>
          <p:cNvSpPr/>
          <p:nvPr/>
        </p:nvSpPr>
        <p:spPr>
          <a:xfrm>
            <a:off x="3696912" y="2963606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9" name="object 19"/>
          <p:cNvSpPr/>
          <p:nvPr/>
        </p:nvSpPr>
        <p:spPr>
          <a:xfrm>
            <a:off x="3641796" y="2957777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0" name="object 20"/>
          <p:cNvSpPr/>
          <p:nvPr/>
        </p:nvSpPr>
        <p:spPr>
          <a:xfrm>
            <a:off x="820273" y="3234967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1" name="object 21"/>
          <p:cNvSpPr/>
          <p:nvPr/>
        </p:nvSpPr>
        <p:spPr>
          <a:xfrm>
            <a:off x="832872" y="2963606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2" name="object 22"/>
          <p:cNvSpPr/>
          <p:nvPr/>
        </p:nvSpPr>
        <p:spPr>
          <a:xfrm>
            <a:off x="820273" y="2957777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3" name="object 23"/>
          <p:cNvSpPr/>
          <p:nvPr/>
        </p:nvSpPr>
        <p:spPr>
          <a:xfrm>
            <a:off x="3641796" y="3610599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4" name="object 24"/>
          <p:cNvSpPr/>
          <p:nvPr/>
        </p:nvSpPr>
        <p:spPr>
          <a:xfrm>
            <a:off x="3696912" y="3339236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5" name="object 25"/>
          <p:cNvSpPr/>
          <p:nvPr/>
        </p:nvSpPr>
        <p:spPr>
          <a:xfrm>
            <a:off x="3641796" y="3333409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6" name="object 26"/>
          <p:cNvSpPr/>
          <p:nvPr/>
        </p:nvSpPr>
        <p:spPr>
          <a:xfrm>
            <a:off x="820273" y="3610599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7" name="object 27"/>
          <p:cNvSpPr/>
          <p:nvPr/>
        </p:nvSpPr>
        <p:spPr>
          <a:xfrm>
            <a:off x="832872" y="3339236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8" name="object 28"/>
          <p:cNvSpPr/>
          <p:nvPr/>
        </p:nvSpPr>
        <p:spPr>
          <a:xfrm>
            <a:off x="820273" y="3333409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9" name="object 29"/>
          <p:cNvSpPr/>
          <p:nvPr/>
        </p:nvSpPr>
        <p:spPr>
          <a:xfrm>
            <a:off x="3641796" y="3986231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0" name="object 30"/>
          <p:cNvSpPr/>
          <p:nvPr/>
        </p:nvSpPr>
        <p:spPr>
          <a:xfrm>
            <a:off x="3696912" y="3714868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1" name="object 31"/>
          <p:cNvSpPr/>
          <p:nvPr/>
        </p:nvSpPr>
        <p:spPr>
          <a:xfrm>
            <a:off x="3641796" y="3709041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2" name="object 32"/>
          <p:cNvSpPr/>
          <p:nvPr/>
        </p:nvSpPr>
        <p:spPr>
          <a:xfrm>
            <a:off x="820273" y="3986231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3" name="object 33"/>
          <p:cNvSpPr/>
          <p:nvPr/>
        </p:nvSpPr>
        <p:spPr>
          <a:xfrm>
            <a:off x="832872" y="3714868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4" name="object 34"/>
          <p:cNvSpPr/>
          <p:nvPr/>
        </p:nvSpPr>
        <p:spPr>
          <a:xfrm>
            <a:off x="820273" y="3709041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5" name="object 35"/>
          <p:cNvSpPr/>
          <p:nvPr/>
        </p:nvSpPr>
        <p:spPr>
          <a:xfrm>
            <a:off x="3641796" y="4361863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6" name="object 36"/>
          <p:cNvSpPr/>
          <p:nvPr/>
        </p:nvSpPr>
        <p:spPr>
          <a:xfrm>
            <a:off x="3696912" y="4090500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7" name="object 37"/>
          <p:cNvSpPr/>
          <p:nvPr/>
        </p:nvSpPr>
        <p:spPr>
          <a:xfrm>
            <a:off x="3641796" y="4084673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8" name="object 38"/>
          <p:cNvSpPr/>
          <p:nvPr/>
        </p:nvSpPr>
        <p:spPr>
          <a:xfrm>
            <a:off x="820273" y="4361863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39" name="object 39"/>
          <p:cNvSpPr/>
          <p:nvPr/>
        </p:nvSpPr>
        <p:spPr>
          <a:xfrm>
            <a:off x="832872" y="4090500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0" name="object 40"/>
          <p:cNvSpPr/>
          <p:nvPr/>
        </p:nvSpPr>
        <p:spPr>
          <a:xfrm>
            <a:off x="820273" y="4084673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1" name="object 41"/>
          <p:cNvSpPr/>
          <p:nvPr/>
        </p:nvSpPr>
        <p:spPr>
          <a:xfrm>
            <a:off x="3641796" y="4724542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2" name="object 42"/>
          <p:cNvSpPr/>
          <p:nvPr/>
        </p:nvSpPr>
        <p:spPr>
          <a:xfrm>
            <a:off x="3696912" y="4453179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3" name="object 43"/>
          <p:cNvSpPr/>
          <p:nvPr/>
        </p:nvSpPr>
        <p:spPr>
          <a:xfrm>
            <a:off x="3641796" y="4447352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4" name="object 44"/>
          <p:cNvSpPr/>
          <p:nvPr/>
        </p:nvSpPr>
        <p:spPr>
          <a:xfrm>
            <a:off x="820273" y="4724542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5" name="object 45"/>
          <p:cNvSpPr/>
          <p:nvPr/>
        </p:nvSpPr>
        <p:spPr>
          <a:xfrm>
            <a:off x="832872" y="4453179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6" name="object 46"/>
          <p:cNvSpPr/>
          <p:nvPr/>
        </p:nvSpPr>
        <p:spPr>
          <a:xfrm>
            <a:off x="820273" y="4447352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7" name="object 47"/>
          <p:cNvSpPr/>
          <p:nvPr/>
        </p:nvSpPr>
        <p:spPr>
          <a:xfrm>
            <a:off x="3641796" y="5100174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8" name="object 48"/>
          <p:cNvSpPr/>
          <p:nvPr/>
        </p:nvSpPr>
        <p:spPr>
          <a:xfrm>
            <a:off x="3696912" y="4828811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9" name="object 49"/>
          <p:cNvSpPr/>
          <p:nvPr/>
        </p:nvSpPr>
        <p:spPr>
          <a:xfrm>
            <a:off x="3641796" y="4822984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0" name="object 50"/>
          <p:cNvSpPr/>
          <p:nvPr/>
        </p:nvSpPr>
        <p:spPr>
          <a:xfrm>
            <a:off x="820273" y="5100174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1" name="object 51"/>
          <p:cNvSpPr/>
          <p:nvPr/>
        </p:nvSpPr>
        <p:spPr>
          <a:xfrm>
            <a:off x="832872" y="4828811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2" name="object 52"/>
          <p:cNvSpPr/>
          <p:nvPr/>
        </p:nvSpPr>
        <p:spPr>
          <a:xfrm>
            <a:off x="820273" y="4822984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3" name="object 53"/>
          <p:cNvSpPr/>
          <p:nvPr/>
        </p:nvSpPr>
        <p:spPr>
          <a:xfrm>
            <a:off x="3641796" y="5475806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4" name="object 54"/>
          <p:cNvSpPr/>
          <p:nvPr/>
        </p:nvSpPr>
        <p:spPr>
          <a:xfrm>
            <a:off x="3696912" y="5204443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5" name="object 55"/>
          <p:cNvSpPr/>
          <p:nvPr/>
        </p:nvSpPr>
        <p:spPr>
          <a:xfrm>
            <a:off x="3641796" y="5198615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6" name="object 56"/>
          <p:cNvSpPr/>
          <p:nvPr/>
        </p:nvSpPr>
        <p:spPr>
          <a:xfrm>
            <a:off x="820273" y="5475806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7" name="object 57"/>
          <p:cNvSpPr/>
          <p:nvPr/>
        </p:nvSpPr>
        <p:spPr>
          <a:xfrm>
            <a:off x="832872" y="5204443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8" name="object 58"/>
          <p:cNvSpPr/>
          <p:nvPr/>
        </p:nvSpPr>
        <p:spPr>
          <a:xfrm>
            <a:off x="820273" y="5198615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9" name="object 59"/>
          <p:cNvSpPr/>
          <p:nvPr/>
        </p:nvSpPr>
        <p:spPr>
          <a:xfrm>
            <a:off x="3641796" y="5851438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0" name="object 60"/>
          <p:cNvSpPr/>
          <p:nvPr/>
        </p:nvSpPr>
        <p:spPr>
          <a:xfrm>
            <a:off x="3696912" y="5580075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1" name="object 61"/>
          <p:cNvSpPr/>
          <p:nvPr/>
        </p:nvSpPr>
        <p:spPr>
          <a:xfrm>
            <a:off x="3641796" y="5574247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8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2" name="object 62"/>
          <p:cNvSpPr/>
          <p:nvPr/>
        </p:nvSpPr>
        <p:spPr>
          <a:xfrm>
            <a:off x="820273" y="5851438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3" name="object 63"/>
          <p:cNvSpPr/>
          <p:nvPr/>
        </p:nvSpPr>
        <p:spPr>
          <a:xfrm>
            <a:off x="832872" y="5580075"/>
            <a:ext cx="0" cy="265533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59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4" name="object 64"/>
          <p:cNvSpPr/>
          <p:nvPr/>
        </p:nvSpPr>
        <p:spPr>
          <a:xfrm>
            <a:off x="820273" y="5574247"/>
            <a:ext cx="68002" cy="0"/>
          </a:xfrm>
          <a:custGeom>
            <a:avLst/>
            <a:gdLst/>
            <a:ahLst/>
            <a:cxnLst/>
            <a:rect l="l" t="t" r="r" b="b"/>
            <a:pathLst>
              <a:path w="66675">
                <a:moveTo>
                  <a:pt x="0" y="0"/>
                </a:moveTo>
                <a:lnTo>
                  <a:pt x="663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5" name="object 65"/>
          <p:cNvSpPr txBox="1"/>
          <p:nvPr/>
        </p:nvSpPr>
        <p:spPr>
          <a:xfrm>
            <a:off x="876330" y="2181602"/>
            <a:ext cx="2775790" cy="3747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lnSpc>
                <a:spcPts val="2897"/>
              </a:lnSpc>
            </a:pPr>
            <a:r>
              <a:rPr sz="2448" spc="-46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 marL="12953">
              <a:lnSpc>
                <a:spcPts val="2897"/>
              </a:lnSpc>
            </a:pP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 marL="12953">
              <a:spcBef>
                <a:spcPts val="20"/>
              </a:spcBef>
            </a:pP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 marL="12953">
              <a:spcBef>
                <a:spcPts val="20"/>
              </a:spcBef>
            </a:pP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 marL="12953">
              <a:spcBef>
                <a:spcPts val="20"/>
              </a:spcBef>
            </a:pP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 marL="12953">
              <a:lnSpc>
                <a:spcPts val="2897"/>
              </a:lnSpc>
              <a:spcBef>
                <a:spcPts val="20"/>
              </a:spcBef>
            </a:pP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 marL="12953">
              <a:lnSpc>
                <a:spcPts val="2897"/>
              </a:lnSpc>
            </a:pP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 marL="12953">
              <a:spcBef>
                <a:spcPts val="20"/>
              </a:spcBef>
            </a:pP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 marL="12953">
              <a:spcBef>
                <a:spcPts val="20"/>
              </a:spcBef>
            </a:pP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1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0</a:t>
            </a:r>
            <a:endParaRPr sz="2448">
              <a:latin typeface="Cambria Math"/>
              <a:cs typeface="Cambria Math"/>
            </a:endParaRPr>
          </a:p>
          <a:p>
            <a:pPr marL="12953">
              <a:spcBef>
                <a:spcPts val="20"/>
              </a:spcBef>
            </a:pP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301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mbria Math"/>
                <a:cs typeface="Cambria Math"/>
              </a:rPr>
              <a:t>0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mbria Math"/>
                <a:cs typeface="Cambria Math"/>
              </a:rPr>
              <a:t>1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860647" y="2319632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390" y="50810"/>
                </a:moveTo>
                <a:lnTo>
                  <a:pt x="300014" y="50810"/>
                </a:lnTo>
                <a:lnTo>
                  <a:pt x="300349" y="76199"/>
                </a:lnTo>
                <a:lnTo>
                  <a:pt x="349390" y="50810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420"/>
                </a:lnTo>
                <a:lnTo>
                  <a:pt x="0" y="29596"/>
                </a:lnTo>
                <a:lnTo>
                  <a:pt x="365" y="54985"/>
                </a:lnTo>
                <a:lnTo>
                  <a:pt x="300014" y="50810"/>
                </a:lnTo>
                <a:lnTo>
                  <a:pt x="349390" y="50810"/>
                </a:lnTo>
                <a:lnTo>
                  <a:pt x="376001" y="37033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7" name="object 67"/>
          <p:cNvSpPr/>
          <p:nvPr/>
        </p:nvSpPr>
        <p:spPr>
          <a:xfrm>
            <a:off x="3860647" y="2695285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49" y="50779"/>
                </a:moveTo>
                <a:lnTo>
                  <a:pt x="300014" y="50779"/>
                </a:lnTo>
                <a:lnTo>
                  <a:pt x="300349" y="76199"/>
                </a:lnTo>
                <a:lnTo>
                  <a:pt x="349449" y="50779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389"/>
                </a:lnTo>
                <a:lnTo>
                  <a:pt x="0" y="29565"/>
                </a:lnTo>
                <a:lnTo>
                  <a:pt x="365" y="54955"/>
                </a:lnTo>
                <a:lnTo>
                  <a:pt x="300014" y="50779"/>
                </a:lnTo>
                <a:lnTo>
                  <a:pt x="349449" y="50779"/>
                </a:lnTo>
                <a:lnTo>
                  <a:pt x="376001" y="37033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8" name="object 68"/>
          <p:cNvSpPr/>
          <p:nvPr/>
        </p:nvSpPr>
        <p:spPr>
          <a:xfrm>
            <a:off x="3860647" y="3083870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49" y="50779"/>
                </a:moveTo>
                <a:lnTo>
                  <a:pt x="300014" y="50779"/>
                </a:lnTo>
                <a:lnTo>
                  <a:pt x="300349" y="76199"/>
                </a:lnTo>
                <a:lnTo>
                  <a:pt x="349449" y="50779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389"/>
                </a:lnTo>
                <a:lnTo>
                  <a:pt x="0" y="29565"/>
                </a:lnTo>
                <a:lnTo>
                  <a:pt x="365" y="54955"/>
                </a:lnTo>
                <a:lnTo>
                  <a:pt x="300014" y="50779"/>
                </a:lnTo>
                <a:lnTo>
                  <a:pt x="349449" y="50779"/>
                </a:lnTo>
                <a:lnTo>
                  <a:pt x="376001" y="37033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9" name="object 69"/>
          <p:cNvSpPr/>
          <p:nvPr/>
        </p:nvSpPr>
        <p:spPr>
          <a:xfrm>
            <a:off x="3860647" y="3433596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49" y="50779"/>
                </a:moveTo>
                <a:lnTo>
                  <a:pt x="300014" y="50779"/>
                </a:lnTo>
                <a:lnTo>
                  <a:pt x="300349" y="76199"/>
                </a:lnTo>
                <a:lnTo>
                  <a:pt x="349449" y="50779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389"/>
                </a:lnTo>
                <a:lnTo>
                  <a:pt x="0" y="29565"/>
                </a:lnTo>
                <a:lnTo>
                  <a:pt x="365" y="54955"/>
                </a:lnTo>
                <a:lnTo>
                  <a:pt x="300014" y="50779"/>
                </a:lnTo>
                <a:lnTo>
                  <a:pt x="349449" y="50779"/>
                </a:lnTo>
                <a:lnTo>
                  <a:pt x="376001" y="37033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0" name="object 70"/>
          <p:cNvSpPr/>
          <p:nvPr/>
        </p:nvSpPr>
        <p:spPr>
          <a:xfrm>
            <a:off x="3860647" y="3809217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386" y="50810"/>
                </a:moveTo>
                <a:lnTo>
                  <a:pt x="300014" y="50810"/>
                </a:lnTo>
                <a:lnTo>
                  <a:pt x="300349" y="76193"/>
                </a:lnTo>
                <a:lnTo>
                  <a:pt x="349386" y="50810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389"/>
                </a:lnTo>
                <a:lnTo>
                  <a:pt x="0" y="29565"/>
                </a:lnTo>
                <a:lnTo>
                  <a:pt x="365" y="54985"/>
                </a:lnTo>
                <a:lnTo>
                  <a:pt x="300014" y="50810"/>
                </a:lnTo>
                <a:lnTo>
                  <a:pt x="349386" y="50810"/>
                </a:lnTo>
                <a:lnTo>
                  <a:pt x="376001" y="37033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1" name="object 71"/>
          <p:cNvSpPr/>
          <p:nvPr/>
        </p:nvSpPr>
        <p:spPr>
          <a:xfrm>
            <a:off x="3860647" y="4184851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10" y="50791"/>
                </a:moveTo>
                <a:lnTo>
                  <a:pt x="300014" y="50791"/>
                </a:lnTo>
                <a:lnTo>
                  <a:pt x="300349" y="76187"/>
                </a:lnTo>
                <a:lnTo>
                  <a:pt x="349410" y="50791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395"/>
                </a:lnTo>
                <a:lnTo>
                  <a:pt x="0" y="29586"/>
                </a:lnTo>
                <a:lnTo>
                  <a:pt x="365" y="54982"/>
                </a:lnTo>
                <a:lnTo>
                  <a:pt x="300014" y="50791"/>
                </a:lnTo>
                <a:lnTo>
                  <a:pt x="349410" y="50791"/>
                </a:lnTo>
                <a:lnTo>
                  <a:pt x="376001" y="37027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2" name="object 72"/>
          <p:cNvSpPr/>
          <p:nvPr/>
        </p:nvSpPr>
        <p:spPr>
          <a:xfrm>
            <a:off x="3860647" y="4573436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10" y="50791"/>
                </a:moveTo>
                <a:lnTo>
                  <a:pt x="300014" y="50791"/>
                </a:lnTo>
                <a:lnTo>
                  <a:pt x="300349" y="76187"/>
                </a:lnTo>
                <a:lnTo>
                  <a:pt x="349410" y="50791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395"/>
                </a:lnTo>
                <a:lnTo>
                  <a:pt x="0" y="29586"/>
                </a:lnTo>
                <a:lnTo>
                  <a:pt x="365" y="54982"/>
                </a:lnTo>
                <a:lnTo>
                  <a:pt x="300014" y="50791"/>
                </a:lnTo>
                <a:lnTo>
                  <a:pt x="349410" y="50791"/>
                </a:lnTo>
                <a:lnTo>
                  <a:pt x="376001" y="37027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3" name="object 73"/>
          <p:cNvSpPr/>
          <p:nvPr/>
        </p:nvSpPr>
        <p:spPr>
          <a:xfrm>
            <a:off x="3860647" y="4910205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10" y="50804"/>
                </a:moveTo>
                <a:lnTo>
                  <a:pt x="300014" y="50804"/>
                </a:lnTo>
                <a:lnTo>
                  <a:pt x="300349" y="76199"/>
                </a:lnTo>
                <a:lnTo>
                  <a:pt x="349410" y="50804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395"/>
                </a:lnTo>
                <a:lnTo>
                  <a:pt x="0" y="29586"/>
                </a:lnTo>
                <a:lnTo>
                  <a:pt x="365" y="54982"/>
                </a:lnTo>
                <a:lnTo>
                  <a:pt x="300014" y="50804"/>
                </a:lnTo>
                <a:lnTo>
                  <a:pt x="349410" y="50804"/>
                </a:lnTo>
                <a:lnTo>
                  <a:pt x="376001" y="37039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4" name="object 74"/>
          <p:cNvSpPr/>
          <p:nvPr/>
        </p:nvSpPr>
        <p:spPr>
          <a:xfrm>
            <a:off x="3860647" y="5259931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10" y="50804"/>
                </a:moveTo>
                <a:lnTo>
                  <a:pt x="300014" y="50804"/>
                </a:lnTo>
                <a:lnTo>
                  <a:pt x="300349" y="76199"/>
                </a:lnTo>
                <a:lnTo>
                  <a:pt x="349410" y="50804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395"/>
                </a:lnTo>
                <a:lnTo>
                  <a:pt x="0" y="29586"/>
                </a:lnTo>
                <a:lnTo>
                  <a:pt x="365" y="54982"/>
                </a:lnTo>
                <a:lnTo>
                  <a:pt x="300014" y="50804"/>
                </a:lnTo>
                <a:lnTo>
                  <a:pt x="349410" y="50804"/>
                </a:lnTo>
                <a:lnTo>
                  <a:pt x="376001" y="37039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5" name="object 75"/>
          <p:cNvSpPr/>
          <p:nvPr/>
        </p:nvSpPr>
        <p:spPr>
          <a:xfrm>
            <a:off x="3860647" y="5661473"/>
            <a:ext cx="384051" cy="77717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10" y="50791"/>
                </a:moveTo>
                <a:lnTo>
                  <a:pt x="300014" y="50791"/>
                </a:lnTo>
                <a:lnTo>
                  <a:pt x="300349" y="76187"/>
                </a:lnTo>
                <a:lnTo>
                  <a:pt x="349410" y="50791"/>
                </a:lnTo>
                <a:close/>
              </a:path>
              <a:path w="376554" h="76200">
                <a:moveTo>
                  <a:pt x="299283" y="0"/>
                </a:moveTo>
                <a:lnTo>
                  <a:pt x="299648" y="25395"/>
                </a:lnTo>
                <a:lnTo>
                  <a:pt x="0" y="29586"/>
                </a:lnTo>
                <a:lnTo>
                  <a:pt x="365" y="54982"/>
                </a:lnTo>
                <a:lnTo>
                  <a:pt x="300014" y="50791"/>
                </a:lnTo>
                <a:lnTo>
                  <a:pt x="349410" y="50791"/>
                </a:lnTo>
                <a:lnTo>
                  <a:pt x="376001" y="37027"/>
                </a:lnTo>
                <a:lnTo>
                  <a:pt x="29928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6" name="object 76"/>
          <p:cNvSpPr txBox="1"/>
          <p:nvPr/>
        </p:nvSpPr>
        <p:spPr>
          <a:xfrm>
            <a:off x="936076" y="1634706"/>
            <a:ext cx="8210148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856" spc="-20" dirty="0">
                <a:latin typeface="Calibri"/>
                <a:cs typeface="Calibri"/>
              </a:rPr>
              <a:t>M</a:t>
            </a:r>
            <a:r>
              <a:rPr sz="2856" spc="-25" dirty="0">
                <a:latin typeface="Calibri"/>
                <a:cs typeface="Calibri"/>
              </a:rPr>
              <a:t>NI</a:t>
            </a:r>
            <a:r>
              <a:rPr sz="2856" spc="10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T</a:t>
            </a:r>
            <a:r>
              <a:rPr sz="2856" spc="-66" dirty="0">
                <a:latin typeface="Times New Roman"/>
                <a:cs typeface="Times New Roman"/>
              </a:rPr>
              <a:t> </a:t>
            </a:r>
            <a:r>
              <a:rPr sz="2856" spc="31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87" dirty="0">
                <a:latin typeface="Times New Roman"/>
                <a:cs typeface="Times New Roman"/>
              </a:rPr>
              <a:t> 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la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la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277907" y="6561450"/>
            <a:ext cx="7228322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hd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nd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ond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7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1411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78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224" spc="9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2014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577284" y="3380929"/>
            <a:ext cx="882735" cy="282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816022" algn="l"/>
              </a:tabLst>
            </a:pPr>
            <a:r>
              <a:rPr sz="1836" spc="-61" dirty="0">
                <a:latin typeface="Calibri"/>
                <a:cs typeface="Calibri"/>
              </a:rPr>
              <a:t>M</a:t>
            </a:r>
            <a:r>
              <a:rPr sz="1836" spc="-15" dirty="0">
                <a:latin typeface="Calibri"/>
                <a:cs typeface="Calibri"/>
              </a:rPr>
              <a:t>N</a:t>
            </a:r>
            <a:r>
              <a:rPr sz="1836" spc="87" dirty="0">
                <a:latin typeface="Times New Roman"/>
                <a:cs typeface="Times New Roman"/>
              </a:rPr>
              <a:t> </a:t>
            </a:r>
            <a:r>
              <a:rPr sz="1836" dirty="0">
                <a:latin typeface="Calibri"/>
                <a:cs typeface="Calibri"/>
              </a:rPr>
              <a:t>S</a:t>
            </a:r>
            <a:r>
              <a:rPr sz="1836" dirty="0">
                <a:latin typeface="Times New Roman"/>
                <a:cs typeface="Times New Roman"/>
              </a:rPr>
              <a:t>	</a:t>
            </a:r>
            <a:r>
              <a:rPr sz="1836" dirty="0">
                <a:latin typeface="Calibri"/>
                <a:cs typeface="Calibri"/>
              </a:rPr>
              <a:t>i</a:t>
            </a:r>
            <a:endParaRPr sz="183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15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7911" y="749405"/>
            <a:ext cx="4054882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4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nd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-17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36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899672"/>
            <a:ext cx="6935590" cy="3060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marR="5181" indent="-233149">
              <a:lnSpc>
                <a:spcPct val="90300"/>
              </a:lnSpc>
              <a:buFont typeface="Arial"/>
              <a:buChar char="•"/>
              <a:tabLst>
                <a:tab pos="246102" algn="l"/>
              </a:tabLst>
            </a:pPr>
            <a:r>
              <a:rPr sz="2856" spc="10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20" dirty="0">
                <a:latin typeface="Calibri"/>
                <a:cs typeface="Calibri"/>
              </a:rPr>
              <a:t>N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k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204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148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i="1" spc="-41" dirty="0">
                <a:latin typeface="Calibri"/>
                <a:cs typeface="Calibri"/>
              </a:rPr>
              <a:t>add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t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ona</a:t>
            </a:r>
            <a:r>
              <a:rPr sz="2856" i="1" dirty="0">
                <a:latin typeface="Calibri"/>
                <a:cs typeface="Calibri"/>
              </a:rPr>
              <a:t>l</a:t>
            </a:r>
            <a:r>
              <a:rPr sz="2856" i="1" spc="259" dirty="0">
                <a:latin typeface="Times New Roman"/>
                <a:cs typeface="Times New Roman"/>
              </a:rPr>
              <a:t> 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n</a:t>
            </a:r>
            <a:r>
              <a:rPr sz="2856" i="1" spc="41" dirty="0">
                <a:latin typeface="Calibri"/>
                <a:cs typeface="Calibri"/>
              </a:rPr>
              <a:t>f</a:t>
            </a:r>
            <a:r>
              <a:rPr sz="2856" i="1" spc="-41" dirty="0">
                <a:latin typeface="Calibri"/>
                <a:cs typeface="Calibri"/>
              </a:rPr>
              <a:t>o</a:t>
            </a:r>
            <a:r>
              <a:rPr sz="2856" i="1" spc="25" dirty="0">
                <a:latin typeface="Calibri"/>
                <a:cs typeface="Calibri"/>
              </a:rPr>
              <a:t>r</a:t>
            </a:r>
            <a:r>
              <a:rPr sz="2856" i="1" spc="-15" dirty="0">
                <a:latin typeface="Calibri"/>
                <a:cs typeface="Calibri"/>
              </a:rPr>
              <a:t>m</a:t>
            </a:r>
            <a:r>
              <a:rPr sz="2856" i="1" spc="-41" dirty="0">
                <a:latin typeface="Calibri"/>
                <a:cs typeface="Calibri"/>
              </a:rPr>
              <a:t>at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o</a:t>
            </a:r>
            <a:r>
              <a:rPr sz="2856" i="1" dirty="0">
                <a:latin typeface="Calibri"/>
                <a:cs typeface="Calibri"/>
              </a:rPr>
              <a:t>n</a:t>
            </a:r>
            <a:r>
              <a:rPr sz="2856" i="1" spc="66" dirty="0">
                <a:latin typeface="Times New Roman"/>
                <a:cs typeface="Times New Roman"/>
              </a:rPr>
              <a:t> 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tt</a:t>
            </a:r>
            <a:r>
              <a:rPr sz="2856" spc="-10" dirty="0">
                <a:latin typeface="Calibri"/>
                <a:cs typeface="Calibri"/>
              </a:rPr>
              <a:t>er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41" dirty="0">
                <a:latin typeface="Calibri"/>
                <a:cs typeface="Calibri"/>
              </a:rPr>
              <a:t>m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5" dirty="0">
                <a:latin typeface="Calibri"/>
                <a:cs typeface="Calibri"/>
              </a:rPr>
              <a:t>e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56">
              <a:latin typeface="Times New Roman"/>
              <a:cs typeface="Times New Roman"/>
            </a:endParaRPr>
          </a:p>
          <a:p>
            <a:pPr marL="246102" marR="75126" indent="-233149">
              <a:lnSpc>
                <a:spcPts val="3060"/>
              </a:lnSpc>
              <a:spcBef>
                <a:spcPts val="1856"/>
              </a:spcBef>
              <a:buFont typeface="Arial"/>
              <a:buChar char="•"/>
              <a:tabLst>
                <a:tab pos="246102" algn="l"/>
              </a:tabLst>
            </a:pPr>
            <a:r>
              <a:rPr sz="285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71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31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pp</a:t>
            </a:r>
            <a:r>
              <a:rPr sz="2856" spc="-46" dirty="0">
                <a:latin typeface="Calibri"/>
                <a:cs typeface="Calibri"/>
              </a:rPr>
              <a:t>li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f</a:t>
            </a:r>
            <a:r>
              <a:rPr sz="2856" spc="-56" dirty="0">
                <a:latin typeface="Times New Roman"/>
                <a:cs typeface="Times New Roman"/>
              </a:rPr>
              <a:t> </a:t>
            </a:r>
            <a:r>
              <a:rPr sz="2856" spc="15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5" dirty="0">
                <a:latin typeface="Calibri"/>
                <a:cs typeface="Calibri"/>
              </a:rPr>
              <a:t>w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99" dirty="0">
                <a:latin typeface="Times New Roman"/>
                <a:cs typeface="Times New Roman"/>
              </a:rPr>
              <a:t> 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31" dirty="0">
                <a:latin typeface="Calibri"/>
                <a:cs typeface="Calibri"/>
              </a:rPr>
              <a:t>x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li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i="1" spc="10" dirty="0">
                <a:latin typeface="Calibri"/>
                <a:cs typeface="Calibri"/>
              </a:rPr>
              <a:t>s</a:t>
            </a:r>
            <a:r>
              <a:rPr sz="2856" i="1" spc="-41" dirty="0">
                <a:latin typeface="Calibri"/>
                <a:cs typeface="Calibri"/>
              </a:rPr>
              <a:t>up</a:t>
            </a:r>
            <a:r>
              <a:rPr sz="2856" i="1" spc="-56" dirty="0">
                <a:latin typeface="Calibri"/>
                <a:cs typeface="Calibri"/>
              </a:rPr>
              <a:t>e</a:t>
            </a:r>
            <a:r>
              <a:rPr sz="2856" i="1" spc="25" dirty="0">
                <a:latin typeface="Calibri"/>
                <a:cs typeface="Calibri"/>
              </a:rPr>
              <a:t>r</a:t>
            </a:r>
            <a:r>
              <a:rPr sz="2856" i="1" spc="-66" dirty="0">
                <a:latin typeface="Calibri"/>
                <a:cs typeface="Calibri"/>
              </a:rPr>
              <a:t>v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10" dirty="0">
                <a:latin typeface="Calibri"/>
                <a:cs typeface="Calibri"/>
              </a:rPr>
              <a:t>s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o</a:t>
            </a:r>
            <a:r>
              <a:rPr sz="2856" i="1" dirty="0">
                <a:latin typeface="Calibri"/>
                <a:cs typeface="Calibri"/>
              </a:rPr>
              <a:t>n</a:t>
            </a:r>
            <a:r>
              <a:rPr sz="2856" i="1" spc="163" dirty="0">
                <a:latin typeface="Times New Roman"/>
                <a:cs typeface="Times New Roman"/>
              </a:rPr>
              <a:t> 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46" dirty="0">
                <a:latin typeface="Calibri"/>
                <a:cs typeface="Calibri"/>
              </a:rPr>
              <a:t>aila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5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82897" y="919649"/>
            <a:ext cx="2797809" cy="4701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 txBox="1"/>
          <p:nvPr/>
        </p:nvSpPr>
        <p:spPr>
          <a:xfrm>
            <a:off x="4083615" y="6561451"/>
            <a:ext cx="7423911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hd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nd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nd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al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1411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178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1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2014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6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4484" y="354669"/>
            <a:ext cx="1494108" cy="768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896" spc="-168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4896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896" spc="25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896" spc="-20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896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896" spc="-25" dirty="0">
                <a:solidFill>
                  <a:srgbClr val="FF0000"/>
                </a:solidFill>
                <a:latin typeface="Calibri Light"/>
                <a:cs typeface="Calibri Light"/>
              </a:rPr>
              <a:t>3</a:t>
            </a:r>
            <a:endParaRPr sz="4896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221" y="1410440"/>
            <a:ext cx="8807920" cy="5018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9251" indent="-466298">
              <a:buClr>
                <a:srgbClr val="BDD7EE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15" dirty="0">
                <a:solidFill>
                  <a:srgbClr val="BDD7EE"/>
                </a:solidFill>
                <a:latin typeface="Calibri"/>
                <a:cs typeface="Calibri"/>
              </a:rPr>
              <a:t>C</a:t>
            </a:r>
            <a:r>
              <a:rPr sz="3264" b="1" spc="-46" dirty="0">
                <a:solidFill>
                  <a:srgbClr val="BDD7EE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nd</a:t>
            </a:r>
            <a:r>
              <a:rPr sz="3264" b="1" dirty="0">
                <a:solidFill>
                  <a:srgbClr val="BDD7EE"/>
                </a:solidFill>
                <a:latin typeface="Calibri"/>
                <a:cs typeface="Calibri"/>
              </a:rPr>
              <a:t>i</a:t>
            </a:r>
            <a:r>
              <a:rPr sz="3264" b="1" spc="-31" dirty="0">
                <a:solidFill>
                  <a:srgbClr val="BDD7EE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BDD7EE"/>
                </a:solidFill>
                <a:latin typeface="Calibri"/>
                <a:cs typeface="Calibri"/>
              </a:rPr>
              <a:t>i</a:t>
            </a:r>
            <a:r>
              <a:rPr sz="3264" b="1" spc="-46" dirty="0">
                <a:solidFill>
                  <a:srgbClr val="BDD7EE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BDD7EE"/>
                </a:solidFill>
                <a:latin typeface="Calibri"/>
                <a:cs typeface="Calibri"/>
              </a:rPr>
              <a:t>a</a:t>
            </a:r>
            <a:r>
              <a:rPr sz="3264" b="1" spc="-10" dirty="0">
                <a:solidFill>
                  <a:srgbClr val="BDD7EE"/>
                </a:solidFill>
                <a:latin typeface="Calibri"/>
                <a:cs typeface="Calibri"/>
              </a:rPr>
              <a:t>l</a:t>
            </a:r>
            <a:r>
              <a:rPr sz="3264" b="1" spc="15" dirty="0">
                <a:solidFill>
                  <a:srgbClr val="BDD7EE"/>
                </a:solidFill>
                <a:latin typeface="Times New Roman"/>
                <a:cs typeface="Times New Roman"/>
              </a:rPr>
              <a:t> 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G</a:t>
            </a:r>
            <a:r>
              <a:rPr sz="3264" b="1" spc="-66" dirty="0">
                <a:solidFill>
                  <a:srgbClr val="BDD7EE"/>
                </a:solidFill>
                <a:latin typeface="Calibri"/>
                <a:cs typeface="Calibri"/>
              </a:rPr>
              <a:t>A</a:t>
            </a:r>
            <a:r>
              <a:rPr sz="3264" b="1" spc="-36" dirty="0">
                <a:solidFill>
                  <a:srgbClr val="BDD7EE"/>
                </a:solidFill>
                <a:latin typeface="Calibri"/>
                <a:cs typeface="Calibri"/>
              </a:rPr>
              <a:t>N</a:t>
            </a:r>
            <a:r>
              <a:rPr sz="3264" b="1" spc="-15" dirty="0">
                <a:solidFill>
                  <a:srgbClr val="BDD7EE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479251" indent="-466298">
              <a:spcBef>
                <a:spcPts val="673"/>
              </a:spcBef>
              <a:buClr>
                <a:srgbClr val="BDD7EE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pp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li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c</a:t>
            </a:r>
            <a:r>
              <a:rPr sz="3264" b="1" spc="-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i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on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945549" lvl="1" indent="-466298">
              <a:spcBef>
                <a:spcPts val="16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20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20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168" dirty="0">
                <a:latin typeface="Calibri"/>
                <a:cs typeface="Calibri"/>
              </a:rPr>
              <a:t>T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la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184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15" dirty="0">
                <a:latin typeface="Calibri"/>
                <a:cs typeface="Calibri"/>
              </a:rPr>
              <a:t>x</a:t>
            </a:r>
            <a:r>
              <a:rPr sz="2856" spc="-153" dirty="0">
                <a:latin typeface="Calibri"/>
                <a:cs typeface="Calibri"/>
              </a:rPr>
              <a:t>t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-20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99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S</a:t>
            </a:r>
            <a:r>
              <a:rPr sz="2856" spc="15" dirty="0">
                <a:latin typeface="Calibri"/>
                <a:cs typeface="Calibri"/>
              </a:rPr>
              <a:t>y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92" dirty="0">
                <a:latin typeface="Calibri"/>
                <a:cs typeface="Calibri"/>
              </a:rPr>
              <a:t>F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endParaRPr sz="2856">
              <a:latin typeface="Calibri"/>
              <a:cs typeface="Calibri"/>
            </a:endParaRPr>
          </a:p>
          <a:p>
            <a:pPr marL="479251" indent="-466298">
              <a:spcBef>
                <a:spcPts val="653"/>
              </a:spcBef>
              <a:buClr>
                <a:srgbClr val="BDD7EE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61" dirty="0">
                <a:solidFill>
                  <a:srgbClr val="BDD7EE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d</a:t>
            </a:r>
            <a:r>
              <a:rPr sz="3264" b="1" spc="-15" dirty="0">
                <a:solidFill>
                  <a:srgbClr val="BDD7EE"/>
                </a:solidFill>
                <a:latin typeface="Calibri"/>
                <a:cs typeface="Calibri"/>
              </a:rPr>
              <a:t>v</a:t>
            </a:r>
            <a:r>
              <a:rPr sz="3264" b="1" spc="-5" dirty="0">
                <a:solidFill>
                  <a:srgbClr val="BDD7EE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nc</a:t>
            </a:r>
            <a:r>
              <a:rPr sz="3264" b="1" spc="-15" dirty="0">
                <a:solidFill>
                  <a:srgbClr val="BDD7EE"/>
                </a:solidFill>
                <a:latin typeface="Calibri"/>
                <a:cs typeface="Calibri"/>
              </a:rPr>
              <a:t>e</a:t>
            </a:r>
            <a:r>
              <a:rPr sz="3264" b="1" spc="-20" dirty="0">
                <a:solidFill>
                  <a:srgbClr val="BDD7EE"/>
                </a:solidFill>
                <a:latin typeface="Calibri"/>
                <a:cs typeface="Calibri"/>
              </a:rPr>
              <a:t>d</a:t>
            </a:r>
            <a:r>
              <a:rPr sz="3264" b="1" spc="-20" dirty="0">
                <a:solidFill>
                  <a:srgbClr val="BDD7EE"/>
                </a:solidFill>
                <a:latin typeface="Times New Roman"/>
                <a:cs typeface="Times New Roman"/>
              </a:rPr>
              <a:t> </a:t>
            </a:r>
            <a:r>
              <a:rPr sz="3264" b="1" spc="-61" dirty="0">
                <a:solidFill>
                  <a:srgbClr val="BDD7EE"/>
                </a:solidFill>
                <a:latin typeface="Calibri"/>
                <a:cs typeface="Calibri"/>
              </a:rPr>
              <a:t>GA</a:t>
            </a:r>
            <a:r>
              <a:rPr sz="3264" b="1" spc="-25" dirty="0">
                <a:solidFill>
                  <a:srgbClr val="BDD7EE"/>
                </a:solidFill>
                <a:latin typeface="Calibri"/>
                <a:cs typeface="Calibri"/>
              </a:rPr>
              <a:t>N</a:t>
            </a:r>
            <a:r>
              <a:rPr sz="3264" b="1" spc="-10" dirty="0">
                <a:solidFill>
                  <a:srgbClr val="BDD7EE"/>
                </a:solidFill>
                <a:latin typeface="Times New Roman"/>
                <a:cs typeface="Times New Roman"/>
              </a:rPr>
              <a:t> </a:t>
            </a:r>
            <a:r>
              <a:rPr sz="3264" b="1" spc="15" dirty="0">
                <a:solidFill>
                  <a:srgbClr val="BDD7EE"/>
                </a:solidFill>
                <a:latin typeface="Calibri"/>
                <a:cs typeface="Calibri"/>
              </a:rPr>
              <a:t>E</a:t>
            </a:r>
            <a:r>
              <a:rPr sz="3264" b="1" spc="25" dirty="0">
                <a:solidFill>
                  <a:srgbClr val="BDD7EE"/>
                </a:solidFill>
                <a:latin typeface="Calibri"/>
                <a:cs typeface="Calibri"/>
              </a:rPr>
              <a:t>x</a:t>
            </a:r>
            <a:r>
              <a:rPr sz="3264" b="1" spc="-25" dirty="0">
                <a:solidFill>
                  <a:srgbClr val="BDD7EE"/>
                </a:solidFill>
                <a:latin typeface="Calibri"/>
                <a:cs typeface="Calibri"/>
              </a:rPr>
              <a:t>t</a:t>
            </a:r>
            <a:r>
              <a:rPr sz="3264" b="1" spc="-15" dirty="0">
                <a:solidFill>
                  <a:srgbClr val="BDD7EE"/>
                </a:solidFill>
                <a:latin typeface="Calibri"/>
                <a:cs typeface="Calibri"/>
              </a:rPr>
              <a:t>e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BDD7EE"/>
                </a:solidFill>
                <a:latin typeface="Calibri"/>
                <a:cs typeface="Calibri"/>
              </a:rPr>
              <a:t>si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on</a:t>
            </a:r>
            <a:r>
              <a:rPr sz="3264" b="1" spc="-15" dirty="0">
                <a:solidFill>
                  <a:srgbClr val="BDD7EE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945549" lvl="1" indent="-466298">
              <a:spcBef>
                <a:spcPts val="16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5" dirty="0">
                <a:solidFill>
                  <a:srgbClr val="AFABAB"/>
                </a:solidFill>
                <a:latin typeface="Calibri"/>
                <a:cs typeface="Calibri"/>
              </a:rPr>
              <a:t>C</a:t>
            </a: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o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up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l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d</a:t>
            </a:r>
            <a:r>
              <a:rPr sz="2856" spc="-71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10" dirty="0">
                <a:solidFill>
                  <a:srgbClr val="AFABAB"/>
                </a:solidFill>
                <a:latin typeface="Calibri"/>
                <a:cs typeface="Calibri"/>
              </a:rPr>
              <a:t>G</a:t>
            </a:r>
            <a:r>
              <a:rPr sz="2856" spc="-41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-20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L</a:t>
            </a:r>
            <a:r>
              <a:rPr sz="2856" spc="-20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-66" dirty="0">
                <a:solidFill>
                  <a:srgbClr val="AFABAB"/>
                </a:solidFill>
                <a:latin typeface="Calibri"/>
                <a:cs typeface="Calibri"/>
              </a:rPr>
              <a:t>P</a:t>
            </a:r>
            <a:r>
              <a:rPr sz="2856" spc="10" dirty="0">
                <a:solidFill>
                  <a:srgbClr val="AFABAB"/>
                </a:solidFill>
                <a:latin typeface="Calibri"/>
                <a:cs typeface="Calibri"/>
              </a:rPr>
              <a:t>G</a:t>
            </a:r>
            <a:r>
              <a:rPr sz="2856" spc="-41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-20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r>
              <a:rPr sz="2856" spc="-10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–</a:t>
            </a:r>
            <a:r>
              <a:rPr sz="2856" spc="-97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L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p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la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c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ia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r>
              <a:rPr sz="2856" spc="127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-66" dirty="0">
                <a:solidFill>
                  <a:srgbClr val="AFABAB"/>
                </a:solidFill>
                <a:latin typeface="Calibri"/>
                <a:cs typeface="Calibri"/>
              </a:rPr>
              <a:t>P</a:t>
            </a:r>
            <a:r>
              <a:rPr sz="2856" spc="15" dirty="0">
                <a:solidFill>
                  <a:srgbClr val="AFABAB"/>
                </a:solidFill>
                <a:latin typeface="Calibri"/>
                <a:cs typeface="Calibri"/>
              </a:rPr>
              <a:t>y</a:t>
            </a:r>
            <a:r>
              <a:rPr sz="2856" spc="-92" dirty="0">
                <a:solidFill>
                  <a:srgbClr val="AFABAB"/>
                </a:solidFill>
                <a:latin typeface="Calibri"/>
                <a:cs typeface="Calibri"/>
              </a:rPr>
              <a:t>r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-66" dirty="0">
                <a:solidFill>
                  <a:srgbClr val="AFABAB"/>
                </a:solidFill>
                <a:latin typeface="Calibri"/>
                <a:cs typeface="Calibri"/>
              </a:rPr>
              <a:t>m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i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d</a:t>
            </a:r>
            <a:r>
              <a:rPr sz="2856" spc="25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o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f</a:t>
            </a:r>
            <a:r>
              <a:rPr sz="2856" spc="-56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-41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d</a:t>
            </a: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v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5" dirty="0">
                <a:solidFill>
                  <a:srgbClr val="AFABAB"/>
                </a:solidFill>
                <a:latin typeface="Calibri"/>
                <a:cs typeface="Calibri"/>
              </a:rPr>
              <a:t>r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s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5" dirty="0">
                <a:solidFill>
                  <a:srgbClr val="AFABAB"/>
                </a:solidFill>
                <a:latin typeface="Calibri"/>
                <a:cs typeface="Calibri"/>
              </a:rPr>
              <a:t>r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ia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l</a:t>
            </a:r>
            <a:r>
              <a:rPr sz="2856" spc="-148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-31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-51" dirty="0">
                <a:solidFill>
                  <a:srgbClr val="AFABAB"/>
                </a:solidFill>
                <a:latin typeface="Calibri"/>
                <a:cs typeface="Calibri"/>
              </a:rPr>
              <a:t>t</a:t>
            </a:r>
            <a:r>
              <a:rPr sz="2856" spc="-25" dirty="0">
                <a:solidFill>
                  <a:srgbClr val="AFABAB"/>
                </a:solidFill>
                <a:latin typeface="Calibri"/>
                <a:cs typeface="Calibri"/>
              </a:rPr>
              <a:t>w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or</a:t>
            </a:r>
            <a:r>
              <a:rPr sz="2856" spc="10" dirty="0">
                <a:solidFill>
                  <a:srgbClr val="AFABAB"/>
                </a:solidFill>
                <a:latin typeface="Calibri"/>
                <a:cs typeface="Calibri"/>
              </a:rPr>
              <a:t>k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245"/>
              </a:spcBef>
              <a:buFont typeface="Arial"/>
              <a:buChar char="•"/>
              <a:tabLst>
                <a:tab pos="945549" algn="l"/>
              </a:tabLst>
            </a:pPr>
            <a:r>
              <a:rPr sz="2856" spc="-25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d</a:t>
            </a: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v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5" dirty="0">
                <a:solidFill>
                  <a:srgbClr val="AFABAB"/>
                </a:solidFill>
                <a:latin typeface="Calibri"/>
                <a:cs typeface="Calibri"/>
              </a:rPr>
              <a:t>rs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5" dirty="0">
                <a:solidFill>
                  <a:srgbClr val="AFABAB"/>
                </a:solidFill>
                <a:latin typeface="Calibri"/>
                <a:cs typeface="Calibri"/>
              </a:rPr>
              <a:t>r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iall</a:t>
            </a:r>
            <a:r>
              <a:rPr sz="2856" spc="-15" dirty="0">
                <a:solidFill>
                  <a:srgbClr val="AFABAB"/>
                </a:solidFill>
                <a:latin typeface="Calibri"/>
                <a:cs typeface="Calibri"/>
              </a:rPr>
              <a:t>y</a:t>
            </a:r>
            <a:r>
              <a:rPr sz="2856" spc="-71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L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5" dirty="0">
                <a:solidFill>
                  <a:srgbClr val="AFABAB"/>
                </a:solidFill>
                <a:latin typeface="Calibri"/>
                <a:cs typeface="Calibri"/>
              </a:rPr>
              <a:t>r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d</a:t>
            </a:r>
            <a:r>
              <a:rPr sz="2856" spc="-76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-15" dirty="0">
                <a:solidFill>
                  <a:srgbClr val="AFABAB"/>
                </a:solidFill>
                <a:latin typeface="Calibri"/>
                <a:cs typeface="Calibri"/>
              </a:rPr>
              <a:t>I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r>
              <a:rPr sz="2856" spc="-61" dirty="0">
                <a:solidFill>
                  <a:srgbClr val="AFABAB"/>
                </a:solidFill>
                <a:latin typeface="Calibri"/>
                <a:cs typeface="Calibri"/>
              </a:rPr>
              <a:t>f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5" dirty="0">
                <a:solidFill>
                  <a:srgbClr val="AFABAB"/>
                </a:solidFill>
                <a:latin typeface="Calibri"/>
                <a:cs typeface="Calibri"/>
              </a:rPr>
              <a:t>r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c</a:t>
            </a:r>
            <a:r>
              <a:rPr sz="2856" spc="-15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 marL="479251" indent="-466298">
              <a:spcBef>
                <a:spcPts val="551"/>
              </a:spcBef>
              <a:buClr>
                <a:srgbClr val="BDD7EE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36" dirty="0">
                <a:solidFill>
                  <a:srgbClr val="BDD7EE"/>
                </a:solidFill>
                <a:latin typeface="Calibri"/>
                <a:cs typeface="Calibri"/>
              </a:rPr>
              <a:t>S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u</a:t>
            </a:r>
            <a:r>
              <a:rPr sz="3264" b="1" spc="-5" dirty="0">
                <a:solidFill>
                  <a:srgbClr val="BDD7EE"/>
                </a:solidFill>
                <a:latin typeface="Calibri"/>
                <a:cs typeface="Calibri"/>
              </a:rPr>
              <a:t>mma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r</a:t>
            </a:r>
            <a:r>
              <a:rPr sz="3264" b="1" spc="-20" dirty="0">
                <a:solidFill>
                  <a:srgbClr val="BDD7EE"/>
                </a:solidFill>
                <a:latin typeface="Calibri"/>
                <a:cs typeface="Calibri"/>
              </a:rPr>
              <a:t>y</a:t>
            </a:r>
            <a:endParaRPr sz="326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46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988" y="749405"/>
            <a:ext cx="6305435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31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51" dirty="0">
                <a:solidFill>
                  <a:srgbClr val="FF0000"/>
                </a:solidFill>
                <a:latin typeface="Calibri Light"/>
                <a:cs typeface="Calibri Light"/>
              </a:rPr>
              <a:t>-t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51" dirty="0">
                <a:solidFill>
                  <a:srgbClr val="FF0000"/>
                </a:solidFill>
                <a:latin typeface="Calibri Light"/>
                <a:cs typeface="Calibri Light"/>
              </a:rPr>
              <a:t>-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2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337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la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37107" y="1722742"/>
            <a:ext cx="10362248" cy="3898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1114304" y="5686806"/>
            <a:ext cx="10369383" cy="557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81" algn="r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1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</a:p>
          <a:p>
            <a:pPr marL="12953">
              <a:spcBef>
                <a:spcPts val="102"/>
              </a:spcBef>
            </a:pPr>
            <a:r>
              <a:rPr sz="2040" u="heavy" spc="-46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r>
              <a:rPr sz="2040" u="heavy" spc="41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2040" u="heavy" spc="46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040" u="heavy" spc="-10" dirty="0">
                <a:solidFill>
                  <a:srgbClr val="0563C1"/>
                </a:solidFill>
                <a:latin typeface="Calibri"/>
                <a:cs typeface="Calibri"/>
              </a:rPr>
              <a:t>k</a:t>
            </a:r>
            <a:r>
              <a:rPr sz="2040" u="heavy" spc="-112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040" u="heavy" spc="2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040" u="heavy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040" u="heavy" spc="-56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040" u="heavy" spc="41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040" u="heavy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040" u="heavy" spc="-158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040" u="heavy" spc="41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2040" u="heavy" spc="46" dirty="0">
                <a:solidFill>
                  <a:srgbClr val="0563C1"/>
                </a:solidFill>
                <a:latin typeface="Calibri"/>
                <a:cs typeface="Calibri"/>
              </a:rPr>
              <a:t>n</a:t>
            </a:r>
            <a:r>
              <a:rPr sz="2040" u="heavy" spc="2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04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040" u="heavy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r>
              <a:rPr sz="2040" u="heavy" spc="41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040" u="heavy" spc="-61" dirty="0">
                <a:solidFill>
                  <a:srgbClr val="0563C1"/>
                </a:solidFill>
                <a:latin typeface="Calibri"/>
                <a:cs typeface="Calibri"/>
              </a:rPr>
              <a:t>c</a:t>
            </a:r>
            <a:r>
              <a:rPr sz="2040" u="heavy" spc="2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040" u="heavy" spc="41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2040" u="heavy" spc="-15" dirty="0">
                <a:solidFill>
                  <a:srgbClr val="0563C1"/>
                </a:solidFill>
                <a:latin typeface="Calibri"/>
                <a:cs typeface="Calibri"/>
              </a:rPr>
              <a:t>v</a:t>
            </a:r>
            <a:r>
              <a:rPr sz="2040" u="heavy" spc="-10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040" u="heavy" spc="-199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040" u="heavy" spc="46" dirty="0">
                <a:solidFill>
                  <a:srgbClr val="0563C1"/>
                </a:solidFill>
                <a:latin typeface="Calibri"/>
                <a:cs typeface="Calibri"/>
              </a:rPr>
              <a:t>d</a:t>
            </a:r>
            <a:r>
              <a:rPr sz="204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040" u="heavy" spc="-20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r>
              <a:rPr sz="2040" u="heavy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040" u="heavy" spc="-158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040" u="heavy" spc="46" dirty="0">
                <a:solidFill>
                  <a:srgbClr val="0563C1"/>
                </a:solidFill>
                <a:latin typeface="Calibri"/>
                <a:cs typeface="Calibri"/>
              </a:rPr>
              <a:t>o</a:t>
            </a:r>
            <a:r>
              <a:rPr sz="2040" u="heavy" dirty="0">
                <a:solidFill>
                  <a:srgbClr val="0563C1"/>
                </a:solidFill>
                <a:latin typeface="Calibri"/>
                <a:cs typeface="Calibri"/>
              </a:rPr>
              <a:t>f</a:t>
            </a:r>
            <a:r>
              <a:rPr sz="2040" u="heavy" spc="-116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040" u="heavy" spc="20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r>
              <a:rPr sz="2040" u="heavy" spc="46" dirty="0">
                <a:solidFill>
                  <a:srgbClr val="0563C1"/>
                </a:solidFill>
                <a:latin typeface="Calibri"/>
                <a:cs typeface="Calibri"/>
              </a:rPr>
              <a:t>h</a:t>
            </a:r>
            <a:r>
              <a:rPr sz="2040" u="heavy" spc="41" dirty="0">
                <a:solidFill>
                  <a:srgbClr val="0563C1"/>
                </a:solidFill>
                <a:latin typeface="Calibri"/>
                <a:cs typeface="Calibri"/>
              </a:rPr>
              <a:t>i</a:t>
            </a:r>
            <a:r>
              <a:rPr sz="2040" u="heavy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r>
              <a:rPr sz="2040" u="heavy" spc="-189" dirty="0">
                <a:solidFill>
                  <a:srgbClr val="0563C1"/>
                </a:solidFill>
                <a:latin typeface="Times New Roman"/>
                <a:cs typeface="Times New Roman"/>
              </a:rPr>
              <a:t> </a:t>
            </a:r>
            <a:r>
              <a:rPr sz="2040" u="heavy" spc="46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2040" u="heavy" spc="41" dirty="0">
                <a:solidFill>
                  <a:srgbClr val="0563C1"/>
                </a:solidFill>
                <a:latin typeface="Calibri"/>
                <a:cs typeface="Calibri"/>
              </a:rPr>
              <a:t>a</a:t>
            </a:r>
            <a:r>
              <a:rPr sz="2040" u="heavy" spc="46" dirty="0">
                <a:solidFill>
                  <a:srgbClr val="0563C1"/>
                </a:solidFill>
                <a:latin typeface="Calibri"/>
                <a:cs typeface="Calibri"/>
              </a:rPr>
              <a:t>p</a:t>
            </a:r>
            <a:r>
              <a:rPr sz="2040" u="heavy" spc="-5" dirty="0">
                <a:solidFill>
                  <a:srgbClr val="0563C1"/>
                </a:solidFill>
                <a:latin typeface="Calibri"/>
                <a:cs typeface="Calibri"/>
              </a:rPr>
              <a:t>e</a:t>
            </a:r>
            <a:r>
              <a:rPr sz="2040" u="heavy" spc="-10" dirty="0">
                <a:solidFill>
                  <a:srgbClr val="0563C1"/>
                </a:solidFill>
                <a:latin typeface="Calibri"/>
                <a:cs typeface="Calibri"/>
              </a:rPr>
              <a:t>r</a:t>
            </a:r>
            <a:endParaRPr sz="204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6397" y="6561451"/>
            <a:ext cx="9561127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34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J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hou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-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la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nd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al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1611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07004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51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60988" y="749405"/>
            <a:ext cx="6305435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31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51" dirty="0">
                <a:solidFill>
                  <a:srgbClr val="FF0000"/>
                </a:solidFill>
                <a:latin typeface="Calibri Light"/>
                <a:cs typeface="Calibri Light"/>
              </a:rPr>
              <a:t>-t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51" dirty="0">
                <a:solidFill>
                  <a:srgbClr val="FF0000"/>
                </a:solidFill>
                <a:latin typeface="Calibri Light"/>
                <a:cs typeface="Calibri Light"/>
              </a:rPr>
              <a:t>-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2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337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la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5" y="1899672"/>
            <a:ext cx="5725148" cy="2318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marR="1380761" indent="-233149">
              <a:lnSpc>
                <a:spcPts val="3060"/>
              </a:lnSpc>
              <a:buFont typeface="Arial"/>
              <a:buChar char="•"/>
              <a:tabLst>
                <a:tab pos="246102" algn="l"/>
              </a:tabLst>
            </a:pP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e:</a:t>
            </a:r>
            <a:r>
              <a:rPr sz="2856" spc="-158" dirty="0">
                <a:latin typeface="Times New Roman"/>
                <a:cs typeface="Times New Roman"/>
              </a:rPr>
              <a:t> </a:t>
            </a:r>
            <a:r>
              <a:rPr sz="2856" i="1" spc="-25" dirty="0">
                <a:latin typeface="Calibri"/>
                <a:cs typeface="Calibri"/>
              </a:rPr>
              <a:t>D</a:t>
            </a:r>
            <a:r>
              <a:rPr sz="2856" i="1" spc="36" dirty="0">
                <a:latin typeface="Calibri"/>
                <a:cs typeface="Calibri"/>
              </a:rPr>
              <a:t>C</a:t>
            </a:r>
            <a:r>
              <a:rPr sz="2856" i="1" spc="10" dirty="0">
                <a:latin typeface="Calibri"/>
                <a:cs typeface="Calibri"/>
              </a:rPr>
              <a:t>G</a:t>
            </a:r>
            <a:r>
              <a:rPr sz="2856" i="1" spc="-46" dirty="0">
                <a:latin typeface="Calibri"/>
                <a:cs typeface="Calibri"/>
              </a:rPr>
              <a:t>A</a:t>
            </a:r>
            <a:r>
              <a:rPr sz="2856" i="1" spc="-31" dirty="0">
                <a:latin typeface="Calibri"/>
                <a:cs typeface="Calibri"/>
              </a:rPr>
              <a:t>N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56">
              <a:latin typeface="Times New Roman"/>
              <a:cs typeface="Times New Roman"/>
            </a:endParaRPr>
          </a:p>
          <a:p>
            <a:pPr marL="246102" marR="5181" indent="-233149">
              <a:lnSpc>
                <a:spcPts val="3060"/>
              </a:lnSpc>
              <a:spcBef>
                <a:spcPts val="1917"/>
              </a:spcBef>
              <a:buFont typeface="Arial"/>
              <a:buChar char="•"/>
              <a:tabLst>
                <a:tab pos="246102" algn="l"/>
              </a:tabLst>
            </a:pPr>
            <a:r>
              <a:rPr sz="2856" spc="-184" dirty="0">
                <a:latin typeface="Calibri"/>
                <a:cs typeface="Calibri"/>
              </a:rPr>
              <a:t>T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20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31" dirty="0">
                <a:latin typeface="Calibri"/>
                <a:cs typeface="Calibri"/>
              </a:rPr>
              <a:t>f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25" dirty="0">
                <a:latin typeface="Calibri"/>
                <a:cs typeface="Calibri"/>
              </a:rPr>
              <a:t>m</a:t>
            </a:r>
            <a:r>
              <a:rPr sz="2856" spc="-24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99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076" y="4762248"/>
            <a:ext cx="5878639" cy="1582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marR="5181" indent="-233149">
              <a:lnSpc>
                <a:spcPct val="90300"/>
              </a:lnSpc>
              <a:buFont typeface="Arial"/>
              <a:buChar char="•"/>
              <a:tabLst>
                <a:tab pos="246102" algn="l"/>
              </a:tabLst>
            </a:pPr>
            <a:r>
              <a:rPr sz="2856" spc="5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0" dirty="0">
                <a:latin typeface="Calibri"/>
                <a:cs typeface="Calibri"/>
              </a:rPr>
              <a:t>ov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99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148" dirty="0">
                <a:latin typeface="Calibri"/>
                <a:cs typeface="Calibri"/>
              </a:rPr>
              <a:t>a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31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76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31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x</a:t>
            </a:r>
            <a:r>
              <a:rPr sz="2856" spc="-11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5" dirty="0">
                <a:latin typeface="Calibri"/>
                <a:cs typeface="Calibri"/>
              </a:rPr>
              <a:t>w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-5" dirty="0">
                <a:latin typeface="Calibri"/>
                <a:cs typeface="Calibri"/>
              </a:rPr>
              <a:t>w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rr</a:t>
            </a:r>
            <a:r>
              <a:rPr sz="2856" spc="15" dirty="0">
                <a:latin typeface="Calibri"/>
                <a:cs typeface="Calibri"/>
              </a:rPr>
              <a:t>y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224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143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i="1" spc="10" dirty="0">
                <a:latin typeface="Calibri"/>
                <a:cs typeface="Calibri"/>
              </a:rPr>
              <a:t>s</a:t>
            </a:r>
            <a:r>
              <a:rPr sz="2856" i="1" spc="-41" dirty="0">
                <a:latin typeface="Calibri"/>
                <a:cs typeface="Calibri"/>
              </a:rPr>
              <a:t>t</a:t>
            </a:r>
            <a:r>
              <a:rPr sz="2856" i="1" spc="25" dirty="0">
                <a:latin typeface="Calibri"/>
                <a:cs typeface="Calibri"/>
              </a:rPr>
              <a:t>r</a:t>
            </a:r>
            <a:r>
              <a:rPr sz="2856" i="1" spc="-41" dirty="0">
                <a:latin typeface="Calibri"/>
                <a:cs typeface="Calibri"/>
              </a:rPr>
              <a:t>u</a:t>
            </a:r>
            <a:r>
              <a:rPr sz="2856" i="1" spc="36" dirty="0">
                <a:latin typeface="Calibri"/>
                <a:cs typeface="Calibri"/>
              </a:rPr>
              <a:t>c</a:t>
            </a:r>
            <a:r>
              <a:rPr sz="2856" i="1" spc="-51" dirty="0">
                <a:latin typeface="Calibri"/>
                <a:cs typeface="Calibri"/>
              </a:rPr>
              <a:t>t</a:t>
            </a:r>
            <a:r>
              <a:rPr sz="2856" i="1" spc="-41" dirty="0">
                <a:latin typeface="Calibri"/>
                <a:cs typeface="Calibri"/>
              </a:rPr>
              <a:t>u</a:t>
            </a:r>
            <a:r>
              <a:rPr sz="2856" i="1" spc="25" dirty="0">
                <a:latin typeface="Calibri"/>
                <a:cs typeface="Calibri"/>
              </a:rPr>
              <a:t>r</a:t>
            </a:r>
            <a:r>
              <a:rPr sz="2856" i="1" spc="-56" dirty="0">
                <a:latin typeface="Calibri"/>
                <a:cs typeface="Calibri"/>
              </a:rPr>
              <a:t>e</a:t>
            </a:r>
            <a:r>
              <a:rPr sz="2856" i="1" dirty="0">
                <a:latin typeface="Calibri"/>
                <a:cs typeface="Calibri"/>
              </a:rPr>
              <a:t>d</a:t>
            </a:r>
            <a:r>
              <a:rPr sz="2856" i="1" spc="-46" dirty="0">
                <a:latin typeface="Times New Roman"/>
                <a:cs typeface="Times New Roman"/>
              </a:rPr>
              <a:t> </a:t>
            </a:r>
            <a:r>
              <a:rPr sz="2856" i="1" spc="-46" dirty="0">
                <a:latin typeface="Calibri"/>
                <a:cs typeface="Calibri"/>
              </a:rPr>
              <a:t>l</a:t>
            </a:r>
            <a:r>
              <a:rPr sz="2856" i="1" spc="-41" dirty="0">
                <a:latin typeface="Calibri"/>
                <a:cs typeface="Calibri"/>
              </a:rPr>
              <a:t>o</a:t>
            </a:r>
            <a:r>
              <a:rPr sz="2856" i="1" spc="10" dirty="0">
                <a:latin typeface="Calibri"/>
                <a:cs typeface="Calibri"/>
              </a:rPr>
              <a:t>s</a:t>
            </a:r>
            <a:r>
              <a:rPr sz="2856" i="1" dirty="0">
                <a:latin typeface="Calibri"/>
                <a:cs typeface="Calibri"/>
              </a:rPr>
              <a:t>s</a:t>
            </a:r>
            <a:r>
              <a:rPr sz="2856" i="1" spc="15" dirty="0">
                <a:latin typeface="Times New Roman"/>
                <a:cs typeface="Times New Roman"/>
              </a:rPr>
              <a:t> 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25" dirty="0">
                <a:latin typeface="Calibri"/>
                <a:cs typeface="Calibri"/>
              </a:rPr>
              <a:t>un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204" dirty="0">
                <a:latin typeface="Times New Roman"/>
                <a:cs typeface="Times New Roman"/>
              </a:rPr>
              <a:t> 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15" dirty="0">
                <a:latin typeface="Calibri"/>
                <a:cs typeface="Calibri"/>
              </a:rPr>
              <a:t>x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li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89" dirty="0">
                <a:latin typeface="Calibri"/>
                <a:cs typeface="Calibri"/>
              </a:rPr>
              <a:t>y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15594" y="1722742"/>
            <a:ext cx="4365111" cy="3937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 txBox="1"/>
          <p:nvPr/>
        </p:nvSpPr>
        <p:spPr>
          <a:xfrm>
            <a:off x="9300925" y="5723321"/>
            <a:ext cx="2182551" cy="22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2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6397" y="6561451"/>
            <a:ext cx="9561127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34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J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hou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-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la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nd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al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1611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07004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24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4376" y="749405"/>
            <a:ext cx="5417519" cy="70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439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76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x</a:t>
            </a:r>
            <a:r>
              <a:rPr sz="4488" spc="-168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51" dirty="0">
                <a:solidFill>
                  <a:srgbClr val="FF0000"/>
                </a:solidFill>
                <a:latin typeface="Calibri Light"/>
                <a:cs typeface="Calibri Light"/>
              </a:rPr>
              <a:t>-t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51" dirty="0">
                <a:solidFill>
                  <a:srgbClr val="FF0000"/>
                </a:solidFill>
                <a:latin typeface="Calibri Light"/>
                <a:cs typeface="Calibri Light"/>
              </a:rPr>
              <a:t>-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116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y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is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97502" y="1515480"/>
            <a:ext cx="4883203" cy="4429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9300925" y="6009295"/>
            <a:ext cx="2182551" cy="22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1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3689" y="6561451"/>
            <a:ext cx="7992539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61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Lee,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1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36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46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9798" y="1811901"/>
            <a:ext cx="5040591" cy="3940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856" spc="5" dirty="0">
                <a:solidFill>
                  <a:srgbClr val="203864"/>
                </a:solidFill>
                <a:latin typeface="Calibri"/>
                <a:cs typeface="Calibri"/>
              </a:rPr>
              <a:t>M</a:t>
            </a:r>
            <a:r>
              <a:rPr sz="2856" spc="20" dirty="0">
                <a:solidFill>
                  <a:srgbClr val="203864"/>
                </a:solidFill>
                <a:latin typeface="Calibri"/>
                <a:cs typeface="Calibri"/>
              </a:rPr>
              <a:t>o</a:t>
            </a:r>
            <a:r>
              <a:rPr sz="2856" spc="-51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2856" spc="-46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856" spc="15" dirty="0">
                <a:solidFill>
                  <a:srgbClr val="203864"/>
                </a:solidFill>
                <a:latin typeface="Calibri"/>
                <a:cs typeface="Calibri"/>
              </a:rPr>
              <a:t>v</a:t>
            </a:r>
            <a:r>
              <a:rPr sz="2856" spc="-46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856" spc="-51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2856" spc="-46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856" spc="20" dirty="0">
                <a:solidFill>
                  <a:srgbClr val="203864"/>
                </a:solidFill>
                <a:latin typeface="Calibri"/>
                <a:cs typeface="Calibri"/>
              </a:rPr>
              <a:t>o</a:t>
            </a:r>
            <a:r>
              <a:rPr sz="2856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endParaRPr sz="2856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2907">
              <a:latin typeface="Times New Roman"/>
              <a:cs typeface="Times New Roman"/>
            </a:endParaRPr>
          </a:p>
          <a:p>
            <a:pPr marL="12953" marR="45982">
              <a:lnSpc>
                <a:spcPct val="101200"/>
              </a:lnSpc>
            </a:pP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a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15" dirty="0">
                <a:latin typeface="Calibri"/>
                <a:cs typeface="Calibri"/>
              </a:rPr>
              <a:t>x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,</a:t>
            </a:r>
            <a:r>
              <a:rPr sz="2856" spc="-102" dirty="0">
                <a:latin typeface="Times New Roman"/>
                <a:cs typeface="Times New Roman"/>
              </a:rPr>
              <a:t> 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41" dirty="0">
                <a:latin typeface="Calibri"/>
                <a:cs typeface="Calibri"/>
              </a:rPr>
              <a:t>m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dirty="0">
                <a:latin typeface="Calibri"/>
                <a:cs typeface="Calibri"/>
              </a:rPr>
              <a:t>y</a:t>
            </a:r>
            <a:r>
              <a:rPr sz="2856" spc="31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ss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ia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652">
              <a:latin typeface="Times New Roman"/>
              <a:cs typeface="Times New Roman"/>
            </a:endParaRPr>
          </a:p>
          <a:p>
            <a:pPr marL="12953" marR="5181">
              <a:lnSpc>
                <a:spcPct val="100200"/>
              </a:lnSpc>
            </a:pPr>
            <a:r>
              <a:rPr sz="2856" spc="-20" dirty="0">
                <a:latin typeface="Calibri"/>
                <a:cs typeface="Calibri"/>
              </a:rPr>
              <a:t>U</a:t>
            </a:r>
            <a:r>
              <a:rPr sz="2856" spc="-10" dirty="0">
                <a:latin typeface="Calibri"/>
                <a:cs typeface="Calibri"/>
              </a:rPr>
              <a:t>se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02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a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20" dirty="0">
                <a:latin typeface="Calibri"/>
                <a:cs typeface="Calibri"/>
              </a:rPr>
              <a:t>N</a:t>
            </a:r>
            <a:r>
              <a:rPr sz="2856" spc="-112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h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15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76" dirty="0">
                <a:latin typeface="Calibri"/>
                <a:cs typeface="Calibri"/>
              </a:rPr>
              <a:t>“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”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15" dirty="0">
                <a:latin typeface="Calibri"/>
                <a:cs typeface="Calibri"/>
              </a:rPr>
              <a:t>x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10" dirty="0">
                <a:latin typeface="Calibri"/>
                <a:cs typeface="Calibri"/>
              </a:rPr>
              <a:t>d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4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6191" y="367133"/>
            <a:ext cx="11831846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S</a:t>
            </a:r>
            <a:r>
              <a:rPr spc="-7" dirty="0"/>
              <a:t>upervised</a:t>
            </a:r>
            <a:r>
              <a:rPr spc="-61" dirty="0"/>
              <a:t> </a:t>
            </a:r>
            <a:r>
              <a:rPr spc="-7" dirty="0">
                <a:solidFill>
                  <a:srgbClr val="FF0000"/>
                </a:solidFill>
              </a:rPr>
              <a:t>L</a:t>
            </a:r>
            <a:r>
              <a:rPr spc="-7" dirty="0"/>
              <a:t>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2645827"/>
            <a:ext cx="4880624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448175" indent="-430905">
              <a:spcBef>
                <a:spcPts val="136"/>
              </a:spcBef>
              <a:buFont typeface="Arial"/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Find deterministic function </a:t>
            </a:r>
            <a:r>
              <a:rPr sz="2720" b="1" i="1" dirty="0">
                <a:latin typeface="Arial"/>
                <a:cs typeface="Arial"/>
              </a:rPr>
              <a:t>f</a:t>
            </a:r>
            <a:r>
              <a:rPr sz="2720" b="1" i="1" spc="-82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:</a:t>
            </a:r>
            <a:endParaRPr sz="272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4909" y="2645827"/>
            <a:ext cx="1253832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b="1" i="1" dirty="0">
                <a:solidFill>
                  <a:srgbClr val="FF9900"/>
                </a:solidFill>
                <a:latin typeface="Arial"/>
                <a:cs typeface="Arial"/>
              </a:rPr>
              <a:t>y =</a:t>
            </a:r>
            <a:r>
              <a:rPr sz="2720" b="1" i="1" spc="-129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720" b="1" i="1" spc="-7" dirty="0">
                <a:solidFill>
                  <a:srgbClr val="FF9900"/>
                </a:solidFill>
                <a:latin typeface="Arial"/>
                <a:cs typeface="Arial"/>
              </a:rPr>
              <a:t>f(x)</a:t>
            </a:r>
            <a:r>
              <a:rPr sz="2720" i="1" spc="-7" dirty="0">
                <a:latin typeface="Arial"/>
                <a:cs typeface="Arial"/>
              </a:rPr>
              <a:t>,</a:t>
            </a:r>
            <a:endParaRPr sz="272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7027" y="2645827"/>
            <a:ext cx="2605245" cy="436015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2720" dirty="0">
                <a:latin typeface="Arial"/>
                <a:cs typeface="Arial"/>
              </a:rPr>
              <a:t>x : </a:t>
            </a:r>
            <a:r>
              <a:rPr sz="2720" spc="-7" dirty="0">
                <a:latin typeface="Arial"/>
                <a:cs typeface="Arial"/>
              </a:rPr>
              <a:t>data, </a:t>
            </a:r>
            <a:r>
              <a:rPr sz="2720" dirty="0">
                <a:latin typeface="Arial"/>
                <a:cs typeface="Arial"/>
              </a:rPr>
              <a:t>y :</a:t>
            </a:r>
            <a:r>
              <a:rPr sz="2720" spc="-136" dirty="0">
                <a:latin typeface="Arial"/>
                <a:cs typeface="Arial"/>
              </a:rPr>
              <a:t> </a:t>
            </a:r>
            <a:r>
              <a:rPr sz="2720" b="1" spc="-7" dirty="0">
                <a:solidFill>
                  <a:srgbClr val="FF0000"/>
                </a:solidFill>
                <a:latin typeface="Arial"/>
                <a:cs typeface="Arial"/>
              </a:rPr>
              <a:t>label</a:t>
            </a:r>
            <a:endParaRPr sz="272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82281" y="4385218"/>
            <a:ext cx="1100335" cy="794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8" name="object 8"/>
          <p:cNvSpPr txBox="1"/>
          <p:nvPr/>
        </p:nvSpPr>
        <p:spPr>
          <a:xfrm>
            <a:off x="5242322" y="4613153"/>
            <a:ext cx="411036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-7" dirty="0">
                <a:latin typeface="Arial"/>
                <a:cs typeface="Arial"/>
              </a:rPr>
              <a:t>Cat</a:t>
            </a:r>
            <a:endParaRPr sz="1904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5878" y="4544493"/>
            <a:ext cx="611373" cy="476664"/>
          </a:xfrm>
          <a:custGeom>
            <a:avLst/>
            <a:gdLst/>
            <a:ahLst/>
            <a:cxnLst/>
            <a:rect l="l" t="t" r="r" b="b"/>
            <a:pathLst>
              <a:path w="449579" h="350520">
                <a:moveTo>
                  <a:pt x="0" y="0"/>
                </a:moveTo>
                <a:lnTo>
                  <a:pt x="449099" y="0"/>
                </a:lnTo>
                <a:lnTo>
                  <a:pt x="4490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0" name="object 10"/>
          <p:cNvSpPr txBox="1"/>
          <p:nvPr/>
        </p:nvSpPr>
        <p:spPr>
          <a:xfrm>
            <a:off x="4361983" y="4433685"/>
            <a:ext cx="178749" cy="645303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4080" i="1" dirty="0">
                <a:latin typeface="Arial"/>
                <a:cs typeface="Arial"/>
              </a:rPr>
              <a:t>f</a:t>
            </a:r>
            <a:endParaRPr sz="408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82622" y="4782608"/>
            <a:ext cx="285826" cy="0"/>
          </a:xfrm>
          <a:custGeom>
            <a:avLst/>
            <a:gdLst/>
            <a:ahLst/>
            <a:cxnLst/>
            <a:rect l="l" t="t" r="r" b="b"/>
            <a:pathLst>
              <a:path w="210185">
                <a:moveTo>
                  <a:pt x="0" y="0"/>
                </a:moveTo>
                <a:lnTo>
                  <a:pt x="2098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2" name="object 12"/>
          <p:cNvSpPr/>
          <p:nvPr/>
        </p:nvSpPr>
        <p:spPr>
          <a:xfrm>
            <a:off x="4067991" y="4761224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3" name="object 13"/>
          <p:cNvSpPr/>
          <p:nvPr/>
        </p:nvSpPr>
        <p:spPr>
          <a:xfrm>
            <a:off x="4067991" y="4761224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4" name="object 14"/>
          <p:cNvSpPr/>
          <p:nvPr/>
        </p:nvSpPr>
        <p:spPr>
          <a:xfrm>
            <a:off x="4756598" y="4782540"/>
            <a:ext cx="309139" cy="9499"/>
          </a:xfrm>
          <a:custGeom>
            <a:avLst/>
            <a:gdLst/>
            <a:ahLst/>
            <a:cxnLst/>
            <a:rect l="l" t="t" r="r" b="b"/>
            <a:pathLst>
              <a:path w="227329" h="6985">
                <a:moveTo>
                  <a:pt x="0" y="0"/>
                </a:moveTo>
                <a:lnTo>
                  <a:pt x="226974" y="672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5" name="object 15"/>
          <p:cNvSpPr/>
          <p:nvPr/>
        </p:nvSpPr>
        <p:spPr>
          <a:xfrm>
            <a:off x="5064610" y="4770300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924" y="0"/>
                </a:lnTo>
                <a:lnTo>
                  <a:pt x="43674" y="16999"/>
                </a:lnTo>
                <a:lnTo>
                  <a:pt x="0" y="31449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6" name="object 16"/>
          <p:cNvSpPr/>
          <p:nvPr/>
        </p:nvSpPr>
        <p:spPr>
          <a:xfrm>
            <a:off x="5064610" y="4770300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674" y="16999"/>
                </a:lnTo>
                <a:lnTo>
                  <a:pt x="924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17" name="object 17"/>
          <p:cNvSpPr txBox="1"/>
          <p:nvPr/>
        </p:nvSpPr>
        <p:spPr>
          <a:xfrm>
            <a:off x="9726183" y="4611207"/>
            <a:ext cx="450758" cy="310468"/>
          </a:xfrm>
          <a:prstGeom prst="rect">
            <a:avLst/>
          </a:prstGeom>
        </p:spPr>
        <p:txBody>
          <a:bodyPr vert="horz" wrap="square" lIns="0" tIns="17270" rIns="0" bIns="0" rtlCol="0">
            <a:spAutoFit/>
          </a:bodyPr>
          <a:lstStyle/>
          <a:p>
            <a:pPr marL="17271">
              <a:spcBef>
                <a:spcPts val="136"/>
              </a:spcBef>
            </a:pPr>
            <a:r>
              <a:rPr sz="1904" spc="-7" dirty="0">
                <a:latin typeface="Arial"/>
                <a:cs typeface="Arial"/>
              </a:rPr>
              <a:t>F18</a:t>
            </a:r>
            <a:endParaRPr sz="1904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42166" y="4525184"/>
            <a:ext cx="626915" cy="512961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025"/>
              </a:lnSpc>
            </a:pPr>
            <a:r>
              <a:rPr sz="4080" i="1" dirty="0">
                <a:latin typeface="Arial"/>
                <a:cs typeface="Arial"/>
              </a:rPr>
              <a:t>f</a:t>
            </a:r>
            <a:endParaRPr sz="408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69695" y="4780771"/>
            <a:ext cx="295324" cy="0"/>
          </a:xfrm>
          <a:custGeom>
            <a:avLst/>
            <a:gdLst/>
            <a:ahLst/>
            <a:cxnLst/>
            <a:rect l="l" t="t" r="r" b="b"/>
            <a:pathLst>
              <a:path w="217170">
                <a:moveTo>
                  <a:pt x="0" y="0"/>
                </a:moveTo>
                <a:lnTo>
                  <a:pt x="216749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0" name="object 20"/>
          <p:cNvSpPr/>
          <p:nvPr/>
        </p:nvSpPr>
        <p:spPr>
          <a:xfrm>
            <a:off x="8564449" y="4759388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74"/>
                </a:moveTo>
                <a:lnTo>
                  <a:pt x="0" y="0"/>
                </a:lnTo>
                <a:lnTo>
                  <a:pt x="43224" y="15724"/>
                </a:lnTo>
                <a:lnTo>
                  <a:pt x="0" y="314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1" name="object 21"/>
          <p:cNvSpPr/>
          <p:nvPr/>
        </p:nvSpPr>
        <p:spPr>
          <a:xfrm>
            <a:off x="8564449" y="4759387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74"/>
                </a:moveTo>
                <a:lnTo>
                  <a:pt x="43224" y="15724"/>
                </a:lnTo>
                <a:lnTo>
                  <a:pt x="0" y="0"/>
                </a:lnTo>
                <a:lnTo>
                  <a:pt x="0" y="314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2" name="object 22"/>
          <p:cNvSpPr/>
          <p:nvPr/>
        </p:nvSpPr>
        <p:spPr>
          <a:xfrm>
            <a:off x="9268387" y="4780771"/>
            <a:ext cx="252148" cy="3454"/>
          </a:xfrm>
          <a:custGeom>
            <a:avLst/>
            <a:gdLst/>
            <a:ahLst/>
            <a:cxnLst/>
            <a:rect l="l" t="t" r="r" b="b"/>
            <a:pathLst>
              <a:path w="185420" h="2539">
                <a:moveTo>
                  <a:pt x="0" y="0"/>
                </a:moveTo>
                <a:lnTo>
                  <a:pt x="184974" y="207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3" name="object 23"/>
          <p:cNvSpPr/>
          <p:nvPr/>
        </p:nvSpPr>
        <p:spPr>
          <a:xfrm>
            <a:off x="9519693" y="4762176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74"/>
                </a:moveTo>
                <a:lnTo>
                  <a:pt x="349" y="0"/>
                </a:lnTo>
                <a:lnTo>
                  <a:pt x="43399" y="16224"/>
                </a:lnTo>
                <a:lnTo>
                  <a:pt x="0" y="31474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4" name="object 24"/>
          <p:cNvSpPr/>
          <p:nvPr/>
        </p:nvSpPr>
        <p:spPr>
          <a:xfrm>
            <a:off x="9519693" y="4762176"/>
            <a:ext cx="59583" cy="43176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74"/>
                </a:moveTo>
                <a:lnTo>
                  <a:pt x="43399" y="16224"/>
                </a:lnTo>
                <a:lnTo>
                  <a:pt x="349" y="0"/>
                </a:lnTo>
                <a:lnTo>
                  <a:pt x="0" y="3147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2448"/>
          </a:p>
        </p:txBody>
      </p:sp>
      <p:sp>
        <p:nvSpPr>
          <p:cNvPr id="25" name="object 25"/>
          <p:cNvSpPr/>
          <p:nvPr/>
        </p:nvSpPr>
        <p:spPr>
          <a:xfrm>
            <a:off x="7252000" y="4340240"/>
            <a:ext cx="968950" cy="884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48"/>
          </a:p>
        </p:txBody>
      </p:sp>
    </p:spTree>
    <p:extLst>
      <p:ext uri="{BB962C8B-B14F-4D97-AF65-F5344CB8AC3E}">
        <p14:creationId xmlns:p14="http://schemas.microsoft.com/office/powerpoint/2010/main" val="214905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4376" y="749405"/>
            <a:ext cx="5417519" cy="704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439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76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x</a:t>
            </a:r>
            <a:r>
              <a:rPr sz="4488" spc="-168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51" dirty="0">
                <a:solidFill>
                  <a:srgbClr val="FF0000"/>
                </a:solidFill>
                <a:latin typeface="Calibri Light"/>
                <a:cs typeface="Calibri Light"/>
              </a:rPr>
              <a:t>-t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51" dirty="0">
                <a:solidFill>
                  <a:srgbClr val="FF0000"/>
                </a:solidFill>
                <a:latin typeface="Calibri Light"/>
                <a:cs typeface="Calibri Light"/>
              </a:rPr>
              <a:t>-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8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116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y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is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8919" y="1632055"/>
            <a:ext cx="10258636" cy="2810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9067775" y="4503823"/>
            <a:ext cx="2182551" cy="22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2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3689" y="6561451"/>
            <a:ext cx="7992539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61" dirty="0">
                <a:solidFill>
                  <a:srgbClr val="898989"/>
                </a:solidFill>
                <a:latin typeface="Calibri"/>
                <a:cs typeface="Calibri"/>
              </a:rPr>
              <a:t>k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Lee,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1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36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46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6076" y="5108514"/>
            <a:ext cx="2798458" cy="776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 marR="5181">
              <a:lnSpc>
                <a:spcPct val="100699"/>
              </a:lnSpc>
            </a:pPr>
            <a:r>
              <a:rPr sz="2448" spc="-56" dirty="0">
                <a:solidFill>
                  <a:srgbClr val="203864"/>
                </a:solidFill>
                <a:latin typeface="Calibri"/>
                <a:cs typeface="Calibri"/>
              </a:rPr>
              <a:t>P</a:t>
            </a:r>
            <a:r>
              <a:rPr sz="2448" spc="20" dirty="0">
                <a:solidFill>
                  <a:srgbClr val="203864"/>
                </a:solidFill>
                <a:latin typeface="Calibri"/>
                <a:cs typeface="Calibri"/>
              </a:rPr>
              <a:t>o</a:t>
            </a:r>
            <a:r>
              <a:rPr sz="2448" spc="-41" dirty="0">
                <a:solidFill>
                  <a:srgbClr val="203864"/>
                </a:solidFill>
                <a:latin typeface="Calibri"/>
                <a:cs typeface="Calibri"/>
              </a:rPr>
              <a:t>s</a:t>
            </a:r>
            <a:r>
              <a:rPr sz="2448" spc="46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448" spc="-15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2448" spc="46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448" dirty="0">
                <a:solidFill>
                  <a:srgbClr val="203864"/>
                </a:solidFill>
                <a:latin typeface="Calibri"/>
                <a:cs typeface="Calibri"/>
              </a:rPr>
              <a:t>v</a:t>
            </a:r>
            <a:r>
              <a:rPr sz="2448" spc="-15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448" spc="-199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448" spc="25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448" spc="-41" dirty="0">
                <a:solidFill>
                  <a:srgbClr val="203864"/>
                </a:solidFill>
                <a:latin typeface="Calibri"/>
                <a:cs typeface="Calibri"/>
              </a:rPr>
              <a:t>x</a:t>
            </a:r>
            <a:r>
              <a:rPr sz="2448" spc="-56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448" spc="-41" dirty="0">
                <a:solidFill>
                  <a:srgbClr val="203864"/>
                </a:solidFill>
                <a:latin typeface="Calibri"/>
                <a:cs typeface="Calibri"/>
              </a:rPr>
              <a:t>m</a:t>
            </a:r>
            <a:r>
              <a:rPr sz="2448" spc="36" dirty="0">
                <a:solidFill>
                  <a:srgbClr val="203864"/>
                </a:solidFill>
                <a:latin typeface="Calibri"/>
                <a:cs typeface="Calibri"/>
              </a:rPr>
              <a:t>p</a:t>
            </a:r>
            <a:r>
              <a:rPr sz="2448" spc="46" dirty="0">
                <a:solidFill>
                  <a:srgbClr val="203864"/>
                </a:solidFill>
                <a:latin typeface="Calibri"/>
                <a:cs typeface="Calibri"/>
              </a:rPr>
              <a:t>l</a:t>
            </a:r>
            <a:r>
              <a:rPr sz="2448" spc="-10" dirty="0">
                <a:solidFill>
                  <a:srgbClr val="203864"/>
                </a:solidFill>
                <a:latin typeface="Calibri"/>
                <a:cs typeface="Calibri"/>
              </a:rPr>
              <a:t>e:</a:t>
            </a:r>
            <a:r>
              <a:rPr sz="2448" spc="-10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e,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173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x</a:t>
            </a:r>
            <a:r>
              <a:rPr sz="2448" spc="-10" dirty="0">
                <a:latin typeface="Calibri"/>
                <a:cs typeface="Calibri"/>
              </a:rPr>
              <a:t>t</a:t>
            </a:r>
            <a:endParaRPr sz="244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4956" y="5108514"/>
            <a:ext cx="2992750" cy="1164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 marR="5181">
              <a:lnSpc>
                <a:spcPct val="100699"/>
              </a:lnSpc>
            </a:pPr>
            <a:r>
              <a:rPr sz="2448" spc="-71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2448" spc="-10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448" spc="-51" dirty="0">
                <a:solidFill>
                  <a:srgbClr val="203864"/>
                </a:solidFill>
                <a:latin typeface="Calibri"/>
                <a:cs typeface="Calibri"/>
              </a:rPr>
              <a:t>g</a:t>
            </a:r>
            <a:r>
              <a:rPr sz="2448" spc="-71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448" spc="-15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2448" spc="46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448" dirty="0">
                <a:solidFill>
                  <a:srgbClr val="203864"/>
                </a:solidFill>
                <a:latin typeface="Calibri"/>
                <a:cs typeface="Calibri"/>
              </a:rPr>
              <a:t>v</a:t>
            </a:r>
            <a:r>
              <a:rPr sz="2448" spc="-15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448" spc="-97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448" spc="25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448" spc="-41" dirty="0">
                <a:solidFill>
                  <a:srgbClr val="203864"/>
                </a:solidFill>
                <a:latin typeface="Calibri"/>
                <a:cs typeface="Calibri"/>
              </a:rPr>
              <a:t>x</a:t>
            </a:r>
            <a:r>
              <a:rPr sz="2448" spc="-71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448" spc="-41" dirty="0">
                <a:solidFill>
                  <a:srgbClr val="203864"/>
                </a:solidFill>
                <a:latin typeface="Calibri"/>
                <a:cs typeface="Calibri"/>
              </a:rPr>
              <a:t>m</a:t>
            </a:r>
            <a:r>
              <a:rPr sz="2448" spc="36" dirty="0">
                <a:solidFill>
                  <a:srgbClr val="203864"/>
                </a:solidFill>
                <a:latin typeface="Calibri"/>
                <a:cs typeface="Calibri"/>
              </a:rPr>
              <a:t>p</a:t>
            </a:r>
            <a:r>
              <a:rPr sz="2448" spc="46" dirty="0">
                <a:solidFill>
                  <a:srgbClr val="203864"/>
                </a:solidFill>
                <a:latin typeface="Calibri"/>
                <a:cs typeface="Calibri"/>
              </a:rPr>
              <a:t>l</a:t>
            </a:r>
            <a:r>
              <a:rPr sz="2448" spc="-10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448" spc="-41" dirty="0">
                <a:solidFill>
                  <a:srgbClr val="203864"/>
                </a:solidFill>
                <a:latin typeface="Calibri"/>
                <a:cs typeface="Calibri"/>
              </a:rPr>
              <a:t>s</a:t>
            </a:r>
            <a:r>
              <a:rPr sz="2448" spc="-10" dirty="0">
                <a:solidFill>
                  <a:srgbClr val="203864"/>
                </a:solidFill>
                <a:latin typeface="Calibri"/>
                <a:cs typeface="Calibri"/>
              </a:rPr>
              <a:t>:</a:t>
            </a:r>
            <a:r>
              <a:rPr sz="2448" spc="-10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5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e,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168" dirty="0">
                <a:latin typeface="Calibri"/>
                <a:cs typeface="Calibri"/>
              </a:rPr>
              <a:t>W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31" dirty="0">
                <a:latin typeface="Times New Roman"/>
                <a:cs typeface="Times New Roman"/>
              </a:rPr>
              <a:t> </a:t>
            </a:r>
            <a:r>
              <a:rPr sz="2448" spc="-173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x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" dirty="0">
                <a:latin typeface="Times New Roman"/>
                <a:cs typeface="Times New Roman"/>
              </a:rPr>
              <a:t> </a:t>
            </a:r>
            <a:r>
              <a:rPr sz="2448" spc="-107" dirty="0">
                <a:latin typeface="Calibri"/>
                <a:cs typeface="Calibri"/>
              </a:rPr>
              <a:t>F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12" dirty="0">
                <a:latin typeface="Calibri"/>
                <a:cs typeface="Calibri"/>
              </a:rPr>
              <a:t>k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5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e,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20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173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x</a:t>
            </a:r>
            <a:r>
              <a:rPr sz="2448" spc="-10" dirty="0">
                <a:latin typeface="Calibri"/>
                <a:cs typeface="Calibri"/>
              </a:rPr>
              <a:t>t</a:t>
            </a:r>
            <a:endParaRPr sz="244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35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5630" y="762358"/>
            <a:ext cx="7762626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153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7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-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4488" spc="-8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4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nd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-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41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9" y="3367731"/>
            <a:ext cx="10724937" cy="2681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9300925" y="6111591"/>
            <a:ext cx="2182551" cy="22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1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2973" y="6561451"/>
            <a:ext cx="9443256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158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la</a:t>
            </a:r>
            <a:r>
              <a:rPr sz="1224" spc="-158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J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2017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ac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7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b="1" spc="5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6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ond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al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6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1702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01983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6076" y="1804040"/>
            <a:ext cx="9986627" cy="1940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2676" marR="5181" indent="-349724">
              <a:lnSpc>
                <a:spcPct val="100699"/>
              </a:lnSpc>
              <a:buFont typeface="Arial"/>
              <a:buChar char="•"/>
              <a:tabLst>
                <a:tab pos="362676" algn="l"/>
              </a:tabLst>
            </a:pPr>
            <a:r>
              <a:rPr sz="2448" spc="20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-138" dirty="0">
                <a:latin typeface="Calibri"/>
                <a:cs typeface="Calibri"/>
              </a:rPr>
              <a:t>f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g</a:t>
            </a:r>
            <a:r>
              <a:rPr sz="2448" spc="-234" dirty="0">
                <a:latin typeface="Times New Roman"/>
                <a:cs typeface="Times New Roman"/>
              </a:rPr>
              <a:t> </a:t>
            </a:r>
            <a:r>
              <a:rPr sz="2448" spc="-5" dirty="0">
                <a:latin typeface="Calibri"/>
                <a:cs typeface="Calibri"/>
              </a:rPr>
              <a:t>F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e:</a:t>
            </a:r>
            <a:r>
              <a:rPr sz="2448" spc="-46" dirty="0">
                <a:latin typeface="Times New Roman"/>
                <a:cs typeface="Times New Roman"/>
              </a:rPr>
              <a:t> </a:t>
            </a:r>
            <a:r>
              <a:rPr sz="2448" spc="-61" dirty="0">
                <a:latin typeface="Calibri"/>
                <a:cs typeface="Calibri"/>
              </a:rPr>
              <a:t>U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41" dirty="0">
                <a:latin typeface="Times New Roman"/>
                <a:cs typeface="Times New Roman"/>
              </a:rPr>
              <a:t> </a:t>
            </a:r>
            <a:r>
              <a:rPr sz="2448" i="1" spc="-5" dirty="0">
                <a:latin typeface="Calibri"/>
                <a:cs typeface="Calibri"/>
              </a:rPr>
              <a:t>I</a:t>
            </a:r>
            <a:r>
              <a:rPr sz="2448" i="1" spc="-36" dirty="0">
                <a:latin typeface="Calibri"/>
                <a:cs typeface="Calibri"/>
              </a:rPr>
              <a:t>d</a:t>
            </a:r>
            <a:r>
              <a:rPr sz="2448" i="1" spc="-66" dirty="0">
                <a:latin typeface="Calibri"/>
                <a:cs typeface="Calibri"/>
              </a:rPr>
              <a:t>e</a:t>
            </a:r>
            <a:r>
              <a:rPr sz="2448" i="1" spc="-36" dirty="0">
                <a:latin typeface="Calibri"/>
                <a:cs typeface="Calibri"/>
              </a:rPr>
              <a:t>n</a:t>
            </a:r>
            <a:r>
              <a:rPr sz="2448" i="1" spc="-5" dirty="0">
                <a:latin typeface="Calibri"/>
                <a:cs typeface="Calibri"/>
              </a:rPr>
              <a:t>t</a:t>
            </a:r>
            <a:r>
              <a:rPr sz="2448" i="1" spc="46" dirty="0">
                <a:latin typeface="Calibri"/>
                <a:cs typeface="Calibri"/>
              </a:rPr>
              <a:t>i</a:t>
            </a:r>
            <a:r>
              <a:rPr sz="2448" i="1" spc="-5" dirty="0">
                <a:latin typeface="Calibri"/>
                <a:cs typeface="Calibri"/>
              </a:rPr>
              <a:t>t</a:t>
            </a:r>
            <a:r>
              <a:rPr sz="2448" i="1" dirty="0">
                <a:latin typeface="Calibri"/>
                <a:cs typeface="Calibri"/>
              </a:rPr>
              <a:t>y</a:t>
            </a:r>
            <a:r>
              <a:rPr sz="2448" i="1" spc="-76" dirty="0">
                <a:latin typeface="Times New Roman"/>
                <a:cs typeface="Times New Roman"/>
              </a:rPr>
              <a:t> </a:t>
            </a:r>
            <a:r>
              <a:rPr sz="2448" i="1" spc="-56" dirty="0">
                <a:latin typeface="Calibri"/>
                <a:cs typeface="Calibri"/>
              </a:rPr>
              <a:t>P</a:t>
            </a:r>
            <a:r>
              <a:rPr sz="2448" i="1" spc="-36" dirty="0">
                <a:latin typeface="Calibri"/>
                <a:cs typeface="Calibri"/>
              </a:rPr>
              <a:t>r</a:t>
            </a:r>
            <a:r>
              <a:rPr sz="2448" i="1" spc="-66" dirty="0">
                <a:latin typeface="Calibri"/>
                <a:cs typeface="Calibri"/>
              </a:rPr>
              <a:t>e</a:t>
            </a:r>
            <a:r>
              <a:rPr sz="2448" i="1" spc="-36" dirty="0">
                <a:latin typeface="Calibri"/>
                <a:cs typeface="Calibri"/>
              </a:rPr>
              <a:t>s</a:t>
            </a:r>
            <a:r>
              <a:rPr sz="2448" i="1" spc="-66" dirty="0">
                <a:latin typeface="Calibri"/>
                <a:cs typeface="Calibri"/>
              </a:rPr>
              <a:t>e</a:t>
            </a:r>
            <a:r>
              <a:rPr sz="2448" i="1" spc="-36" dirty="0">
                <a:latin typeface="Calibri"/>
                <a:cs typeface="Calibri"/>
              </a:rPr>
              <a:t>r</a:t>
            </a:r>
            <a:r>
              <a:rPr sz="2448" i="1" spc="10" dirty="0">
                <a:latin typeface="Calibri"/>
                <a:cs typeface="Calibri"/>
              </a:rPr>
              <a:t>v</a:t>
            </a:r>
            <a:r>
              <a:rPr sz="2448" i="1" spc="-36" dirty="0">
                <a:latin typeface="Calibri"/>
                <a:cs typeface="Calibri"/>
              </a:rPr>
              <a:t>a</a:t>
            </a:r>
            <a:r>
              <a:rPr sz="2448" i="1" spc="-5" dirty="0">
                <a:latin typeface="Calibri"/>
                <a:cs typeface="Calibri"/>
              </a:rPr>
              <a:t>t</a:t>
            </a:r>
            <a:r>
              <a:rPr sz="2448" i="1" spc="46" dirty="0">
                <a:latin typeface="Calibri"/>
                <a:cs typeface="Calibri"/>
              </a:rPr>
              <a:t>i</a:t>
            </a:r>
            <a:r>
              <a:rPr sz="2448" i="1" spc="-36" dirty="0">
                <a:latin typeface="Calibri"/>
                <a:cs typeface="Calibri"/>
              </a:rPr>
              <a:t>o</a:t>
            </a:r>
            <a:r>
              <a:rPr sz="2448" i="1" dirty="0">
                <a:latin typeface="Calibri"/>
                <a:cs typeface="Calibri"/>
              </a:rPr>
              <a:t>n</a:t>
            </a:r>
            <a:r>
              <a:rPr sz="2448" i="1" spc="168" dirty="0">
                <a:latin typeface="Times New Roman"/>
                <a:cs typeface="Times New Roman"/>
              </a:rPr>
              <a:t> </a:t>
            </a:r>
            <a:r>
              <a:rPr sz="2448" i="1" spc="31" dirty="0">
                <a:latin typeface="Calibri"/>
                <a:cs typeface="Calibri"/>
              </a:rPr>
              <a:t>O</a:t>
            </a:r>
            <a:r>
              <a:rPr sz="2448" i="1" spc="-36" dirty="0">
                <a:latin typeface="Calibri"/>
                <a:cs typeface="Calibri"/>
              </a:rPr>
              <a:t>p</a:t>
            </a:r>
            <a:r>
              <a:rPr sz="2448" i="1" spc="-5" dirty="0">
                <a:latin typeface="Calibri"/>
                <a:cs typeface="Calibri"/>
              </a:rPr>
              <a:t>t</a:t>
            </a:r>
            <a:r>
              <a:rPr sz="2448" i="1" spc="46" dirty="0">
                <a:latin typeface="Calibri"/>
                <a:cs typeface="Calibri"/>
              </a:rPr>
              <a:t>i</a:t>
            </a:r>
            <a:r>
              <a:rPr sz="2448" i="1" dirty="0">
                <a:latin typeface="Calibri"/>
                <a:cs typeface="Calibri"/>
              </a:rPr>
              <a:t>m</a:t>
            </a:r>
            <a:r>
              <a:rPr sz="2448" i="1" spc="46" dirty="0">
                <a:latin typeface="Calibri"/>
                <a:cs typeface="Calibri"/>
              </a:rPr>
              <a:t>i</a:t>
            </a:r>
            <a:r>
              <a:rPr sz="2448" i="1" spc="-51" dirty="0">
                <a:latin typeface="Calibri"/>
                <a:cs typeface="Calibri"/>
              </a:rPr>
              <a:t>z</a:t>
            </a:r>
            <a:r>
              <a:rPr sz="2448" i="1" spc="-36" dirty="0">
                <a:latin typeface="Calibri"/>
                <a:cs typeface="Calibri"/>
              </a:rPr>
              <a:t>a</a:t>
            </a:r>
            <a:r>
              <a:rPr sz="2448" i="1" spc="-5" dirty="0">
                <a:latin typeface="Calibri"/>
                <a:cs typeface="Calibri"/>
              </a:rPr>
              <a:t>t</a:t>
            </a:r>
            <a:r>
              <a:rPr sz="2448" i="1" spc="46" dirty="0">
                <a:latin typeface="Calibri"/>
                <a:cs typeface="Calibri"/>
              </a:rPr>
              <a:t>i</a:t>
            </a:r>
            <a:r>
              <a:rPr sz="2448" i="1" spc="-36" dirty="0">
                <a:latin typeface="Calibri"/>
                <a:cs typeface="Calibri"/>
              </a:rPr>
              <a:t>o</a:t>
            </a:r>
            <a:r>
              <a:rPr sz="2448" i="1" dirty="0">
                <a:latin typeface="Calibri"/>
                <a:cs typeface="Calibri"/>
              </a:rPr>
              <a:t>n</a:t>
            </a:r>
            <a:r>
              <a:rPr sz="2448" i="1" spc="-25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g</a:t>
            </a:r>
            <a:r>
              <a:rPr sz="2448" spc="-234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u</a:t>
            </a:r>
            <a:r>
              <a:rPr sz="2448" spc="-46" dirty="0">
                <a:latin typeface="Calibri"/>
                <a:cs typeface="Calibri"/>
              </a:rPr>
              <a:t>x</a:t>
            </a:r>
            <a:r>
              <a:rPr sz="2448" spc="51" dirty="0">
                <a:latin typeface="Calibri"/>
                <a:cs typeface="Calibri"/>
              </a:rPr>
              <a:t>ili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y</a:t>
            </a:r>
            <a:r>
              <a:rPr sz="2448" spc="-92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5" dirty="0">
                <a:latin typeface="Calibri"/>
                <a:cs typeface="Calibri"/>
              </a:rPr>
              <a:t>k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a</a:t>
            </a:r>
            <a:r>
              <a:rPr sz="2448" spc="-51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tt</a:t>
            </a:r>
            <a:r>
              <a:rPr sz="2448" spc="-10" dirty="0">
                <a:latin typeface="Calibri"/>
                <a:cs typeface="Calibri"/>
              </a:rPr>
              <a:t>er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pp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46" dirty="0">
                <a:latin typeface="Calibri"/>
                <a:cs typeface="Calibri"/>
              </a:rPr>
              <a:t>x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270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138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51" dirty="0">
                <a:latin typeface="Calibri"/>
                <a:cs typeface="Calibri"/>
              </a:rPr>
              <a:t>l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c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(</a:t>
            </a:r>
            <a:r>
              <a:rPr sz="2448" spc="-51" dirty="0">
                <a:latin typeface="Calibri"/>
                <a:cs typeface="Calibri"/>
              </a:rPr>
              <a:t>z</a:t>
            </a:r>
            <a:r>
              <a:rPr sz="2448" spc="5" dirty="0">
                <a:latin typeface="Calibri"/>
                <a:cs typeface="Calibri"/>
              </a:rPr>
              <a:t>*</a:t>
            </a:r>
            <a:r>
              <a:rPr sz="2448" dirty="0">
                <a:latin typeface="Calibri"/>
                <a:cs typeface="Calibri"/>
              </a:rPr>
              <a:t>)</a:t>
            </a:r>
            <a:r>
              <a:rPr sz="2448" spc="71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f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an</a:t>
            </a:r>
            <a:r>
              <a:rPr sz="2448" spc="-51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npu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208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51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.</a:t>
            </a:r>
            <a:endParaRPr sz="2448">
              <a:latin typeface="Calibri"/>
              <a:cs typeface="Calibri"/>
            </a:endParaRPr>
          </a:p>
          <a:p>
            <a:pPr marL="362676" marR="341952" indent="-349724">
              <a:lnSpc>
                <a:spcPct val="100699"/>
              </a:lnSpc>
              <a:buFont typeface="Arial"/>
              <a:buChar char="•"/>
              <a:tabLst>
                <a:tab pos="362676" algn="l"/>
              </a:tabLst>
            </a:pPr>
            <a:r>
              <a:rPr sz="2448" spc="-10" dirty="0">
                <a:latin typeface="Calibri"/>
                <a:cs typeface="Calibri"/>
              </a:rPr>
              <a:t>L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t</a:t>
            </a:r>
            <a:r>
              <a:rPr sz="2448" spc="-107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168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270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168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a</a:t>
            </a:r>
            <a:r>
              <a:rPr sz="2448" spc="-51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15" dirty="0">
                <a:latin typeface="Calibri"/>
                <a:cs typeface="Calibri"/>
              </a:rPr>
              <a:t>te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(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36" dirty="0">
                <a:latin typeface="Calibri"/>
                <a:cs typeface="Calibri"/>
              </a:rPr>
              <a:t>-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)</a:t>
            </a:r>
            <a:r>
              <a:rPr sz="2448" spc="-234" dirty="0">
                <a:latin typeface="Times New Roman"/>
                <a:cs typeface="Times New Roman"/>
              </a:rPr>
              <a:t> 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20" dirty="0">
                <a:latin typeface="Calibri"/>
                <a:cs typeface="Calibri"/>
              </a:rPr>
              <a:t>b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dd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g</a:t>
            </a:r>
            <a:r>
              <a:rPr sz="2448" spc="-234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spc="-36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0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6" dirty="0">
                <a:latin typeface="Calibri"/>
                <a:cs typeface="Calibri"/>
              </a:rPr>
              <a:t>g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dirty="0">
                <a:latin typeface="Calibri"/>
                <a:cs typeface="Calibri"/>
              </a:rPr>
              <a:t>.</a:t>
            </a:r>
            <a:endParaRPr sz="244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91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5630" y="749405"/>
            <a:ext cx="7762626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153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7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-163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4488" spc="-87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4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nd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-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41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9" y="1968828"/>
            <a:ext cx="10724937" cy="3652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9300925" y="5677213"/>
            <a:ext cx="2182551" cy="22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3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62973" y="6561451"/>
            <a:ext cx="9443256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158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B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24" spc="-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la</a:t>
            </a:r>
            <a:r>
              <a:rPr sz="1224" spc="-158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J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2017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ac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7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b="1" spc="5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6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ond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al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6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1702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01983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09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7911" y="749405"/>
            <a:ext cx="4054882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4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nd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-17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36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910666"/>
            <a:ext cx="4240107" cy="2894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856" spc="5" dirty="0">
                <a:solidFill>
                  <a:srgbClr val="44546A"/>
                </a:solidFill>
                <a:latin typeface="Calibri"/>
                <a:cs typeface="Calibri"/>
              </a:rPr>
              <a:t>C</a:t>
            </a:r>
            <a:r>
              <a:rPr sz="2856" spc="20" dirty="0">
                <a:solidFill>
                  <a:srgbClr val="44546A"/>
                </a:solidFill>
                <a:latin typeface="Calibri"/>
                <a:cs typeface="Calibri"/>
              </a:rPr>
              <a:t>o</a:t>
            </a:r>
            <a:r>
              <a:rPr sz="2856" spc="25" dirty="0">
                <a:solidFill>
                  <a:srgbClr val="44546A"/>
                </a:solidFill>
                <a:latin typeface="Calibri"/>
                <a:cs typeface="Calibri"/>
              </a:rPr>
              <a:t>nd</a:t>
            </a:r>
            <a:r>
              <a:rPr sz="2856" spc="-46" dirty="0">
                <a:solidFill>
                  <a:srgbClr val="44546A"/>
                </a:solidFill>
                <a:latin typeface="Calibri"/>
                <a:cs typeface="Calibri"/>
              </a:rPr>
              <a:t>i</a:t>
            </a:r>
            <a:r>
              <a:rPr sz="2856" spc="-51" dirty="0">
                <a:solidFill>
                  <a:srgbClr val="44546A"/>
                </a:solidFill>
                <a:latin typeface="Calibri"/>
                <a:cs typeface="Calibri"/>
              </a:rPr>
              <a:t>t</a:t>
            </a:r>
            <a:r>
              <a:rPr sz="2856" spc="-46" dirty="0">
                <a:solidFill>
                  <a:srgbClr val="44546A"/>
                </a:solidFill>
                <a:latin typeface="Calibri"/>
                <a:cs typeface="Calibri"/>
              </a:rPr>
              <a:t>i</a:t>
            </a:r>
            <a:r>
              <a:rPr sz="2856" spc="20" dirty="0">
                <a:solidFill>
                  <a:srgbClr val="44546A"/>
                </a:solidFill>
                <a:latin typeface="Calibri"/>
                <a:cs typeface="Calibri"/>
              </a:rPr>
              <a:t>o</a:t>
            </a:r>
            <a:r>
              <a:rPr sz="2856" spc="25" dirty="0">
                <a:solidFill>
                  <a:srgbClr val="44546A"/>
                </a:solidFill>
                <a:latin typeface="Calibri"/>
                <a:cs typeface="Calibri"/>
              </a:rPr>
              <a:t>n</a:t>
            </a:r>
            <a:r>
              <a:rPr sz="2856" spc="-41" dirty="0">
                <a:solidFill>
                  <a:srgbClr val="44546A"/>
                </a:solidFill>
                <a:latin typeface="Calibri"/>
                <a:cs typeface="Calibri"/>
              </a:rPr>
              <a:t>a</a:t>
            </a:r>
            <a:r>
              <a:rPr sz="2856" dirty="0">
                <a:solidFill>
                  <a:srgbClr val="44546A"/>
                </a:solidFill>
                <a:latin typeface="Calibri"/>
                <a:cs typeface="Calibri"/>
              </a:rPr>
              <a:t>l</a:t>
            </a:r>
            <a:r>
              <a:rPr sz="2856" spc="-46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2856" spc="-25" dirty="0">
                <a:solidFill>
                  <a:srgbClr val="44546A"/>
                </a:solidFill>
                <a:latin typeface="Calibri"/>
                <a:cs typeface="Calibri"/>
              </a:rPr>
              <a:t>M</a:t>
            </a:r>
            <a:r>
              <a:rPr sz="2856" spc="20" dirty="0">
                <a:solidFill>
                  <a:srgbClr val="44546A"/>
                </a:solidFill>
                <a:latin typeface="Calibri"/>
                <a:cs typeface="Calibri"/>
              </a:rPr>
              <a:t>o</a:t>
            </a:r>
            <a:r>
              <a:rPr sz="2856" spc="25" dirty="0">
                <a:solidFill>
                  <a:srgbClr val="44546A"/>
                </a:solidFill>
                <a:latin typeface="Calibri"/>
                <a:cs typeface="Calibri"/>
              </a:rPr>
              <a:t>d</a:t>
            </a:r>
            <a:r>
              <a:rPr sz="2856" spc="-10" dirty="0">
                <a:solidFill>
                  <a:srgbClr val="44546A"/>
                </a:solidFill>
                <a:latin typeface="Calibri"/>
                <a:cs typeface="Calibri"/>
              </a:rPr>
              <a:t>e</a:t>
            </a:r>
            <a:r>
              <a:rPr sz="2856" dirty="0">
                <a:solidFill>
                  <a:srgbClr val="44546A"/>
                </a:solidFill>
                <a:latin typeface="Calibri"/>
                <a:cs typeface="Calibri"/>
              </a:rPr>
              <a:t>l</a:t>
            </a:r>
            <a:r>
              <a:rPr sz="2856" spc="-148" dirty="0">
                <a:solidFill>
                  <a:srgbClr val="44546A"/>
                </a:solidFill>
                <a:latin typeface="Times New Roman"/>
                <a:cs typeface="Times New Roman"/>
              </a:rPr>
              <a:t> </a:t>
            </a:r>
            <a:r>
              <a:rPr sz="2856" spc="5" dirty="0">
                <a:solidFill>
                  <a:srgbClr val="44546A"/>
                </a:solidFill>
                <a:latin typeface="Calibri"/>
                <a:cs typeface="Calibri"/>
              </a:rPr>
              <a:t>C</a:t>
            </a:r>
            <a:r>
              <a:rPr sz="2856" spc="20" dirty="0">
                <a:solidFill>
                  <a:srgbClr val="44546A"/>
                </a:solidFill>
                <a:latin typeface="Calibri"/>
                <a:cs typeface="Calibri"/>
              </a:rPr>
              <a:t>o</a:t>
            </a:r>
            <a:r>
              <a:rPr sz="2856" spc="-46" dirty="0">
                <a:solidFill>
                  <a:srgbClr val="44546A"/>
                </a:solidFill>
                <a:latin typeface="Calibri"/>
                <a:cs typeface="Calibri"/>
              </a:rPr>
              <a:t>ll</a:t>
            </a:r>
            <a:r>
              <a:rPr sz="2856" spc="-41" dirty="0">
                <a:solidFill>
                  <a:srgbClr val="44546A"/>
                </a:solidFill>
                <a:latin typeface="Calibri"/>
                <a:cs typeface="Calibri"/>
              </a:rPr>
              <a:t>a</a:t>
            </a:r>
            <a:r>
              <a:rPr sz="2856" spc="25" dirty="0">
                <a:solidFill>
                  <a:srgbClr val="44546A"/>
                </a:solidFill>
                <a:latin typeface="Calibri"/>
                <a:cs typeface="Calibri"/>
              </a:rPr>
              <a:t>p</a:t>
            </a:r>
            <a:r>
              <a:rPr sz="2856" dirty="0">
                <a:solidFill>
                  <a:srgbClr val="44546A"/>
                </a:solidFill>
                <a:latin typeface="Calibri"/>
                <a:cs typeface="Calibri"/>
              </a:rPr>
              <a:t>s</a:t>
            </a:r>
            <a:r>
              <a:rPr sz="2856" spc="-15" dirty="0">
                <a:solidFill>
                  <a:srgbClr val="44546A"/>
                </a:solidFill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 marL="246102" marR="5181" indent="-233149">
              <a:lnSpc>
                <a:spcPts val="2652"/>
              </a:lnSpc>
              <a:spcBef>
                <a:spcPts val="1081"/>
              </a:spcBef>
              <a:buFont typeface="Arial"/>
              <a:buChar char="•"/>
              <a:tabLst>
                <a:tab pos="246102" algn="l"/>
              </a:tabLst>
            </a:pPr>
            <a:r>
              <a:rPr sz="2448" spc="-5" dirty="0">
                <a:latin typeface="Calibri"/>
                <a:cs typeface="Calibri"/>
              </a:rPr>
              <a:t>S</a:t>
            </a:r>
            <a:r>
              <a:rPr sz="2448" spc="-20" dirty="0">
                <a:latin typeface="Calibri"/>
                <a:cs typeface="Calibri"/>
              </a:rPr>
              <a:t>c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1" dirty="0">
                <a:latin typeface="Calibri"/>
                <a:cs typeface="Calibri"/>
              </a:rPr>
              <a:t>ar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o</a:t>
            </a:r>
            <a:r>
              <a:rPr sz="2448" spc="-71" dirty="0">
                <a:latin typeface="Times New Roman"/>
                <a:cs typeface="Times New Roman"/>
              </a:rPr>
              <a:t> 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w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n</a:t>
            </a:r>
            <a:r>
              <a:rPr sz="2448" spc="-66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0" dirty="0">
                <a:latin typeface="Times New Roman"/>
                <a:cs typeface="Times New Roman"/>
              </a:rPr>
              <a:t> </a:t>
            </a:r>
            <a:r>
              <a:rPr sz="2448" spc="20" dirty="0">
                <a:latin typeface="Calibri"/>
                <a:cs typeface="Calibri"/>
              </a:rPr>
              <a:t>C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31" dirty="0">
                <a:latin typeface="Calibri"/>
                <a:cs typeface="Calibri"/>
              </a:rPr>
              <a:t>o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dirty="0">
                <a:latin typeface="Calibri"/>
                <a:cs typeface="Calibri"/>
              </a:rPr>
              <a:t>l</a:t>
            </a:r>
            <a:r>
              <a:rPr sz="2448" spc="-259" dirty="0">
                <a:latin typeface="Times New Roman"/>
                <a:cs typeface="Times New Roman"/>
              </a:rPr>
              <a:t> </a:t>
            </a:r>
            <a:r>
              <a:rPr sz="2448" spc="-36" dirty="0">
                <a:latin typeface="Calibri"/>
                <a:cs typeface="Calibri"/>
              </a:rPr>
              <a:t>G</a:t>
            </a:r>
            <a:r>
              <a:rPr sz="2448" spc="-5" dirty="0">
                <a:latin typeface="Calibri"/>
                <a:cs typeface="Calibri"/>
              </a:rPr>
              <a:t>A</a:t>
            </a:r>
            <a:r>
              <a:rPr sz="2448" spc="-20" dirty="0">
                <a:latin typeface="Calibri"/>
                <a:cs typeface="Calibri"/>
              </a:rPr>
              <a:t>N</a:t>
            </a:r>
            <a:r>
              <a:rPr sz="2448" spc="-153" dirty="0">
                <a:latin typeface="Times New Roman"/>
                <a:cs typeface="Times New Roman"/>
              </a:rPr>
              <a:t> 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51" dirty="0">
                <a:latin typeface="Calibri"/>
                <a:cs typeface="Calibri"/>
              </a:rPr>
              <a:t>ar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56" dirty="0">
                <a:latin typeface="Times New Roman"/>
                <a:cs typeface="Times New Roman"/>
              </a:rPr>
              <a:t> </a:t>
            </a:r>
            <a:r>
              <a:rPr sz="2448" i="1" spc="46" dirty="0">
                <a:latin typeface="Calibri"/>
                <a:cs typeface="Calibri"/>
              </a:rPr>
              <a:t>i</a:t>
            </a:r>
            <a:r>
              <a:rPr sz="2448" i="1" spc="-36" dirty="0">
                <a:latin typeface="Calibri"/>
                <a:cs typeface="Calibri"/>
              </a:rPr>
              <a:t>gnor</a:t>
            </a:r>
            <a:r>
              <a:rPr sz="2448" i="1" spc="46" dirty="0">
                <a:latin typeface="Calibri"/>
                <a:cs typeface="Calibri"/>
              </a:rPr>
              <a:t>i</a:t>
            </a:r>
            <a:r>
              <a:rPr sz="2448" i="1" spc="-36" dirty="0">
                <a:latin typeface="Calibri"/>
                <a:cs typeface="Calibri"/>
              </a:rPr>
              <a:t>n</a:t>
            </a:r>
            <a:r>
              <a:rPr sz="2448" i="1" dirty="0">
                <a:latin typeface="Calibri"/>
                <a:cs typeface="Calibri"/>
              </a:rPr>
              <a:t>g</a:t>
            </a:r>
            <a:r>
              <a:rPr sz="2448" i="1" dirty="0">
                <a:latin typeface="Times New Roman"/>
                <a:cs typeface="Times New Roman"/>
              </a:rPr>
              <a:t> </a:t>
            </a:r>
            <a:r>
              <a:rPr sz="2448" spc="5" dirty="0">
                <a:latin typeface="Calibri"/>
                <a:cs typeface="Calibri"/>
              </a:rPr>
              <a:t>e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0" dirty="0">
                <a:latin typeface="Calibri"/>
                <a:cs typeface="Calibri"/>
              </a:rPr>
              <a:t>er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c</a:t>
            </a:r>
            <a:r>
              <a:rPr sz="2448" spc="36" dirty="0">
                <a:latin typeface="Calibri"/>
                <a:cs typeface="Calibri"/>
              </a:rPr>
              <a:t>od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(c</a:t>
            </a:r>
            <a:r>
              <a:rPr sz="2448" dirty="0">
                <a:latin typeface="Calibri"/>
                <a:cs typeface="Calibri"/>
              </a:rPr>
              <a:t>)</a:t>
            </a:r>
            <a:r>
              <a:rPr sz="2448" spc="-31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spc="-10" dirty="0">
                <a:latin typeface="Calibri"/>
                <a:cs typeface="Calibri"/>
              </a:rPr>
              <a:t>r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no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10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66" dirty="0">
                <a:latin typeface="Calibri"/>
                <a:cs typeface="Calibri"/>
              </a:rPr>
              <a:t>a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51" dirty="0">
                <a:latin typeface="Calibri"/>
                <a:cs typeface="Calibri"/>
              </a:rPr>
              <a:t>i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b</a:t>
            </a:r>
            <a:r>
              <a:rPr sz="2448" spc="51" dirty="0">
                <a:latin typeface="Calibri"/>
                <a:cs typeface="Calibri"/>
              </a:rPr>
              <a:t>l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-31" dirty="0">
                <a:latin typeface="Calibri"/>
                <a:cs typeface="Calibri"/>
              </a:rPr>
              <a:t>(</a:t>
            </a:r>
            <a:r>
              <a:rPr sz="2448" spc="-51" dirty="0">
                <a:latin typeface="Calibri"/>
                <a:cs typeface="Calibri"/>
              </a:rPr>
              <a:t>z</a:t>
            </a:r>
            <a:r>
              <a:rPr sz="2448" spc="-31" dirty="0">
                <a:latin typeface="Calibri"/>
                <a:cs typeface="Calibri"/>
              </a:rPr>
              <a:t>)</a:t>
            </a:r>
            <a:r>
              <a:rPr sz="2448" dirty="0">
                <a:latin typeface="Calibri"/>
                <a:cs typeface="Calibri"/>
              </a:rPr>
              <a:t>.</a:t>
            </a:r>
            <a:endParaRPr sz="2448">
              <a:latin typeface="Calibri"/>
              <a:cs typeface="Calibri"/>
            </a:endParaRPr>
          </a:p>
          <a:p>
            <a:pPr marL="246102" marR="756439" indent="-233149">
              <a:lnSpc>
                <a:spcPts val="2958"/>
              </a:lnSpc>
              <a:spcBef>
                <a:spcPts val="775"/>
              </a:spcBef>
              <a:buFont typeface="Arial"/>
              <a:buChar char="•"/>
              <a:tabLst>
                <a:tab pos="246102" algn="l"/>
              </a:tabLst>
            </a:pPr>
            <a:r>
              <a:rPr sz="2448" spc="31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143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li</a:t>
            </a:r>
            <a:r>
              <a:rPr sz="2448" spc="-41" dirty="0">
                <a:latin typeface="Calibri"/>
                <a:cs typeface="Calibri"/>
              </a:rPr>
              <a:t>m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36" dirty="0">
                <a:latin typeface="Calibri"/>
                <a:cs typeface="Calibri"/>
              </a:rPr>
              <a:t>h</a:t>
            </a:r>
            <a:r>
              <a:rPr sz="2448" spc="-15" dirty="0">
                <a:latin typeface="Calibri"/>
                <a:cs typeface="Calibri"/>
              </a:rPr>
              <a:t>e</a:t>
            </a:r>
            <a:r>
              <a:rPr sz="2448" spc="-97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d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dirty="0">
                <a:latin typeface="Calibri"/>
                <a:cs typeface="Calibri"/>
              </a:rPr>
              <a:t>v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41" dirty="0">
                <a:latin typeface="Calibri"/>
                <a:cs typeface="Calibri"/>
              </a:rPr>
              <a:t>s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15" dirty="0">
                <a:latin typeface="Calibri"/>
                <a:cs typeface="Calibri"/>
              </a:rPr>
              <a:t>ty</a:t>
            </a:r>
            <a:r>
              <a:rPr sz="2448" spc="-194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libri"/>
                <a:cs typeface="Calibri"/>
              </a:rPr>
              <a:t>o</a:t>
            </a:r>
            <a:r>
              <a:rPr sz="2448" dirty="0">
                <a:latin typeface="Calibri"/>
                <a:cs typeface="Calibri"/>
              </a:rPr>
              <a:t>f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46" dirty="0">
                <a:latin typeface="Calibri"/>
                <a:cs typeface="Calibri"/>
              </a:rPr>
              <a:t>i</a:t>
            </a:r>
            <a:r>
              <a:rPr sz="2448" spc="-20" dirty="0">
                <a:latin typeface="Calibri"/>
                <a:cs typeface="Calibri"/>
              </a:rPr>
              <a:t>m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51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dirty="0">
                <a:latin typeface="Calibri"/>
                <a:cs typeface="Calibri"/>
              </a:rPr>
              <a:t>s</a:t>
            </a:r>
            <a:r>
              <a:rPr sz="2448" spc="-41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g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-51" dirty="0">
                <a:latin typeface="Calibri"/>
                <a:cs typeface="Calibri"/>
              </a:rPr>
              <a:t>r</a:t>
            </a:r>
            <a:r>
              <a:rPr sz="2448" spc="-56" dirty="0">
                <a:latin typeface="Calibri"/>
                <a:cs typeface="Calibri"/>
              </a:rPr>
              <a:t>a</a:t>
            </a:r>
            <a:r>
              <a:rPr sz="2448" spc="-15" dirty="0">
                <a:latin typeface="Calibri"/>
                <a:cs typeface="Calibri"/>
              </a:rPr>
              <a:t>t</a:t>
            </a:r>
            <a:r>
              <a:rPr sz="2448" spc="-10" dirty="0">
                <a:latin typeface="Calibri"/>
                <a:cs typeface="Calibri"/>
              </a:rPr>
              <a:t>e</a:t>
            </a:r>
            <a:r>
              <a:rPr sz="2448" spc="41" dirty="0">
                <a:latin typeface="Calibri"/>
                <a:cs typeface="Calibri"/>
              </a:rPr>
              <a:t>d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8785" y="2176067"/>
            <a:ext cx="6502327" cy="3821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 txBox="1"/>
          <p:nvPr/>
        </p:nvSpPr>
        <p:spPr>
          <a:xfrm>
            <a:off x="11369622" y="6065421"/>
            <a:ext cx="550495" cy="22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428" spc="-61" dirty="0">
                <a:latin typeface="Calibri"/>
                <a:cs typeface="Calibri"/>
              </a:rPr>
              <a:t>C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41" dirty="0">
                <a:latin typeface="Calibri"/>
                <a:cs typeface="Calibri"/>
              </a:rPr>
              <a:t>d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dirty="0">
                <a:latin typeface="Calibri"/>
                <a:cs typeface="Calibri"/>
              </a:rPr>
              <a:t>?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77907" y="6561450"/>
            <a:ext cx="7228322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hd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nd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ond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0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-7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rX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5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1411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78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224" spc="9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2014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626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4484" y="354669"/>
            <a:ext cx="1494108" cy="768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896" spc="-168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4896" spc="1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896" spc="25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896" spc="-20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896" spc="-18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896" spc="-25" dirty="0">
                <a:solidFill>
                  <a:srgbClr val="FF0000"/>
                </a:solidFill>
                <a:latin typeface="Calibri Light"/>
                <a:cs typeface="Calibri Light"/>
              </a:rPr>
              <a:t>3</a:t>
            </a:r>
            <a:endParaRPr sz="4896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3221" y="1410440"/>
            <a:ext cx="8807920" cy="5018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9251" indent="-466298">
              <a:buClr>
                <a:srgbClr val="BDD7EE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15" dirty="0">
                <a:solidFill>
                  <a:srgbClr val="BDD7EE"/>
                </a:solidFill>
                <a:latin typeface="Calibri"/>
                <a:cs typeface="Calibri"/>
              </a:rPr>
              <a:t>C</a:t>
            </a:r>
            <a:r>
              <a:rPr sz="3264" b="1" spc="-46" dirty="0">
                <a:solidFill>
                  <a:srgbClr val="BDD7EE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nd</a:t>
            </a:r>
            <a:r>
              <a:rPr sz="3264" b="1" dirty="0">
                <a:solidFill>
                  <a:srgbClr val="BDD7EE"/>
                </a:solidFill>
                <a:latin typeface="Calibri"/>
                <a:cs typeface="Calibri"/>
              </a:rPr>
              <a:t>i</a:t>
            </a:r>
            <a:r>
              <a:rPr sz="3264" b="1" spc="-31" dirty="0">
                <a:solidFill>
                  <a:srgbClr val="BDD7EE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BDD7EE"/>
                </a:solidFill>
                <a:latin typeface="Calibri"/>
                <a:cs typeface="Calibri"/>
              </a:rPr>
              <a:t>i</a:t>
            </a:r>
            <a:r>
              <a:rPr sz="3264" b="1" spc="-46" dirty="0">
                <a:solidFill>
                  <a:srgbClr val="BDD7EE"/>
                </a:solidFill>
                <a:latin typeface="Calibri"/>
                <a:cs typeface="Calibri"/>
              </a:rPr>
              <a:t>o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BDD7EE"/>
                </a:solidFill>
                <a:latin typeface="Calibri"/>
                <a:cs typeface="Calibri"/>
              </a:rPr>
              <a:t>a</a:t>
            </a:r>
            <a:r>
              <a:rPr sz="3264" b="1" spc="-10" dirty="0">
                <a:solidFill>
                  <a:srgbClr val="BDD7EE"/>
                </a:solidFill>
                <a:latin typeface="Calibri"/>
                <a:cs typeface="Calibri"/>
              </a:rPr>
              <a:t>l</a:t>
            </a:r>
            <a:r>
              <a:rPr sz="3264" b="1" spc="15" dirty="0">
                <a:solidFill>
                  <a:srgbClr val="BDD7EE"/>
                </a:solidFill>
                <a:latin typeface="Times New Roman"/>
                <a:cs typeface="Times New Roman"/>
              </a:rPr>
              <a:t> 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G</a:t>
            </a:r>
            <a:r>
              <a:rPr sz="3264" b="1" spc="-66" dirty="0">
                <a:solidFill>
                  <a:srgbClr val="BDD7EE"/>
                </a:solidFill>
                <a:latin typeface="Calibri"/>
                <a:cs typeface="Calibri"/>
              </a:rPr>
              <a:t>A</a:t>
            </a:r>
            <a:r>
              <a:rPr sz="3264" b="1" spc="-36" dirty="0">
                <a:solidFill>
                  <a:srgbClr val="BDD7EE"/>
                </a:solidFill>
                <a:latin typeface="Calibri"/>
                <a:cs typeface="Calibri"/>
              </a:rPr>
              <a:t>N</a:t>
            </a:r>
            <a:r>
              <a:rPr sz="3264" b="1" spc="-15" dirty="0">
                <a:solidFill>
                  <a:srgbClr val="BDD7EE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479251" indent="-466298">
              <a:spcBef>
                <a:spcPts val="673"/>
              </a:spcBef>
              <a:buClr>
                <a:srgbClr val="BDD7EE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61" dirty="0">
                <a:solidFill>
                  <a:srgbClr val="BDD7EE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pp</a:t>
            </a:r>
            <a:r>
              <a:rPr sz="3264" b="1" dirty="0">
                <a:solidFill>
                  <a:srgbClr val="BDD7EE"/>
                </a:solidFill>
                <a:latin typeface="Calibri"/>
                <a:cs typeface="Calibri"/>
              </a:rPr>
              <a:t>li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c</a:t>
            </a:r>
            <a:r>
              <a:rPr sz="3264" b="1" spc="-5" dirty="0">
                <a:solidFill>
                  <a:srgbClr val="BDD7EE"/>
                </a:solidFill>
                <a:latin typeface="Calibri"/>
                <a:cs typeface="Calibri"/>
              </a:rPr>
              <a:t>a</a:t>
            </a:r>
            <a:r>
              <a:rPr sz="3264" b="1" spc="-25" dirty="0">
                <a:solidFill>
                  <a:srgbClr val="BDD7EE"/>
                </a:solidFill>
                <a:latin typeface="Calibri"/>
                <a:cs typeface="Calibri"/>
              </a:rPr>
              <a:t>t</a:t>
            </a:r>
            <a:r>
              <a:rPr sz="3264" b="1" dirty="0">
                <a:solidFill>
                  <a:srgbClr val="BDD7EE"/>
                </a:solidFill>
                <a:latin typeface="Calibri"/>
                <a:cs typeface="Calibri"/>
              </a:rPr>
              <a:t>i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on</a:t>
            </a:r>
            <a:r>
              <a:rPr sz="3264" b="1" spc="-15" dirty="0">
                <a:solidFill>
                  <a:srgbClr val="BDD7EE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945549" lvl="1" indent="-466298">
              <a:spcBef>
                <a:spcPts val="163"/>
              </a:spcBef>
              <a:buClr>
                <a:srgbClr val="AFABAB"/>
              </a:buClr>
              <a:buFont typeface="Arial"/>
              <a:buChar char="•"/>
              <a:tabLst>
                <a:tab pos="945549" algn="l"/>
              </a:tabLst>
            </a:pPr>
            <a:r>
              <a:rPr sz="2856" spc="-20" dirty="0">
                <a:solidFill>
                  <a:srgbClr val="AFABAB"/>
                </a:solidFill>
                <a:latin typeface="Calibri"/>
                <a:cs typeface="Calibri"/>
              </a:rPr>
              <a:t>I</a:t>
            </a:r>
            <a:r>
              <a:rPr sz="2856" spc="-66" dirty="0">
                <a:solidFill>
                  <a:srgbClr val="AFABAB"/>
                </a:solidFill>
                <a:latin typeface="Calibri"/>
                <a:cs typeface="Calibri"/>
              </a:rPr>
              <a:t>m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-36" dirty="0">
                <a:solidFill>
                  <a:srgbClr val="AFABAB"/>
                </a:solidFill>
                <a:latin typeface="Calibri"/>
                <a:cs typeface="Calibri"/>
              </a:rPr>
              <a:t>g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41" dirty="0">
                <a:solidFill>
                  <a:srgbClr val="AFABAB"/>
                </a:solidFill>
                <a:latin typeface="Calibri"/>
                <a:cs typeface="Calibri"/>
              </a:rPr>
              <a:t>-</a:t>
            </a:r>
            <a:r>
              <a:rPr sz="2856" spc="-41" dirty="0">
                <a:solidFill>
                  <a:srgbClr val="AFABAB"/>
                </a:solidFill>
                <a:latin typeface="Calibri"/>
                <a:cs typeface="Calibri"/>
              </a:rPr>
              <a:t>t</a:t>
            </a: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o</a:t>
            </a:r>
            <a:r>
              <a:rPr sz="2856" spc="41" dirty="0">
                <a:solidFill>
                  <a:srgbClr val="AFABAB"/>
                </a:solidFill>
                <a:latin typeface="Calibri"/>
                <a:cs typeface="Calibri"/>
              </a:rPr>
              <a:t>-</a:t>
            </a:r>
            <a:r>
              <a:rPr sz="2856" spc="-20" dirty="0">
                <a:solidFill>
                  <a:srgbClr val="AFABAB"/>
                </a:solidFill>
                <a:latin typeface="Calibri"/>
                <a:cs typeface="Calibri"/>
              </a:rPr>
              <a:t>I</a:t>
            </a:r>
            <a:r>
              <a:rPr sz="2856" spc="-66" dirty="0">
                <a:solidFill>
                  <a:srgbClr val="AFABAB"/>
                </a:solidFill>
                <a:latin typeface="Calibri"/>
                <a:cs typeface="Calibri"/>
              </a:rPr>
              <a:t>m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-36" dirty="0">
                <a:solidFill>
                  <a:srgbClr val="AFABAB"/>
                </a:solidFill>
                <a:latin typeface="Calibri"/>
                <a:cs typeface="Calibri"/>
              </a:rPr>
              <a:t>g</a:t>
            </a:r>
            <a:r>
              <a:rPr sz="2856" spc="-15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5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-168" dirty="0">
                <a:solidFill>
                  <a:srgbClr val="AFABAB"/>
                </a:solidFill>
                <a:latin typeface="Calibri"/>
                <a:cs typeface="Calibri"/>
              </a:rPr>
              <a:t>T</a:t>
            </a:r>
            <a:r>
              <a:rPr sz="2856" spc="-92" dirty="0">
                <a:solidFill>
                  <a:srgbClr val="AFABAB"/>
                </a:solidFill>
                <a:latin typeface="Calibri"/>
                <a:cs typeface="Calibri"/>
              </a:rPr>
              <a:t>r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r>
              <a:rPr sz="2856" spc="5" dirty="0">
                <a:solidFill>
                  <a:srgbClr val="AFABAB"/>
                </a:solidFill>
                <a:latin typeface="Calibri"/>
                <a:cs typeface="Calibri"/>
              </a:rPr>
              <a:t>s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la</a:t>
            </a:r>
            <a:r>
              <a:rPr sz="2856" spc="-51" dirty="0">
                <a:solidFill>
                  <a:srgbClr val="AFABAB"/>
                </a:solidFill>
                <a:latin typeface="Calibri"/>
                <a:cs typeface="Calibri"/>
              </a:rPr>
              <a:t>t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i</a:t>
            </a: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o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Clr>
                <a:srgbClr val="AFABAB"/>
              </a:buClr>
              <a:buFont typeface="Arial"/>
              <a:buChar char="•"/>
              <a:tabLst>
                <a:tab pos="945549" algn="l"/>
              </a:tabLst>
            </a:pPr>
            <a:r>
              <a:rPr sz="2856" spc="-184" dirty="0">
                <a:solidFill>
                  <a:srgbClr val="AFABAB"/>
                </a:solidFill>
                <a:latin typeface="Calibri"/>
                <a:cs typeface="Calibri"/>
              </a:rPr>
              <a:t>T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-15" dirty="0">
                <a:solidFill>
                  <a:srgbClr val="AFABAB"/>
                </a:solidFill>
                <a:latin typeface="Calibri"/>
                <a:cs typeface="Calibri"/>
              </a:rPr>
              <a:t>x</a:t>
            </a:r>
            <a:r>
              <a:rPr sz="2856" spc="-153" dirty="0">
                <a:solidFill>
                  <a:srgbClr val="AFABAB"/>
                </a:solidFill>
                <a:latin typeface="Calibri"/>
                <a:cs typeface="Calibri"/>
              </a:rPr>
              <a:t>t</a:t>
            </a:r>
            <a:r>
              <a:rPr sz="2856" spc="41" dirty="0">
                <a:solidFill>
                  <a:srgbClr val="AFABAB"/>
                </a:solidFill>
                <a:latin typeface="Calibri"/>
                <a:cs typeface="Calibri"/>
              </a:rPr>
              <a:t>-</a:t>
            </a:r>
            <a:r>
              <a:rPr sz="2856" spc="-41" dirty="0">
                <a:solidFill>
                  <a:srgbClr val="AFABAB"/>
                </a:solidFill>
                <a:latin typeface="Calibri"/>
                <a:cs typeface="Calibri"/>
              </a:rPr>
              <a:t>t</a:t>
            </a:r>
            <a:r>
              <a:rPr sz="2856" spc="20" dirty="0">
                <a:solidFill>
                  <a:srgbClr val="AFABAB"/>
                </a:solidFill>
                <a:latin typeface="Calibri"/>
                <a:cs typeface="Calibri"/>
              </a:rPr>
              <a:t>o</a:t>
            </a:r>
            <a:r>
              <a:rPr sz="2856" spc="41" dirty="0">
                <a:solidFill>
                  <a:srgbClr val="AFABAB"/>
                </a:solidFill>
                <a:latin typeface="Calibri"/>
                <a:cs typeface="Calibri"/>
              </a:rPr>
              <a:t>-</a:t>
            </a:r>
            <a:r>
              <a:rPr sz="2856" spc="-20" dirty="0">
                <a:solidFill>
                  <a:srgbClr val="AFABAB"/>
                </a:solidFill>
                <a:latin typeface="Calibri"/>
                <a:cs typeface="Calibri"/>
              </a:rPr>
              <a:t>I</a:t>
            </a:r>
            <a:r>
              <a:rPr sz="2856" spc="-66" dirty="0">
                <a:solidFill>
                  <a:srgbClr val="AFABAB"/>
                </a:solidFill>
                <a:latin typeface="Calibri"/>
                <a:cs typeface="Calibri"/>
              </a:rPr>
              <a:t>m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-36" dirty="0">
                <a:solidFill>
                  <a:srgbClr val="AFABAB"/>
                </a:solidFill>
                <a:latin typeface="Calibri"/>
                <a:cs typeface="Calibri"/>
              </a:rPr>
              <a:t>g</a:t>
            </a:r>
            <a:r>
              <a:rPr sz="2856" spc="-15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-199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10" dirty="0">
                <a:solidFill>
                  <a:srgbClr val="AFABAB"/>
                </a:solidFill>
                <a:latin typeface="Calibri"/>
                <a:cs typeface="Calibri"/>
              </a:rPr>
              <a:t>S</a:t>
            </a:r>
            <a:r>
              <a:rPr sz="2856" spc="15" dirty="0">
                <a:solidFill>
                  <a:srgbClr val="AFABAB"/>
                </a:solidFill>
                <a:latin typeface="Calibri"/>
                <a:cs typeface="Calibri"/>
              </a:rPr>
              <a:t>y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r>
              <a:rPr sz="2856" spc="-51" dirty="0">
                <a:solidFill>
                  <a:srgbClr val="AFABAB"/>
                </a:solidFill>
                <a:latin typeface="Calibri"/>
                <a:cs typeface="Calibri"/>
              </a:rPr>
              <a:t>t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h</a:t>
            </a:r>
            <a:r>
              <a:rPr sz="2856" spc="-10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spc="5" dirty="0">
                <a:solidFill>
                  <a:srgbClr val="AFABAB"/>
                </a:solidFill>
                <a:latin typeface="Calibri"/>
                <a:cs typeface="Calibri"/>
              </a:rPr>
              <a:t>s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i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Clr>
                <a:srgbClr val="AFABAB"/>
              </a:buClr>
              <a:buFont typeface="Arial"/>
              <a:buChar char="•"/>
              <a:tabLst>
                <a:tab pos="945549" algn="l"/>
              </a:tabLst>
            </a:pPr>
            <a:r>
              <a:rPr sz="2856" spc="-92" dirty="0">
                <a:solidFill>
                  <a:srgbClr val="AFABAB"/>
                </a:solidFill>
                <a:latin typeface="Calibri"/>
                <a:cs typeface="Calibri"/>
              </a:rPr>
              <a:t>F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dirty="0">
                <a:solidFill>
                  <a:srgbClr val="AFABAB"/>
                </a:solidFill>
                <a:latin typeface="Calibri"/>
                <a:cs typeface="Calibri"/>
              </a:rPr>
              <a:t>c</a:t>
            </a:r>
            <a:r>
              <a:rPr sz="2856" spc="-15" dirty="0">
                <a:solidFill>
                  <a:srgbClr val="AFABAB"/>
                </a:solidFill>
                <a:latin typeface="Calibri"/>
                <a:cs typeface="Calibri"/>
              </a:rPr>
              <a:t>e</a:t>
            </a:r>
            <a:r>
              <a:rPr sz="2856" dirty="0">
                <a:solidFill>
                  <a:srgbClr val="AFABAB"/>
                </a:solidFill>
                <a:latin typeface="Times New Roman"/>
                <a:cs typeface="Times New Roman"/>
              </a:rPr>
              <a:t> </a:t>
            </a:r>
            <a:r>
              <a:rPr sz="2856" spc="-41" dirty="0">
                <a:solidFill>
                  <a:srgbClr val="AFABAB"/>
                </a:solidFill>
                <a:latin typeface="Calibri"/>
                <a:cs typeface="Calibri"/>
              </a:rPr>
              <a:t>A</a:t>
            </a:r>
            <a:r>
              <a:rPr sz="2856" spc="-36" dirty="0">
                <a:solidFill>
                  <a:srgbClr val="AFABAB"/>
                </a:solidFill>
                <a:latin typeface="Calibri"/>
                <a:cs typeface="Calibri"/>
              </a:rPr>
              <a:t>g</a:t>
            </a:r>
            <a:r>
              <a:rPr sz="2856" spc="-46" dirty="0">
                <a:solidFill>
                  <a:srgbClr val="AFABAB"/>
                </a:solidFill>
                <a:latin typeface="Calibri"/>
                <a:cs typeface="Calibri"/>
              </a:rPr>
              <a:t>i</a:t>
            </a:r>
            <a:r>
              <a:rPr sz="2856" spc="25" dirty="0">
                <a:solidFill>
                  <a:srgbClr val="AFABAB"/>
                </a:solidFill>
                <a:latin typeface="Calibri"/>
                <a:cs typeface="Calibri"/>
              </a:rPr>
              <a:t>n</a:t>
            </a:r>
            <a:r>
              <a:rPr sz="2856" spc="-15" dirty="0">
                <a:solidFill>
                  <a:srgbClr val="AFABAB"/>
                </a:solidFill>
                <a:latin typeface="Calibri"/>
                <a:cs typeface="Calibri"/>
              </a:rPr>
              <a:t>g</a:t>
            </a:r>
            <a:endParaRPr sz="2856">
              <a:latin typeface="Calibri"/>
              <a:cs typeface="Calibri"/>
            </a:endParaRPr>
          </a:p>
          <a:p>
            <a:pPr marL="479251" indent="-466298">
              <a:spcBef>
                <a:spcPts val="653"/>
              </a:spcBef>
              <a:buClr>
                <a:srgbClr val="BDD7EE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v</a:t>
            </a:r>
            <a:r>
              <a:rPr sz="3264" b="1" spc="-5" dirty="0">
                <a:solidFill>
                  <a:srgbClr val="1F4E79"/>
                </a:solidFill>
                <a:latin typeface="Calibri"/>
                <a:cs typeface="Calibri"/>
              </a:rPr>
              <a:t>a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nc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-20" dirty="0">
                <a:solidFill>
                  <a:srgbClr val="1F4E79"/>
                </a:solidFill>
                <a:latin typeface="Calibri"/>
                <a:cs typeface="Calibri"/>
              </a:rPr>
              <a:t>d</a:t>
            </a:r>
            <a:r>
              <a:rPr sz="3264" b="1" spc="-2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-61" dirty="0">
                <a:solidFill>
                  <a:srgbClr val="1F4E79"/>
                </a:solidFill>
                <a:latin typeface="Calibri"/>
                <a:cs typeface="Calibri"/>
              </a:rPr>
              <a:t>GA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spc="-1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64" b="1" spc="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25" dirty="0">
                <a:solidFill>
                  <a:srgbClr val="1F4E79"/>
                </a:solidFill>
                <a:latin typeface="Calibri"/>
                <a:cs typeface="Calibri"/>
              </a:rPr>
              <a:t>x</a:t>
            </a:r>
            <a:r>
              <a:rPr sz="3264" b="1" spc="-25" dirty="0">
                <a:solidFill>
                  <a:srgbClr val="1F4E79"/>
                </a:solidFill>
                <a:latin typeface="Calibri"/>
                <a:cs typeface="Calibri"/>
              </a:rPr>
              <a:t>t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e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n</a:t>
            </a:r>
            <a:r>
              <a:rPr sz="3264" b="1" dirty="0">
                <a:solidFill>
                  <a:srgbClr val="1F4E79"/>
                </a:solidFill>
                <a:latin typeface="Calibri"/>
                <a:cs typeface="Calibri"/>
              </a:rPr>
              <a:t>si</a:t>
            </a:r>
            <a:r>
              <a:rPr sz="3264" b="1" spc="-41" dirty="0">
                <a:solidFill>
                  <a:srgbClr val="1F4E79"/>
                </a:solidFill>
                <a:latin typeface="Calibri"/>
                <a:cs typeface="Calibri"/>
              </a:rPr>
              <a:t>on</a:t>
            </a:r>
            <a:r>
              <a:rPr sz="3264" b="1" spc="-15" dirty="0">
                <a:solidFill>
                  <a:srgbClr val="1F4E79"/>
                </a:solidFill>
                <a:latin typeface="Calibri"/>
                <a:cs typeface="Calibri"/>
              </a:rPr>
              <a:t>s</a:t>
            </a:r>
            <a:endParaRPr sz="3264">
              <a:latin typeface="Calibri"/>
              <a:cs typeface="Calibri"/>
            </a:endParaRPr>
          </a:p>
          <a:p>
            <a:pPr marL="945549" lvl="1" indent="-466298">
              <a:spcBef>
                <a:spcPts val="163"/>
              </a:spcBef>
              <a:buClr>
                <a:srgbClr val="AFABAB"/>
              </a:buClr>
              <a:buFont typeface="Arial"/>
              <a:buChar char="•"/>
              <a:tabLst>
                <a:tab pos="945549" algn="l"/>
              </a:tabLst>
            </a:pPr>
            <a:r>
              <a:rPr sz="2856" spc="5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up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20" dirty="0">
                <a:latin typeface="Calibri"/>
                <a:cs typeface="Calibri"/>
              </a:rPr>
              <a:t>N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143"/>
              </a:spcBef>
              <a:buClr>
                <a:srgbClr val="AFABAB"/>
              </a:buClr>
              <a:buFont typeface="Arial"/>
              <a:buChar char="•"/>
              <a:tabLst>
                <a:tab pos="945549" algn="l"/>
              </a:tabLst>
            </a:pPr>
            <a:r>
              <a:rPr sz="2856" spc="20" dirty="0">
                <a:latin typeface="Calibri"/>
                <a:cs typeface="Calibri"/>
              </a:rPr>
              <a:t>L</a:t>
            </a:r>
            <a:r>
              <a:rPr sz="2856" spc="-20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P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20" dirty="0">
                <a:latin typeface="Calibri"/>
                <a:cs typeface="Calibri"/>
              </a:rPr>
              <a:t>N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–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L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la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ia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127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P</a:t>
            </a:r>
            <a:r>
              <a:rPr sz="2856" spc="15" dirty="0">
                <a:latin typeface="Calibri"/>
                <a:cs typeface="Calibri"/>
              </a:rPr>
              <a:t>y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f</a:t>
            </a:r>
            <a:r>
              <a:rPr sz="2856" spc="-56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148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dirty="0">
                <a:latin typeface="Calibri"/>
                <a:cs typeface="Calibri"/>
              </a:rPr>
              <a:t>or</a:t>
            </a:r>
            <a:r>
              <a:rPr sz="2856" spc="10" dirty="0">
                <a:latin typeface="Calibri"/>
                <a:cs typeface="Calibri"/>
              </a:rPr>
              <a:t>k</a:t>
            </a:r>
            <a:r>
              <a:rPr sz="2856" dirty="0"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  <a:p>
            <a:pPr marL="945549" lvl="1" indent="-466298">
              <a:spcBef>
                <a:spcPts val="245"/>
              </a:spcBef>
              <a:buClr>
                <a:srgbClr val="AFABAB"/>
              </a:buClr>
              <a:buFont typeface="Arial"/>
              <a:buChar char="•"/>
              <a:tabLst>
                <a:tab pos="945549" algn="l"/>
              </a:tabLst>
            </a:pPr>
            <a:r>
              <a:rPr sz="2856" spc="-25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iall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15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61" dirty="0">
                <a:latin typeface="Calibri"/>
                <a:cs typeface="Calibri"/>
              </a:rPr>
              <a:t>f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  <a:p>
            <a:pPr marL="479251" indent="-466298">
              <a:spcBef>
                <a:spcPts val="551"/>
              </a:spcBef>
              <a:buClr>
                <a:srgbClr val="BDD7EE"/>
              </a:buClr>
              <a:buFont typeface="Arial"/>
              <a:buChar char="•"/>
              <a:tabLst>
                <a:tab pos="479251" algn="l"/>
              </a:tabLst>
            </a:pPr>
            <a:r>
              <a:rPr sz="3264" b="1" spc="-36" dirty="0">
                <a:solidFill>
                  <a:srgbClr val="BDD7EE"/>
                </a:solidFill>
                <a:latin typeface="Calibri"/>
                <a:cs typeface="Calibri"/>
              </a:rPr>
              <a:t>S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u</a:t>
            </a:r>
            <a:r>
              <a:rPr sz="3264" b="1" spc="-5" dirty="0">
                <a:solidFill>
                  <a:srgbClr val="BDD7EE"/>
                </a:solidFill>
                <a:latin typeface="Calibri"/>
                <a:cs typeface="Calibri"/>
              </a:rPr>
              <a:t>mma</a:t>
            </a:r>
            <a:r>
              <a:rPr sz="3264" b="1" spc="-41" dirty="0">
                <a:solidFill>
                  <a:srgbClr val="BDD7EE"/>
                </a:solidFill>
                <a:latin typeface="Calibri"/>
                <a:cs typeface="Calibri"/>
              </a:rPr>
              <a:t>r</a:t>
            </a:r>
            <a:r>
              <a:rPr sz="3264" b="1" spc="-20" dirty="0">
                <a:solidFill>
                  <a:srgbClr val="BDD7EE"/>
                </a:solidFill>
                <a:latin typeface="Calibri"/>
                <a:cs typeface="Calibri"/>
              </a:rPr>
              <a:t>y</a:t>
            </a:r>
            <a:endParaRPr sz="326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17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7167" y="749405"/>
            <a:ext cx="3109325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4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up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le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36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8" y="1606161"/>
            <a:ext cx="10258636" cy="2176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936076" y="3839874"/>
            <a:ext cx="10169910" cy="2343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93260" algn="r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2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  <a:p>
            <a:pPr>
              <a:spcBef>
                <a:spcPts val="17"/>
              </a:spcBef>
            </a:pPr>
            <a:endParaRPr sz="1122">
              <a:latin typeface="Times New Roman"/>
              <a:cs typeface="Times New Roman"/>
            </a:endParaRPr>
          </a:p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85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122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a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i="1" spc="31" dirty="0">
                <a:latin typeface="Calibri"/>
                <a:cs typeface="Calibri"/>
              </a:rPr>
              <a:t>j</a:t>
            </a:r>
            <a:r>
              <a:rPr sz="2856" i="1" spc="-41" dirty="0">
                <a:latin typeface="Calibri"/>
                <a:cs typeface="Calibri"/>
              </a:rPr>
              <a:t>o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n</a:t>
            </a:r>
            <a:r>
              <a:rPr sz="2856" i="1" spc="-10" dirty="0">
                <a:latin typeface="Calibri"/>
                <a:cs typeface="Calibri"/>
              </a:rPr>
              <a:t>t</a:t>
            </a:r>
            <a:r>
              <a:rPr sz="2856" i="1" spc="-41" dirty="0">
                <a:latin typeface="Times New Roman"/>
                <a:cs typeface="Times New Roman"/>
              </a:rPr>
              <a:t> </a:t>
            </a:r>
            <a:r>
              <a:rPr sz="2856" i="1" spc="-41" dirty="0">
                <a:latin typeface="Calibri"/>
                <a:cs typeface="Calibri"/>
              </a:rPr>
              <a:t>d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10" dirty="0">
                <a:latin typeface="Calibri"/>
                <a:cs typeface="Calibri"/>
              </a:rPr>
              <a:t>s</a:t>
            </a:r>
            <a:r>
              <a:rPr sz="2856" i="1" spc="-51" dirty="0">
                <a:latin typeface="Calibri"/>
                <a:cs typeface="Calibri"/>
              </a:rPr>
              <a:t>t</a:t>
            </a:r>
            <a:r>
              <a:rPr sz="2856" i="1" spc="25" dirty="0">
                <a:latin typeface="Calibri"/>
                <a:cs typeface="Calibri"/>
              </a:rPr>
              <a:t>r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bu</a:t>
            </a:r>
            <a:r>
              <a:rPr sz="2856" i="1" spc="-51" dirty="0">
                <a:latin typeface="Calibri"/>
                <a:cs typeface="Calibri"/>
              </a:rPr>
              <a:t>t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o</a:t>
            </a:r>
            <a:r>
              <a:rPr sz="2856" i="1" dirty="0">
                <a:latin typeface="Calibri"/>
                <a:cs typeface="Calibri"/>
              </a:rPr>
              <a:t>n</a:t>
            </a:r>
            <a:r>
              <a:rPr sz="2856" i="1" spc="270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f</a:t>
            </a:r>
            <a:r>
              <a:rPr sz="2856" spc="-158" dirty="0">
                <a:latin typeface="Times New Roman"/>
                <a:cs typeface="Times New Roman"/>
              </a:rPr>
              <a:t> </a:t>
            </a:r>
            <a:r>
              <a:rPr sz="2856" i="1" spc="-15" dirty="0">
                <a:latin typeface="Calibri"/>
                <a:cs typeface="Calibri"/>
              </a:rPr>
              <a:t>m</a:t>
            </a:r>
            <a:r>
              <a:rPr sz="2856" i="1" spc="-46" dirty="0">
                <a:latin typeface="Calibri"/>
                <a:cs typeface="Calibri"/>
              </a:rPr>
              <a:t>ul</a:t>
            </a:r>
            <a:r>
              <a:rPr sz="2856" i="1" spc="-51" dirty="0">
                <a:latin typeface="Calibri"/>
                <a:cs typeface="Calibri"/>
              </a:rPr>
              <a:t>t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41" dirty="0">
                <a:latin typeface="Calibri"/>
                <a:cs typeface="Calibri"/>
              </a:rPr>
              <a:t>-</a:t>
            </a:r>
            <a:r>
              <a:rPr sz="2856" i="1" spc="-41" dirty="0">
                <a:latin typeface="Calibri"/>
                <a:cs typeface="Calibri"/>
              </a:rPr>
              <a:t>do</a:t>
            </a:r>
            <a:r>
              <a:rPr sz="2856" i="1" spc="-15" dirty="0">
                <a:latin typeface="Calibri"/>
                <a:cs typeface="Calibri"/>
              </a:rPr>
              <a:t>m</a:t>
            </a:r>
            <a:r>
              <a:rPr sz="2856" i="1" spc="-41" dirty="0">
                <a:latin typeface="Calibri"/>
                <a:cs typeface="Calibri"/>
              </a:rPr>
              <a:t>a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dirty="0">
                <a:latin typeface="Calibri"/>
                <a:cs typeface="Calibri"/>
              </a:rPr>
              <a:t>n</a:t>
            </a:r>
            <a:r>
              <a:rPr sz="2856" i="1" spc="265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41" dirty="0">
                <a:latin typeface="Calibri"/>
                <a:cs typeface="Calibri"/>
              </a:rPr>
              <a:t>m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  <a:p>
            <a:pPr marL="246102" marR="5181" indent="-233149">
              <a:lnSpc>
                <a:spcPts val="3060"/>
              </a:lnSpc>
              <a:spcBef>
                <a:spcPts val="1061"/>
              </a:spcBef>
              <a:buFont typeface="Arial"/>
              <a:buChar char="•"/>
              <a:tabLst>
                <a:tab pos="246102" algn="l"/>
              </a:tabLst>
            </a:pPr>
            <a:r>
              <a:rPr sz="2856" spc="-20" dirty="0">
                <a:latin typeface="Calibri"/>
                <a:cs typeface="Calibri"/>
              </a:rPr>
              <a:t>U</a:t>
            </a:r>
            <a:r>
              <a:rPr sz="2856" spc="-10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20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02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j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148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bu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h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25" dirty="0">
                <a:latin typeface="Calibri"/>
                <a:cs typeface="Calibri"/>
              </a:rPr>
              <a:t>m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5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bu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  <a:p>
            <a:pPr marL="246102" indent="-233149">
              <a:spcBef>
                <a:spcPts val="714"/>
              </a:spcBef>
              <a:buFont typeface="Arial"/>
              <a:buChar char="•"/>
              <a:tabLst>
                <a:tab pos="246102" algn="l"/>
              </a:tabLst>
            </a:pPr>
            <a:r>
              <a:rPr sz="2856" spc="-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31" dirty="0">
                <a:latin typeface="Calibri"/>
                <a:cs typeface="Calibri"/>
              </a:rPr>
              <a:t>pp</a:t>
            </a:r>
            <a:r>
              <a:rPr sz="2856" spc="-46" dirty="0">
                <a:latin typeface="Calibri"/>
                <a:cs typeface="Calibri"/>
              </a:rPr>
              <a:t>li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31" dirty="0">
                <a:latin typeface="Calibri"/>
                <a:cs typeface="Calibri"/>
              </a:rPr>
              <a:t>d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ai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31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31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31" dirty="0">
                <a:latin typeface="Calibri"/>
                <a:cs typeface="Calibri"/>
              </a:rPr>
              <a:t>p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31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la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1775" y="6561451"/>
            <a:ext cx="5545104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71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up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4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70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0590" y="749405"/>
            <a:ext cx="3328876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4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up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le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36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5" y="1899672"/>
            <a:ext cx="2097709" cy="448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e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0734" y="2305607"/>
            <a:ext cx="10154993" cy="3005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 txBox="1"/>
          <p:nvPr/>
        </p:nvSpPr>
        <p:spPr>
          <a:xfrm>
            <a:off x="1227248" y="5361037"/>
            <a:ext cx="9973027" cy="944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81" algn="r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1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f</a:t>
            </a:r>
            <a:r>
              <a:rPr sz="1428" spc="-8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28">
              <a:latin typeface="Times New Roman"/>
              <a:cs typeface="Times New Roman"/>
            </a:endParaRPr>
          </a:p>
          <a:p>
            <a:pPr>
              <a:spcBef>
                <a:spcPts val="23"/>
              </a:spcBef>
            </a:pPr>
            <a:endParaRPr sz="1326">
              <a:latin typeface="Times New Roman"/>
              <a:cs typeface="Times New Roman"/>
            </a:endParaRPr>
          </a:p>
          <a:p>
            <a:pPr marL="12953"/>
            <a:r>
              <a:rPr sz="1836" spc="-127" dirty="0">
                <a:latin typeface="Calibri"/>
                <a:cs typeface="Calibri"/>
              </a:rPr>
              <a:t>W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61" dirty="0">
                <a:latin typeface="Calibri"/>
                <a:cs typeface="Calibri"/>
              </a:rPr>
              <a:t>g</a:t>
            </a:r>
            <a:r>
              <a:rPr sz="1836" spc="-51" dirty="0">
                <a:latin typeface="Calibri"/>
                <a:cs typeface="Calibri"/>
              </a:rPr>
              <a:t>h</a:t>
            </a:r>
            <a:r>
              <a:rPr sz="1836" spc="-116" dirty="0">
                <a:latin typeface="Calibri"/>
                <a:cs typeface="Calibri"/>
              </a:rPr>
              <a:t>t</a:t>
            </a:r>
            <a:r>
              <a:rPr sz="1836" spc="46" dirty="0">
                <a:latin typeface="Calibri"/>
                <a:cs typeface="Calibri"/>
              </a:rPr>
              <a:t>-</a:t>
            </a:r>
            <a:r>
              <a:rPr sz="1836" spc="-5" dirty="0">
                <a:latin typeface="Calibri"/>
                <a:cs typeface="Calibri"/>
              </a:rPr>
              <a:t>s</a:t>
            </a:r>
            <a:r>
              <a:rPr sz="1836" spc="-51" dirty="0">
                <a:latin typeface="Calibri"/>
                <a:cs typeface="Calibri"/>
              </a:rPr>
              <a:t>h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1" dirty="0">
                <a:latin typeface="Calibri"/>
                <a:cs typeface="Calibri"/>
              </a:rPr>
              <a:t>n</a:t>
            </a:r>
            <a:r>
              <a:rPr sz="1836" spc="-10" dirty="0">
                <a:latin typeface="Calibri"/>
                <a:cs typeface="Calibri"/>
              </a:rPr>
              <a:t>g</a:t>
            </a:r>
            <a:r>
              <a:rPr sz="1836" spc="204" dirty="0">
                <a:latin typeface="Times New Roman"/>
                <a:cs typeface="Times New Roman"/>
              </a:rPr>
              <a:t> </a:t>
            </a:r>
            <a:r>
              <a:rPr sz="1836" spc="25" dirty="0">
                <a:latin typeface="Calibri"/>
                <a:cs typeface="Calibri"/>
              </a:rPr>
              <a:t>c</a:t>
            </a:r>
            <a:r>
              <a:rPr sz="1836" spc="-51" dirty="0">
                <a:latin typeface="Calibri"/>
                <a:cs typeface="Calibri"/>
              </a:rPr>
              <a:t>on</a:t>
            </a:r>
            <a:r>
              <a:rPr sz="1836" spc="-15" dirty="0">
                <a:latin typeface="Calibri"/>
                <a:cs typeface="Calibri"/>
              </a:rPr>
              <a:t>st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1" dirty="0">
                <a:latin typeface="Calibri"/>
                <a:cs typeface="Calibri"/>
              </a:rPr>
              <a:t>n</a:t>
            </a:r>
            <a:r>
              <a:rPr sz="1836" spc="-5" dirty="0">
                <a:latin typeface="Calibri"/>
                <a:cs typeface="Calibri"/>
              </a:rPr>
              <a:t>t</a:t>
            </a:r>
            <a:r>
              <a:rPr sz="1836" dirty="0">
                <a:latin typeface="Calibri"/>
                <a:cs typeface="Calibri"/>
              </a:rPr>
              <a:t>s</a:t>
            </a:r>
            <a:r>
              <a:rPr sz="1836" spc="-56" dirty="0">
                <a:latin typeface="Times New Roman"/>
                <a:cs typeface="Times New Roman"/>
              </a:rPr>
              <a:t> </a:t>
            </a:r>
            <a:r>
              <a:rPr sz="1836" spc="-5" dirty="0">
                <a:latin typeface="Calibri"/>
                <a:cs typeface="Calibri"/>
              </a:rPr>
              <a:t>t</a:t>
            </a:r>
            <a:r>
              <a:rPr sz="1836" spc="-51" dirty="0">
                <a:latin typeface="Calibri"/>
                <a:cs typeface="Calibri"/>
              </a:rPr>
              <a:t>h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51" dirty="0">
                <a:latin typeface="Times New Roman"/>
                <a:cs typeface="Times New Roman"/>
              </a:rPr>
              <a:t> </a:t>
            </a:r>
            <a:r>
              <a:rPr sz="1836" spc="-51" dirty="0">
                <a:latin typeface="Calibri"/>
                <a:cs typeface="Calibri"/>
              </a:rPr>
              <a:t>n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15" dirty="0">
                <a:latin typeface="Calibri"/>
                <a:cs typeface="Calibri"/>
              </a:rPr>
              <a:t>t</a:t>
            </a:r>
            <a:r>
              <a:rPr sz="1836" spc="-5" dirty="0">
                <a:latin typeface="Calibri"/>
                <a:cs typeface="Calibri"/>
              </a:rPr>
              <a:t>w</a:t>
            </a:r>
            <a:r>
              <a:rPr sz="1836" spc="-51" dirty="0">
                <a:latin typeface="Calibri"/>
                <a:cs typeface="Calibri"/>
              </a:rPr>
              <a:t>o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10" dirty="0">
                <a:latin typeface="Calibri"/>
                <a:cs typeface="Calibri"/>
              </a:rPr>
              <a:t>k</a:t>
            </a:r>
            <a:r>
              <a:rPr sz="1836" spc="31" dirty="0">
                <a:latin typeface="Times New Roman"/>
                <a:cs typeface="Times New Roman"/>
              </a:rPr>
              <a:t> </a:t>
            </a:r>
            <a:r>
              <a:rPr sz="1836" spc="-5" dirty="0">
                <a:latin typeface="Calibri"/>
                <a:cs typeface="Calibri"/>
              </a:rPr>
              <a:t>t</a:t>
            </a:r>
            <a:r>
              <a:rPr sz="1836" dirty="0">
                <a:latin typeface="Calibri"/>
                <a:cs typeface="Calibri"/>
              </a:rPr>
              <a:t>o</a:t>
            </a:r>
            <a:r>
              <a:rPr sz="1836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l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dirty="0">
                <a:latin typeface="Calibri"/>
                <a:cs typeface="Calibri"/>
              </a:rPr>
              <a:t>n</a:t>
            </a:r>
            <a:r>
              <a:rPr sz="1836" spc="-102" dirty="0">
                <a:latin typeface="Times New Roman"/>
                <a:cs typeface="Times New Roman"/>
              </a:rPr>
              <a:t> </a:t>
            </a:r>
            <a:r>
              <a:rPr sz="1836" dirty="0">
                <a:latin typeface="Calibri"/>
                <a:cs typeface="Calibri"/>
              </a:rPr>
              <a:t>a</a:t>
            </a:r>
            <a:r>
              <a:rPr sz="1836" dirty="0">
                <a:latin typeface="Times New Roman"/>
                <a:cs typeface="Times New Roman"/>
              </a:rPr>
              <a:t> </a:t>
            </a:r>
            <a:r>
              <a:rPr sz="1836" i="1" spc="-36" dirty="0">
                <a:latin typeface="Calibri"/>
                <a:cs typeface="Calibri"/>
              </a:rPr>
              <a:t>j</a:t>
            </a:r>
            <a:r>
              <a:rPr sz="1836" i="1" spc="-25" dirty="0">
                <a:latin typeface="Calibri"/>
                <a:cs typeface="Calibri"/>
              </a:rPr>
              <a:t>o</a:t>
            </a:r>
            <a:r>
              <a:rPr sz="1836" i="1" spc="-15" dirty="0">
                <a:latin typeface="Calibri"/>
                <a:cs typeface="Calibri"/>
              </a:rPr>
              <a:t>i</a:t>
            </a:r>
            <a:r>
              <a:rPr sz="1836" i="1" spc="-31" dirty="0">
                <a:latin typeface="Calibri"/>
                <a:cs typeface="Calibri"/>
              </a:rPr>
              <a:t>n</a:t>
            </a:r>
            <a:r>
              <a:rPr sz="1836" i="1" spc="-10" dirty="0">
                <a:latin typeface="Calibri"/>
                <a:cs typeface="Calibri"/>
              </a:rPr>
              <a:t>t</a:t>
            </a:r>
            <a:r>
              <a:rPr sz="1836" i="1" spc="46" dirty="0">
                <a:latin typeface="Times New Roman"/>
                <a:cs typeface="Times New Roman"/>
              </a:rPr>
              <a:t> </a:t>
            </a:r>
            <a:r>
              <a:rPr sz="1836" i="1" spc="-31" dirty="0">
                <a:latin typeface="Calibri"/>
                <a:cs typeface="Calibri"/>
              </a:rPr>
              <a:t>d</a:t>
            </a:r>
            <a:r>
              <a:rPr sz="1836" i="1" spc="-15" dirty="0">
                <a:latin typeface="Calibri"/>
                <a:cs typeface="Calibri"/>
              </a:rPr>
              <a:t>i</a:t>
            </a:r>
            <a:r>
              <a:rPr sz="1836" i="1" dirty="0">
                <a:latin typeface="Calibri"/>
                <a:cs typeface="Calibri"/>
              </a:rPr>
              <a:t>s</a:t>
            </a:r>
            <a:r>
              <a:rPr sz="1836" i="1" spc="-15" dirty="0">
                <a:latin typeface="Calibri"/>
                <a:cs typeface="Calibri"/>
              </a:rPr>
              <a:t>t</a:t>
            </a:r>
            <a:r>
              <a:rPr sz="1836" i="1" spc="-31" dirty="0">
                <a:latin typeface="Calibri"/>
                <a:cs typeface="Calibri"/>
              </a:rPr>
              <a:t>r</a:t>
            </a:r>
            <a:r>
              <a:rPr sz="1836" i="1" spc="-15" dirty="0">
                <a:latin typeface="Calibri"/>
                <a:cs typeface="Calibri"/>
              </a:rPr>
              <a:t>i</a:t>
            </a:r>
            <a:r>
              <a:rPr sz="1836" i="1" spc="-31" dirty="0">
                <a:latin typeface="Calibri"/>
                <a:cs typeface="Calibri"/>
              </a:rPr>
              <a:t>bu</a:t>
            </a:r>
            <a:r>
              <a:rPr sz="1836" i="1" spc="-15" dirty="0">
                <a:latin typeface="Calibri"/>
                <a:cs typeface="Calibri"/>
              </a:rPr>
              <a:t>ti</a:t>
            </a:r>
            <a:r>
              <a:rPr sz="1836" i="1" spc="-25" dirty="0">
                <a:latin typeface="Calibri"/>
                <a:cs typeface="Calibri"/>
              </a:rPr>
              <a:t>o</a:t>
            </a:r>
            <a:r>
              <a:rPr sz="1836" i="1" dirty="0">
                <a:latin typeface="Calibri"/>
                <a:cs typeface="Calibri"/>
              </a:rPr>
              <a:t>n</a:t>
            </a:r>
            <a:r>
              <a:rPr sz="1836" i="1" spc="20" dirty="0">
                <a:latin typeface="Times New Roman"/>
                <a:cs typeface="Times New Roman"/>
              </a:rPr>
              <a:t> </a:t>
            </a:r>
            <a:r>
              <a:rPr sz="1836" spc="10" dirty="0">
                <a:latin typeface="Calibri"/>
                <a:cs typeface="Calibri"/>
              </a:rPr>
              <a:t>w</a:t>
            </a:r>
            <a:r>
              <a:rPr sz="1836" spc="-15" dirty="0">
                <a:latin typeface="Calibri"/>
                <a:cs typeface="Calibri"/>
              </a:rPr>
              <a:t>it</a:t>
            </a:r>
            <a:r>
              <a:rPr sz="1836" spc="-51" dirty="0">
                <a:latin typeface="Calibri"/>
                <a:cs typeface="Calibri"/>
              </a:rPr>
              <a:t>hou</a:t>
            </a:r>
            <a:r>
              <a:rPr sz="1836" spc="-10" dirty="0">
                <a:latin typeface="Calibri"/>
                <a:cs typeface="Calibri"/>
              </a:rPr>
              <a:t>t</a:t>
            </a:r>
            <a:r>
              <a:rPr sz="1836" spc="148" dirty="0">
                <a:latin typeface="Times New Roman"/>
                <a:cs typeface="Times New Roman"/>
              </a:rPr>
              <a:t> </a:t>
            </a:r>
            <a:r>
              <a:rPr sz="1836" spc="25" dirty="0">
                <a:latin typeface="Calibri"/>
                <a:cs typeface="Calibri"/>
              </a:rPr>
              <a:t>c</a:t>
            </a:r>
            <a:r>
              <a:rPr sz="1836" spc="-51" dirty="0">
                <a:latin typeface="Calibri"/>
                <a:cs typeface="Calibri"/>
              </a:rPr>
              <a:t>o</a:t>
            </a:r>
            <a:r>
              <a:rPr sz="1836" spc="-41" dirty="0">
                <a:latin typeface="Calibri"/>
                <a:cs typeface="Calibri"/>
              </a:rPr>
              <a:t>rr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5" dirty="0">
                <a:latin typeface="Calibri"/>
                <a:cs typeface="Calibri"/>
              </a:rPr>
              <a:t>s</a:t>
            </a:r>
            <a:r>
              <a:rPr sz="1836" spc="-51" dirty="0">
                <a:latin typeface="Calibri"/>
                <a:cs typeface="Calibri"/>
              </a:rPr>
              <a:t>pond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1" dirty="0">
                <a:latin typeface="Calibri"/>
                <a:cs typeface="Calibri"/>
              </a:rPr>
              <a:t>n</a:t>
            </a:r>
            <a:r>
              <a:rPr sz="1836" spc="-10" dirty="0">
                <a:latin typeface="Calibri"/>
                <a:cs typeface="Calibri"/>
              </a:rPr>
              <a:t>g</a:t>
            </a:r>
            <a:r>
              <a:rPr sz="1836" dirty="0">
                <a:latin typeface="Times New Roman"/>
                <a:cs typeface="Times New Roman"/>
              </a:rPr>
              <a:t> </a:t>
            </a:r>
            <a:r>
              <a:rPr sz="1836" spc="-153" dirty="0">
                <a:latin typeface="Times New Roman"/>
                <a:cs typeface="Times New Roman"/>
              </a:rPr>
              <a:t> </a:t>
            </a:r>
            <a:r>
              <a:rPr sz="1836" spc="-5" dirty="0">
                <a:latin typeface="Calibri"/>
                <a:cs typeface="Calibri"/>
              </a:rPr>
              <a:t>s</a:t>
            </a:r>
            <a:r>
              <a:rPr sz="1836" spc="-51" dirty="0">
                <a:latin typeface="Calibri"/>
                <a:cs typeface="Calibri"/>
              </a:rPr>
              <a:t>up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25" dirty="0">
                <a:latin typeface="Calibri"/>
                <a:cs typeface="Calibri"/>
              </a:rPr>
              <a:t>v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" dirty="0">
                <a:latin typeface="Calibri"/>
                <a:cs typeface="Calibri"/>
              </a:rPr>
              <a:t>s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1" dirty="0">
                <a:latin typeface="Calibri"/>
                <a:cs typeface="Calibri"/>
              </a:rPr>
              <a:t>on</a:t>
            </a:r>
            <a:r>
              <a:rPr sz="1836" dirty="0">
                <a:latin typeface="Calibri"/>
                <a:cs typeface="Calibri"/>
              </a:rPr>
              <a:t>.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1775" y="6561451"/>
            <a:ext cx="5545104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71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up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4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964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237" y="189677"/>
            <a:ext cx="3328876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46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up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le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36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46037" y="1058862"/>
            <a:ext cx="4685401" cy="471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marR="593235" indent="-233149">
              <a:buFont typeface="Arial"/>
              <a:buChar char="•"/>
              <a:tabLst>
                <a:tab pos="246102" algn="l"/>
              </a:tabLst>
            </a:pPr>
            <a:r>
              <a:rPr spc="10" dirty="0"/>
              <a:t>S</a:t>
            </a:r>
            <a:r>
              <a:rPr spc="20" dirty="0"/>
              <a:t>o</a:t>
            </a:r>
            <a:r>
              <a:rPr spc="-66" dirty="0"/>
              <a:t>m</a:t>
            </a:r>
            <a:r>
              <a:rPr spc="-15" dirty="0"/>
              <a:t>e</a:t>
            </a:r>
            <a:r>
              <a:rPr spc="-97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116" dirty="0"/>
              <a:t>x</a:t>
            </a:r>
            <a:r>
              <a:rPr spc="-46" dirty="0"/>
              <a:t>a</a:t>
            </a:r>
            <a:r>
              <a:rPr spc="-66" dirty="0"/>
              <a:t>m</a:t>
            </a:r>
            <a:r>
              <a:rPr spc="25" dirty="0"/>
              <a:t>p</a:t>
            </a:r>
            <a:r>
              <a:rPr spc="-46" dirty="0"/>
              <a:t>l</a:t>
            </a:r>
            <a:r>
              <a:rPr spc="-10" dirty="0"/>
              <a:t>e</a:t>
            </a:r>
            <a:r>
              <a:rPr dirty="0"/>
              <a:t>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20" dirty="0"/>
              <a:t>o</a:t>
            </a:r>
            <a:r>
              <a:rPr dirty="0"/>
              <a:t>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36" dirty="0"/>
              <a:t>g</a:t>
            </a:r>
            <a:r>
              <a:rPr spc="-10" dirty="0"/>
              <a:t>e</a:t>
            </a:r>
            <a:r>
              <a:rPr spc="25" dirty="0"/>
              <a:t>n</a:t>
            </a:r>
            <a:r>
              <a:rPr spc="-10" dirty="0"/>
              <a:t>e</a:t>
            </a:r>
            <a:r>
              <a:rPr spc="-92" dirty="0"/>
              <a:t>r</a:t>
            </a:r>
            <a:r>
              <a:rPr spc="-46" dirty="0"/>
              <a:t>a</a:t>
            </a:r>
            <a:r>
              <a:rPr spc="-51" dirty="0"/>
              <a:t>t</a:t>
            </a:r>
            <a:r>
              <a:rPr spc="-46" dirty="0"/>
              <a:t>i</a:t>
            </a:r>
            <a:r>
              <a:rPr spc="25" dirty="0"/>
              <a:t>n</a:t>
            </a:r>
            <a:r>
              <a:rPr spc="-15" dirty="0"/>
              <a:t>g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61" dirty="0"/>
              <a:t>f</a:t>
            </a:r>
            <a:r>
              <a:rPr spc="-46" dirty="0"/>
              <a:t>a</a:t>
            </a:r>
            <a:r>
              <a:rPr dirty="0"/>
              <a:t>c</a:t>
            </a:r>
            <a:r>
              <a:rPr spc="-46" dirty="0"/>
              <a:t>ia</a:t>
            </a:r>
            <a:r>
              <a:rPr dirty="0"/>
              <a:t>l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6" dirty="0"/>
              <a:t>i</a:t>
            </a:r>
            <a:r>
              <a:rPr spc="-41" dirty="0"/>
              <a:t>m</a:t>
            </a:r>
            <a:r>
              <a:rPr spc="-61" dirty="0"/>
              <a:t>a</a:t>
            </a:r>
            <a:r>
              <a:rPr spc="-36" dirty="0"/>
              <a:t>g</a:t>
            </a:r>
            <a:r>
              <a:rPr spc="-10" dirty="0"/>
              <a:t>e</a:t>
            </a:r>
            <a:r>
              <a:rPr dirty="0"/>
              <a:t>s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61" dirty="0"/>
              <a:t>a</a:t>
            </a:r>
            <a:r>
              <a:rPr dirty="0"/>
              <a:t>c</a:t>
            </a:r>
            <a:r>
              <a:rPr spc="5" dirty="0"/>
              <a:t>r</a:t>
            </a:r>
            <a:r>
              <a:rPr spc="20" dirty="0"/>
              <a:t>o</a:t>
            </a:r>
            <a:r>
              <a:rPr spc="5" dirty="0"/>
              <a:t>s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25" dirty="0"/>
              <a:t>d</a:t>
            </a:r>
            <a:r>
              <a:rPr spc="-46" dirty="0"/>
              <a:t>i</a:t>
            </a:r>
            <a:r>
              <a:rPr spc="46" dirty="0"/>
              <a:t>f</a:t>
            </a:r>
            <a:r>
              <a:rPr spc="-56" dirty="0"/>
              <a:t>f</a:t>
            </a:r>
            <a:r>
              <a:rPr spc="-10" dirty="0"/>
              <a:t>e</a:t>
            </a:r>
            <a:r>
              <a:rPr spc="5" dirty="0"/>
              <a:t>r</a:t>
            </a:r>
            <a:r>
              <a:rPr spc="-10" dirty="0"/>
              <a:t>e</a:t>
            </a:r>
            <a:r>
              <a:rPr spc="25" dirty="0"/>
              <a:t>n</a:t>
            </a:r>
            <a:r>
              <a:rPr dirty="0"/>
              <a:t>t</a:t>
            </a:r>
            <a:r>
              <a:rPr spc="-245" dirty="0">
                <a:latin typeface="Times New Roman"/>
                <a:cs typeface="Times New Roman"/>
              </a:rPr>
              <a:t> </a:t>
            </a:r>
            <a:r>
              <a:rPr spc="-56" dirty="0"/>
              <a:t>f</a:t>
            </a:r>
            <a:r>
              <a:rPr spc="-10" dirty="0"/>
              <a:t>e</a:t>
            </a:r>
            <a:r>
              <a:rPr spc="-41" dirty="0"/>
              <a:t>a</a:t>
            </a:r>
            <a:r>
              <a:rPr spc="-51" dirty="0"/>
              <a:t>t</a:t>
            </a:r>
            <a:r>
              <a:rPr spc="25" dirty="0"/>
              <a:t>u</a:t>
            </a:r>
            <a:r>
              <a:rPr spc="20" dirty="0"/>
              <a:t>r</a:t>
            </a:r>
            <a:r>
              <a:rPr spc="-1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25" dirty="0"/>
              <a:t>d</a:t>
            </a:r>
            <a:r>
              <a:rPr spc="20" dirty="0"/>
              <a:t>o</a:t>
            </a:r>
            <a:r>
              <a:rPr spc="-66" dirty="0"/>
              <a:t>m</a:t>
            </a:r>
            <a:r>
              <a:rPr spc="-41" dirty="0"/>
              <a:t>a</a:t>
            </a:r>
            <a:r>
              <a:rPr spc="-46" dirty="0"/>
              <a:t>i</a:t>
            </a:r>
            <a:r>
              <a:rPr spc="25" dirty="0"/>
              <a:t>n</a:t>
            </a:r>
            <a:r>
              <a:rPr dirty="0"/>
              <a:t>s.</a:t>
            </a:r>
          </a:p>
          <a:p>
            <a:pPr marL="246102" marR="5181" indent="-233149">
              <a:lnSpc>
                <a:spcPct val="90300"/>
              </a:lnSpc>
              <a:spcBef>
                <a:spcPts val="1780"/>
              </a:spcBef>
              <a:buFont typeface="Arial"/>
              <a:buChar char="•"/>
              <a:tabLst>
                <a:tab pos="246102" algn="l"/>
              </a:tabLst>
            </a:pPr>
            <a:r>
              <a:rPr spc="5" dirty="0"/>
              <a:t>C</a:t>
            </a:r>
            <a:r>
              <a:rPr spc="20" dirty="0"/>
              <a:t>o</a:t>
            </a:r>
            <a:r>
              <a:rPr spc="5" dirty="0"/>
              <a:t>rr</a:t>
            </a:r>
            <a:r>
              <a:rPr spc="-10" dirty="0"/>
              <a:t>e</a:t>
            </a:r>
            <a:r>
              <a:rPr dirty="0"/>
              <a:t>s</a:t>
            </a:r>
            <a:r>
              <a:rPr spc="25" dirty="0"/>
              <a:t>p</a:t>
            </a:r>
            <a:r>
              <a:rPr spc="20" dirty="0"/>
              <a:t>o</a:t>
            </a:r>
            <a:r>
              <a:rPr spc="25" dirty="0"/>
              <a:t>nd</a:t>
            </a:r>
            <a:r>
              <a:rPr spc="-46" dirty="0"/>
              <a:t>i</a:t>
            </a:r>
            <a:r>
              <a:rPr spc="25" dirty="0"/>
              <a:t>n</a:t>
            </a:r>
            <a:r>
              <a:rPr spc="-15" dirty="0"/>
              <a:t>g</a:t>
            </a:r>
            <a:r>
              <a:rPr spc="-326" dirty="0">
                <a:latin typeface="Times New Roman"/>
                <a:cs typeface="Times New Roman"/>
              </a:rPr>
              <a:t> </a:t>
            </a:r>
            <a:r>
              <a:rPr spc="-46" dirty="0"/>
              <a:t>i</a:t>
            </a:r>
            <a:r>
              <a:rPr spc="-66" dirty="0"/>
              <a:t>m</a:t>
            </a:r>
            <a:r>
              <a:rPr spc="-41" dirty="0"/>
              <a:t>a</a:t>
            </a:r>
            <a:r>
              <a:rPr spc="-36" dirty="0"/>
              <a:t>g</a:t>
            </a:r>
            <a:r>
              <a:rPr spc="-10" dirty="0"/>
              <a:t>e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6" dirty="0"/>
              <a:t>i</a:t>
            </a:r>
            <a:r>
              <a:rPr dirty="0"/>
              <a:t>n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48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20" dirty="0"/>
              <a:t>o</a:t>
            </a:r>
            <a:r>
              <a:rPr spc="-46" dirty="0"/>
              <a:t>l</a:t>
            </a:r>
            <a:r>
              <a:rPr spc="25" dirty="0"/>
              <a:t>u</a:t>
            </a:r>
            <a:r>
              <a:rPr spc="-66" dirty="0"/>
              <a:t>m</a:t>
            </a:r>
            <a:r>
              <a:rPr dirty="0"/>
              <a:t>n</a:t>
            </a:r>
            <a:r>
              <a:rPr spc="-76" dirty="0">
                <a:latin typeface="Times New Roman"/>
                <a:cs typeface="Times New Roman"/>
              </a:rPr>
              <a:t> </a:t>
            </a:r>
            <a:r>
              <a:rPr spc="-61" dirty="0"/>
              <a:t>a</a:t>
            </a:r>
            <a:r>
              <a:rPr spc="5" dirty="0"/>
              <a:t>r</a:t>
            </a:r>
            <a:r>
              <a:rPr spc="-1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36" dirty="0"/>
              <a:t>g</a:t>
            </a:r>
            <a:r>
              <a:rPr spc="-10" dirty="0"/>
              <a:t>e</a:t>
            </a:r>
            <a:r>
              <a:rPr spc="25" dirty="0"/>
              <a:t>n</a:t>
            </a:r>
            <a:r>
              <a:rPr spc="-10" dirty="0"/>
              <a:t>e</a:t>
            </a:r>
            <a:r>
              <a:rPr spc="-92" dirty="0"/>
              <a:t>r</a:t>
            </a:r>
            <a:r>
              <a:rPr spc="-46" dirty="0"/>
              <a:t>a</a:t>
            </a:r>
            <a:r>
              <a:rPr spc="-51" dirty="0"/>
              <a:t>t</a:t>
            </a:r>
            <a:r>
              <a:rPr spc="-15" dirty="0"/>
              <a:t>e</a:t>
            </a:r>
            <a:r>
              <a:rPr spc="-97" dirty="0">
                <a:latin typeface="Times New Roman"/>
                <a:cs typeface="Times New Roman"/>
              </a:rPr>
              <a:t> </a:t>
            </a:r>
            <a:r>
              <a:rPr spc="46" dirty="0"/>
              <a:t>f</a:t>
            </a:r>
            <a:r>
              <a:rPr spc="5" dirty="0"/>
              <a:t>r</a:t>
            </a:r>
            <a:r>
              <a:rPr spc="20" dirty="0"/>
              <a:t>o</a:t>
            </a:r>
            <a:r>
              <a:rPr spc="-25" dirty="0"/>
              <a:t>m</a:t>
            </a:r>
            <a:r>
              <a:rPr spc="-245" dirty="0">
                <a:latin typeface="Times New Roman"/>
                <a:cs typeface="Times New Roman"/>
              </a:rPr>
              <a:t> </a:t>
            </a:r>
            <a:r>
              <a:rPr spc="-51" dirty="0"/>
              <a:t>t</a:t>
            </a:r>
            <a:r>
              <a:rPr spc="25" dirty="0"/>
              <a:t>h</a:t>
            </a:r>
            <a:r>
              <a:rPr spc="-15" dirty="0"/>
              <a:t>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5" dirty="0"/>
              <a:t>s</a:t>
            </a:r>
            <a:r>
              <a:rPr spc="-46" dirty="0"/>
              <a:t>a</a:t>
            </a:r>
            <a:r>
              <a:rPr spc="-66" dirty="0"/>
              <a:t>m</a:t>
            </a:r>
            <a:r>
              <a:rPr spc="-15" dirty="0"/>
              <a:t>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46" dirty="0"/>
              <a:t>la</a:t>
            </a:r>
            <a:r>
              <a:rPr spc="-51" dirty="0"/>
              <a:t>t</a:t>
            </a:r>
            <a:r>
              <a:rPr spc="-10" dirty="0"/>
              <a:t>e</a:t>
            </a:r>
            <a:r>
              <a:rPr spc="10" dirty="0"/>
              <a:t>n</a:t>
            </a:r>
            <a:r>
              <a:rPr spc="-10" dirty="0"/>
              <a:t>t</a:t>
            </a:r>
            <a:r>
              <a:rPr spc="-41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20" dirty="0"/>
              <a:t>o</a:t>
            </a:r>
            <a:r>
              <a:rPr spc="25" dirty="0"/>
              <a:t>d</a:t>
            </a:r>
            <a:r>
              <a:rPr spc="-15" dirty="0"/>
              <a:t>e</a:t>
            </a:r>
            <a:r>
              <a:rPr spc="-194" dirty="0">
                <a:latin typeface="Times New Roman"/>
                <a:cs typeface="Times New Roman"/>
              </a:rPr>
              <a:t> </a:t>
            </a:r>
            <a:r>
              <a:rPr dirty="0">
                <a:latin typeface="Cambria Math"/>
                <a:cs typeface="Cambria Math"/>
              </a:rPr>
              <a:t>𝑧</a:t>
            </a:r>
          </a:p>
        </p:txBody>
      </p:sp>
      <p:sp>
        <p:nvSpPr>
          <p:cNvPr id="4" name="object 4"/>
          <p:cNvSpPr/>
          <p:nvPr/>
        </p:nvSpPr>
        <p:spPr>
          <a:xfrm>
            <a:off x="4974767" y="4106042"/>
            <a:ext cx="5725157" cy="1942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/>
          <p:nvPr/>
        </p:nvSpPr>
        <p:spPr>
          <a:xfrm>
            <a:off x="4948871" y="2098357"/>
            <a:ext cx="5776948" cy="1955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/>
          <p:nvPr/>
        </p:nvSpPr>
        <p:spPr>
          <a:xfrm>
            <a:off x="4910013" y="142492"/>
            <a:ext cx="5763985" cy="1968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" name="object 7"/>
          <p:cNvSpPr txBox="1"/>
          <p:nvPr/>
        </p:nvSpPr>
        <p:spPr>
          <a:xfrm>
            <a:off x="8393229" y="6112331"/>
            <a:ext cx="2182551" cy="22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4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51714" y="233150"/>
            <a:ext cx="256466" cy="1774537"/>
          </a:xfrm>
          <a:custGeom>
            <a:avLst/>
            <a:gdLst/>
            <a:ahLst/>
            <a:cxnLst/>
            <a:rect l="l" t="t" r="r" b="b"/>
            <a:pathLst>
              <a:path w="251459" h="1739900">
                <a:moveTo>
                  <a:pt x="0" y="0"/>
                </a:moveTo>
                <a:lnTo>
                  <a:pt x="39621" y="1050"/>
                </a:lnTo>
                <a:lnTo>
                  <a:pt x="88855" y="6045"/>
                </a:lnTo>
                <a:lnTo>
                  <a:pt x="126978" y="20703"/>
                </a:lnTo>
                <a:lnTo>
                  <a:pt x="127010" y="848776"/>
                </a:lnTo>
                <a:lnTo>
                  <a:pt x="128628" y="852167"/>
                </a:lnTo>
                <a:lnTo>
                  <a:pt x="177724" y="865714"/>
                </a:lnTo>
                <a:lnTo>
                  <a:pt x="230948" y="869611"/>
                </a:lnTo>
                <a:lnTo>
                  <a:pt x="251144" y="869954"/>
                </a:lnTo>
                <a:lnTo>
                  <a:pt x="231159" y="870238"/>
                </a:lnTo>
                <a:lnTo>
                  <a:pt x="177866" y="874108"/>
                </a:lnTo>
                <a:lnTo>
                  <a:pt x="133041" y="884646"/>
                </a:lnTo>
                <a:lnTo>
                  <a:pt x="127010" y="1718736"/>
                </a:lnTo>
                <a:lnTo>
                  <a:pt x="125392" y="1722119"/>
                </a:lnTo>
                <a:lnTo>
                  <a:pt x="76292" y="1735646"/>
                </a:lnTo>
                <a:lnTo>
                  <a:pt x="23064" y="1739541"/>
                </a:lnTo>
                <a:lnTo>
                  <a:pt x="2867" y="1739884"/>
                </a:lnTo>
              </a:path>
            </a:pathLst>
          </a:custGeom>
          <a:ln w="25399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9" name="object 9"/>
          <p:cNvSpPr/>
          <p:nvPr/>
        </p:nvSpPr>
        <p:spPr>
          <a:xfrm>
            <a:off x="10764678" y="2189037"/>
            <a:ext cx="256466" cy="1774537"/>
          </a:xfrm>
          <a:custGeom>
            <a:avLst/>
            <a:gdLst/>
            <a:ahLst/>
            <a:cxnLst/>
            <a:rect l="l" t="t" r="r" b="b"/>
            <a:pathLst>
              <a:path w="251459" h="1739900">
                <a:moveTo>
                  <a:pt x="0" y="0"/>
                </a:moveTo>
                <a:lnTo>
                  <a:pt x="39622" y="1050"/>
                </a:lnTo>
                <a:lnTo>
                  <a:pt x="88858" y="6042"/>
                </a:lnTo>
                <a:lnTo>
                  <a:pt x="126978" y="20675"/>
                </a:lnTo>
                <a:lnTo>
                  <a:pt x="127010" y="848776"/>
                </a:lnTo>
                <a:lnTo>
                  <a:pt x="128628" y="852160"/>
                </a:lnTo>
                <a:lnTo>
                  <a:pt x="177730" y="865689"/>
                </a:lnTo>
                <a:lnTo>
                  <a:pt x="230967" y="869582"/>
                </a:lnTo>
                <a:lnTo>
                  <a:pt x="251170" y="869924"/>
                </a:lnTo>
                <a:lnTo>
                  <a:pt x="231175" y="870207"/>
                </a:lnTo>
                <a:lnTo>
                  <a:pt x="177873" y="874078"/>
                </a:lnTo>
                <a:lnTo>
                  <a:pt x="133051" y="884625"/>
                </a:lnTo>
                <a:lnTo>
                  <a:pt x="127010" y="1718721"/>
                </a:lnTo>
                <a:lnTo>
                  <a:pt x="125392" y="1722109"/>
                </a:lnTo>
                <a:lnTo>
                  <a:pt x="76293" y="1735646"/>
                </a:lnTo>
                <a:lnTo>
                  <a:pt x="23068" y="1739541"/>
                </a:lnTo>
                <a:lnTo>
                  <a:pt x="2871" y="1739884"/>
                </a:lnTo>
              </a:path>
            </a:pathLst>
          </a:custGeom>
          <a:ln w="25399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0" name="object 10"/>
          <p:cNvSpPr/>
          <p:nvPr/>
        </p:nvSpPr>
        <p:spPr>
          <a:xfrm>
            <a:off x="10790573" y="4157856"/>
            <a:ext cx="256466" cy="1787490"/>
          </a:xfrm>
          <a:custGeom>
            <a:avLst/>
            <a:gdLst/>
            <a:ahLst/>
            <a:cxnLst/>
            <a:rect l="l" t="t" r="r" b="b"/>
            <a:pathLst>
              <a:path w="251459" h="1752600">
                <a:moveTo>
                  <a:pt x="0" y="0"/>
                </a:moveTo>
                <a:lnTo>
                  <a:pt x="39622" y="1050"/>
                </a:lnTo>
                <a:lnTo>
                  <a:pt x="88856" y="6043"/>
                </a:lnTo>
                <a:lnTo>
                  <a:pt x="126978" y="20689"/>
                </a:lnTo>
                <a:lnTo>
                  <a:pt x="127010" y="855131"/>
                </a:lnTo>
                <a:lnTo>
                  <a:pt x="128628" y="858519"/>
                </a:lnTo>
                <a:lnTo>
                  <a:pt x="177726" y="872056"/>
                </a:lnTo>
                <a:lnTo>
                  <a:pt x="230952" y="875951"/>
                </a:lnTo>
                <a:lnTo>
                  <a:pt x="251148" y="876294"/>
                </a:lnTo>
                <a:lnTo>
                  <a:pt x="231163" y="876577"/>
                </a:lnTo>
                <a:lnTo>
                  <a:pt x="177870" y="880448"/>
                </a:lnTo>
                <a:lnTo>
                  <a:pt x="133044" y="890991"/>
                </a:lnTo>
                <a:lnTo>
                  <a:pt x="127010" y="1731431"/>
                </a:lnTo>
                <a:lnTo>
                  <a:pt x="125392" y="1734819"/>
                </a:lnTo>
                <a:lnTo>
                  <a:pt x="76293" y="1748356"/>
                </a:lnTo>
                <a:lnTo>
                  <a:pt x="23068" y="1752251"/>
                </a:lnTo>
                <a:lnTo>
                  <a:pt x="2871" y="1752594"/>
                </a:lnTo>
              </a:path>
            </a:pathLst>
          </a:custGeom>
          <a:ln w="25399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1" name="object 11"/>
          <p:cNvSpPr txBox="1"/>
          <p:nvPr/>
        </p:nvSpPr>
        <p:spPr>
          <a:xfrm>
            <a:off x="11186755" y="860334"/>
            <a:ext cx="521998" cy="549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 marR="5181">
              <a:lnSpc>
                <a:spcPts val="2142"/>
              </a:lnSpc>
            </a:pPr>
            <a:r>
              <a:rPr sz="1836" spc="-25" dirty="0">
                <a:latin typeface="Calibri"/>
                <a:cs typeface="Calibri"/>
              </a:rPr>
              <a:t>H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10" dirty="0">
                <a:latin typeface="Calibri"/>
                <a:cs typeface="Calibri"/>
              </a:rPr>
              <a:t>r</a:t>
            </a:r>
            <a:r>
              <a:rPr sz="1836" spc="-5" dirty="0">
                <a:latin typeface="Times New Roman"/>
                <a:cs typeface="Times New Roman"/>
              </a:rPr>
              <a:t> </a:t>
            </a:r>
            <a:r>
              <a:rPr sz="1836" spc="41" dirty="0">
                <a:latin typeface="Calibri"/>
                <a:cs typeface="Calibri"/>
              </a:rPr>
              <a:t>C</a:t>
            </a:r>
            <a:r>
              <a:rPr sz="1836" spc="-51" dirty="0">
                <a:latin typeface="Calibri"/>
                <a:cs typeface="Calibri"/>
              </a:rPr>
              <a:t>o</a:t>
            </a:r>
            <a:r>
              <a:rPr sz="1836" spc="-15" dirty="0">
                <a:latin typeface="Calibri"/>
                <a:cs typeface="Calibri"/>
              </a:rPr>
              <a:t>l</a:t>
            </a:r>
            <a:r>
              <a:rPr sz="1836" spc="-51" dirty="0">
                <a:latin typeface="Calibri"/>
                <a:cs typeface="Calibri"/>
              </a:rPr>
              <a:t>o</a:t>
            </a:r>
            <a:r>
              <a:rPr sz="1836" spc="-10" dirty="0">
                <a:latin typeface="Calibri"/>
                <a:cs typeface="Calibri"/>
              </a:rPr>
              <a:t>r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61775" y="6561451"/>
            <a:ext cx="5545104" cy="192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6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71" dirty="0">
                <a:solidFill>
                  <a:srgbClr val="898989"/>
                </a:solidFill>
                <a:latin typeface="Calibri"/>
                <a:cs typeface="Calibri"/>
              </a:rPr>
              <a:t>-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5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87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z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up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48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86755" y="2821108"/>
            <a:ext cx="1029102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 marR="5181">
              <a:lnSpc>
                <a:spcPts val="2142"/>
              </a:lnSpc>
            </a:pPr>
            <a:r>
              <a:rPr sz="1836" spc="-31" dirty="0">
                <a:latin typeface="Calibri"/>
                <a:cs typeface="Calibri"/>
              </a:rPr>
              <a:t>F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25" dirty="0">
                <a:latin typeface="Calibri"/>
                <a:cs typeface="Calibri"/>
              </a:rPr>
              <a:t>c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dirty="0">
                <a:latin typeface="Calibri"/>
                <a:cs typeface="Calibri"/>
              </a:rPr>
              <a:t>l</a:t>
            </a:r>
            <a:r>
              <a:rPr sz="1836" dirty="0">
                <a:latin typeface="Times New Roman"/>
                <a:cs typeface="Times New Roman"/>
              </a:rPr>
              <a:t> </a:t>
            </a:r>
            <a:r>
              <a:rPr sz="1836" spc="20" dirty="0">
                <a:latin typeface="Calibri"/>
                <a:cs typeface="Calibri"/>
              </a:rPr>
              <a:t>E</a:t>
            </a:r>
            <a:r>
              <a:rPr sz="1836" spc="15" dirty="0">
                <a:latin typeface="Calibri"/>
                <a:cs typeface="Calibri"/>
              </a:rPr>
              <a:t>x</a:t>
            </a:r>
            <a:r>
              <a:rPr sz="1836" spc="-51" dirty="0">
                <a:latin typeface="Calibri"/>
                <a:cs typeface="Calibri"/>
              </a:rPr>
              <a:t>p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5" dirty="0">
                <a:latin typeface="Calibri"/>
                <a:cs typeface="Calibri"/>
              </a:rPr>
              <a:t>ss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1" dirty="0">
                <a:latin typeface="Calibri"/>
                <a:cs typeface="Calibri"/>
              </a:rPr>
              <a:t>o</a:t>
            </a:r>
            <a:r>
              <a:rPr sz="1836" dirty="0">
                <a:latin typeface="Calibri"/>
                <a:cs typeface="Calibri"/>
              </a:rPr>
              <a:t>n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86755" y="4935270"/>
            <a:ext cx="1024567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spc="-31" dirty="0">
                <a:latin typeface="Calibri"/>
                <a:cs typeface="Calibri"/>
              </a:rPr>
              <a:t>S</a:t>
            </a:r>
            <a:r>
              <a:rPr sz="1836" spc="-46" dirty="0">
                <a:latin typeface="Calibri"/>
                <a:cs typeface="Calibri"/>
              </a:rPr>
              <a:t>un</a:t>
            </a:r>
            <a:r>
              <a:rPr sz="1836" spc="-61" dirty="0">
                <a:latin typeface="Calibri"/>
                <a:cs typeface="Calibri"/>
              </a:rPr>
              <a:t>g</a:t>
            </a:r>
            <a:r>
              <a:rPr sz="1836" spc="-15" dirty="0">
                <a:latin typeface="Calibri"/>
                <a:cs typeface="Calibri"/>
              </a:rPr>
              <a:t>l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5" dirty="0">
                <a:latin typeface="Calibri"/>
                <a:cs typeface="Calibri"/>
              </a:rPr>
              <a:t>sse</a:t>
            </a:r>
            <a:r>
              <a:rPr sz="1836" dirty="0">
                <a:latin typeface="Calibri"/>
                <a:cs typeface="Calibri"/>
              </a:rPr>
              <a:t>s</a:t>
            </a:r>
            <a:endParaRPr sz="183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31536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1215" y="749405"/>
            <a:ext cx="9728219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la</a:t>
            </a:r>
            <a:r>
              <a:rPr sz="4488" spc="31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ia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Py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mi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56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ia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-2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k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9" y="1994739"/>
            <a:ext cx="10724937" cy="2629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936076" y="4226323"/>
            <a:ext cx="10417309" cy="1687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70008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1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r>
              <a:rPr sz="1428" spc="-107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(</a:t>
            </a:r>
            <a:r>
              <a:rPr sz="1428" spc="15" dirty="0">
                <a:latin typeface="Calibri"/>
                <a:cs typeface="Calibri"/>
              </a:rPr>
              <a:t>E</a:t>
            </a:r>
            <a:r>
              <a:rPr sz="1428" spc="-41" dirty="0">
                <a:latin typeface="Calibri"/>
                <a:cs typeface="Calibri"/>
              </a:rPr>
              <a:t>d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dirty="0">
                <a:latin typeface="Calibri"/>
                <a:cs typeface="Calibri"/>
              </a:rPr>
              <a:t>d</a:t>
            </a:r>
            <a:r>
              <a:rPr sz="1428" spc="10" dirty="0">
                <a:latin typeface="Times New Roman"/>
                <a:cs typeface="Times New Roman"/>
              </a:rPr>
              <a:t> </a:t>
            </a:r>
            <a:r>
              <a:rPr sz="1428" spc="-31" dirty="0">
                <a:latin typeface="Calibri"/>
                <a:cs typeface="Calibri"/>
              </a:rPr>
              <a:t>f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spc="-5" dirty="0">
                <a:latin typeface="Calibri"/>
                <a:cs typeface="Calibri"/>
              </a:rPr>
              <a:t>r</a:t>
            </a:r>
            <a:r>
              <a:rPr sz="1428" spc="-41" dirty="0">
                <a:latin typeface="Times New Roman"/>
                <a:cs typeface="Times New Roman"/>
              </a:rPr>
              <a:t> </a:t>
            </a:r>
            <a:r>
              <a:rPr sz="1428" spc="-51" dirty="0">
                <a:latin typeface="Calibri"/>
                <a:cs typeface="Calibri"/>
              </a:rPr>
              <a:t>s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36" dirty="0">
                <a:latin typeface="Calibri"/>
                <a:cs typeface="Calibri"/>
              </a:rPr>
              <a:t>m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25" dirty="0">
                <a:latin typeface="Calibri"/>
                <a:cs typeface="Calibri"/>
              </a:rPr>
              <a:t>li</a:t>
            </a:r>
            <a:r>
              <a:rPr sz="1428" spc="-5" dirty="0">
                <a:latin typeface="Calibri"/>
                <a:cs typeface="Calibri"/>
              </a:rPr>
              <a:t>c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6" dirty="0">
                <a:latin typeface="Calibri"/>
                <a:cs typeface="Calibri"/>
              </a:rPr>
              <a:t>y</a:t>
            </a:r>
            <a:r>
              <a:rPr sz="1428" dirty="0">
                <a:latin typeface="Calibri"/>
                <a:cs typeface="Calibri"/>
              </a:rPr>
              <a:t>)</a:t>
            </a:r>
            <a:endParaRPr sz="1428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28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89">
              <a:latin typeface="Times New Roman"/>
              <a:cs typeface="Times New Roman"/>
            </a:endParaRPr>
          </a:p>
          <a:p>
            <a:pPr marL="362676" indent="-349724">
              <a:buFont typeface="Arial"/>
              <a:buChar char="•"/>
              <a:tabLst>
                <a:tab pos="362676" algn="l"/>
              </a:tabLst>
            </a:pPr>
            <a:r>
              <a:rPr sz="2040" spc="-5" dirty="0">
                <a:latin typeface="Calibri"/>
                <a:cs typeface="Calibri"/>
              </a:rPr>
              <a:t>B</a:t>
            </a:r>
            <a:r>
              <a:rPr sz="2040" spc="25" dirty="0">
                <a:latin typeface="Calibri"/>
                <a:cs typeface="Calibri"/>
              </a:rPr>
              <a:t>a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dirty="0">
                <a:latin typeface="Calibri"/>
                <a:cs typeface="Calibri"/>
              </a:rPr>
              <a:t>d</a:t>
            </a:r>
            <a:r>
              <a:rPr sz="2040" spc="-158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dirty="0">
                <a:latin typeface="Calibri"/>
                <a:cs typeface="Calibri"/>
              </a:rPr>
              <a:t>n</a:t>
            </a:r>
            <a:r>
              <a:rPr sz="2040" spc="-56" dirty="0">
                <a:latin typeface="Times New Roman"/>
                <a:cs typeface="Times New Roman"/>
              </a:rPr>
              <a:t> 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46" dirty="0">
                <a:latin typeface="Calibri"/>
                <a:cs typeface="Calibri"/>
              </a:rPr>
              <a:t>h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97" dirty="0">
                <a:latin typeface="Times New Roman"/>
                <a:cs typeface="Times New Roman"/>
              </a:rPr>
              <a:t> </a:t>
            </a:r>
            <a:r>
              <a:rPr sz="2040" spc="-46" dirty="0">
                <a:latin typeface="Calibri"/>
                <a:cs typeface="Calibri"/>
              </a:rPr>
              <a:t>L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46" dirty="0">
                <a:latin typeface="Calibri"/>
                <a:cs typeface="Calibri"/>
              </a:rPr>
              <a:t>p</a:t>
            </a:r>
            <a:r>
              <a:rPr sz="2040" spc="41" dirty="0">
                <a:latin typeface="Calibri"/>
                <a:cs typeface="Calibri"/>
              </a:rPr>
              <a:t>la</a:t>
            </a:r>
            <a:r>
              <a:rPr sz="2040" spc="-61" dirty="0">
                <a:latin typeface="Calibri"/>
                <a:cs typeface="Calibri"/>
              </a:rPr>
              <a:t>c</a:t>
            </a:r>
            <a:r>
              <a:rPr sz="2040" spc="41" dirty="0">
                <a:latin typeface="Calibri"/>
                <a:cs typeface="Calibri"/>
              </a:rPr>
              <a:t>ia</a:t>
            </a:r>
            <a:r>
              <a:rPr sz="2040" dirty="0">
                <a:latin typeface="Calibri"/>
                <a:cs typeface="Calibri"/>
              </a:rPr>
              <a:t>n</a:t>
            </a:r>
            <a:r>
              <a:rPr sz="2040" spc="-158" dirty="0">
                <a:latin typeface="Times New Roman"/>
                <a:cs typeface="Times New Roman"/>
              </a:rPr>
              <a:t> </a:t>
            </a:r>
            <a:r>
              <a:rPr sz="2040" spc="-51" dirty="0">
                <a:latin typeface="Calibri"/>
                <a:cs typeface="Calibri"/>
              </a:rPr>
              <a:t>P</a:t>
            </a:r>
            <a:r>
              <a:rPr sz="2040" spc="-20" dirty="0">
                <a:latin typeface="Calibri"/>
                <a:cs typeface="Calibri"/>
              </a:rPr>
              <a:t>y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-20" dirty="0">
                <a:latin typeface="Calibri"/>
                <a:cs typeface="Calibri"/>
              </a:rPr>
              <a:t>m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dirty="0">
                <a:latin typeface="Calibri"/>
                <a:cs typeface="Calibri"/>
              </a:rPr>
              <a:t>d</a:t>
            </a:r>
            <a:r>
              <a:rPr sz="2040" spc="-158" dirty="0">
                <a:latin typeface="Times New Roman"/>
                <a:cs typeface="Times New Roman"/>
              </a:rPr>
              <a:t> 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46" dirty="0">
                <a:latin typeface="Calibri"/>
                <a:cs typeface="Calibri"/>
              </a:rPr>
              <a:t>p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-82" dirty="0">
                <a:latin typeface="Calibri"/>
                <a:cs typeface="Calibri"/>
              </a:rPr>
              <a:t>t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56" dirty="0">
                <a:latin typeface="Calibri"/>
                <a:cs typeface="Calibri"/>
              </a:rPr>
              <a:t>o</a:t>
            </a:r>
            <a:r>
              <a:rPr sz="2040" dirty="0">
                <a:latin typeface="Calibri"/>
                <a:cs typeface="Calibri"/>
              </a:rPr>
              <a:t>n</a:t>
            </a:r>
            <a:r>
              <a:rPr sz="2040" spc="-158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dirty="0">
                <a:latin typeface="Calibri"/>
                <a:cs typeface="Calibri"/>
              </a:rPr>
              <a:t>f</a:t>
            </a:r>
            <a:r>
              <a:rPr sz="2040" spc="-219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20" dirty="0">
                <a:latin typeface="Calibri"/>
                <a:cs typeface="Calibri"/>
              </a:rPr>
              <a:t>m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-56" dirty="0">
                <a:latin typeface="Calibri"/>
                <a:cs typeface="Calibri"/>
              </a:rPr>
              <a:t>g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dirty="0">
                <a:latin typeface="Calibri"/>
                <a:cs typeface="Calibri"/>
              </a:rPr>
              <a:t>.</a:t>
            </a:r>
            <a:r>
              <a:rPr sz="2040" spc="-208" dirty="0">
                <a:latin typeface="Times New Roman"/>
                <a:cs typeface="Times New Roman"/>
              </a:rPr>
              <a:t> </a:t>
            </a:r>
            <a:r>
              <a:rPr sz="2040" spc="-10" dirty="0">
                <a:latin typeface="Calibri"/>
                <a:cs typeface="Calibri"/>
              </a:rPr>
              <a:t>(</a:t>
            </a:r>
            <a:r>
              <a:rPr sz="2040" spc="-25" dirty="0">
                <a:latin typeface="Calibri"/>
                <a:cs typeface="Calibri"/>
              </a:rPr>
              <a:t>1983)</a:t>
            </a:r>
            <a:endParaRPr sz="2040">
              <a:latin typeface="Calibri"/>
              <a:cs typeface="Calibri"/>
            </a:endParaRPr>
          </a:p>
          <a:p>
            <a:pPr marL="362676" indent="-349724">
              <a:buFont typeface="Arial"/>
              <a:buChar char="•"/>
              <a:tabLst>
                <a:tab pos="363324" algn="l"/>
              </a:tabLst>
            </a:pPr>
            <a:r>
              <a:rPr sz="2040" spc="20" dirty="0">
                <a:latin typeface="Calibri"/>
                <a:cs typeface="Calibri"/>
              </a:rPr>
              <a:t>G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204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h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56" dirty="0">
                <a:latin typeface="Calibri"/>
                <a:cs typeface="Calibri"/>
              </a:rPr>
              <a:t>g</a:t>
            </a:r>
            <a:r>
              <a:rPr sz="2040" dirty="0">
                <a:latin typeface="Calibri"/>
                <a:cs typeface="Calibri"/>
              </a:rPr>
              <a:t>h</a:t>
            </a:r>
            <a:r>
              <a:rPr sz="2040" spc="-158" dirty="0">
                <a:latin typeface="Times New Roman"/>
                <a:cs typeface="Times New Roman"/>
              </a:rPr>
              <a:t> 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spc="41" dirty="0">
                <a:latin typeface="Calibri"/>
                <a:cs typeface="Calibri"/>
              </a:rPr>
              <a:t>l</a:t>
            </a:r>
            <a:r>
              <a:rPr sz="2040" spc="46" dirty="0">
                <a:latin typeface="Calibri"/>
                <a:cs typeface="Calibri"/>
              </a:rPr>
              <a:t>u</a:t>
            </a:r>
            <a:r>
              <a:rPr sz="2040" spc="31" dirty="0">
                <a:latin typeface="Calibri"/>
                <a:cs typeface="Calibri"/>
              </a:rPr>
              <a:t>t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dirty="0">
                <a:latin typeface="Calibri"/>
                <a:cs typeface="Calibri"/>
              </a:rPr>
              <a:t>n</a:t>
            </a:r>
            <a:r>
              <a:rPr sz="2040" spc="-259" dirty="0">
                <a:latin typeface="Times New Roman"/>
                <a:cs typeface="Times New Roman"/>
              </a:rPr>
              <a:t> </a:t>
            </a:r>
            <a:r>
              <a:rPr sz="2040" spc="-10" dirty="0">
                <a:latin typeface="Calibri"/>
                <a:cs typeface="Calibri"/>
              </a:rPr>
              <a:t>(</a:t>
            </a:r>
            <a:r>
              <a:rPr sz="2040" spc="46" dirty="0">
                <a:latin typeface="Calibri"/>
                <a:cs typeface="Calibri"/>
              </a:rPr>
              <a:t>d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20" dirty="0">
                <a:latin typeface="Calibri"/>
                <a:cs typeface="Calibri"/>
              </a:rPr>
              <a:t>m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spc="-56" dirty="0">
                <a:latin typeface="Calibri"/>
                <a:cs typeface="Calibri"/>
              </a:rPr>
              <a:t>n</a:t>
            </a:r>
            <a:r>
              <a:rPr sz="2040" dirty="0">
                <a:latin typeface="Calibri"/>
                <a:cs typeface="Calibri"/>
              </a:rPr>
              <a:t>)</a:t>
            </a:r>
            <a:r>
              <a:rPr sz="2040" spc="-214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20" dirty="0">
                <a:latin typeface="Calibri"/>
                <a:cs typeface="Calibri"/>
              </a:rPr>
              <a:t>m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-56" dirty="0">
                <a:latin typeface="Calibri"/>
                <a:cs typeface="Calibri"/>
              </a:rPr>
              <a:t>g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dirty="0">
                <a:latin typeface="Calibri"/>
                <a:cs typeface="Calibri"/>
              </a:rPr>
              <a:t>s</a:t>
            </a:r>
            <a:r>
              <a:rPr sz="2040" spc="-189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b</a:t>
            </a:r>
            <a:r>
              <a:rPr sz="2040" dirty="0">
                <a:latin typeface="Calibri"/>
                <a:cs typeface="Calibri"/>
              </a:rPr>
              <a:t>y</a:t>
            </a:r>
            <a:r>
              <a:rPr sz="2040" spc="-214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u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dirty="0">
                <a:latin typeface="Calibri"/>
                <a:cs typeface="Calibri"/>
              </a:rPr>
              <a:t>g</a:t>
            </a:r>
            <a:r>
              <a:rPr sz="2040" spc="-148" dirty="0">
                <a:latin typeface="Times New Roman"/>
                <a:cs typeface="Times New Roman"/>
              </a:rPr>
              <a:t> </a:t>
            </a:r>
            <a:r>
              <a:rPr sz="2040" dirty="0">
                <a:latin typeface="Calibri"/>
                <a:cs typeface="Calibri"/>
              </a:rPr>
              <a:t>a</a:t>
            </a:r>
            <a:r>
              <a:rPr sz="2040" spc="-61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h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-61" dirty="0">
                <a:latin typeface="Calibri"/>
                <a:cs typeface="Calibri"/>
              </a:rPr>
              <a:t>c</a:t>
            </a:r>
            <a:r>
              <a:rPr sz="2040" spc="46" dirty="0">
                <a:latin typeface="Calibri"/>
                <a:cs typeface="Calibri"/>
              </a:rPr>
              <a:t>h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61" dirty="0">
                <a:latin typeface="Calibri"/>
                <a:cs typeface="Calibri"/>
              </a:rPr>
              <a:t>c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dirty="0">
                <a:latin typeface="Calibri"/>
                <a:cs typeface="Calibri"/>
              </a:rPr>
              <a:t>l</a:t>
            </a:r>
            <a:r>
              <a:rPr sz="2040" spc="-163" dirty="0">
                <a:latin typeface="Times New Roman"/>
                <a:cs typeface="Times New Roman"/>
              </a:rPr>
              <a:t> 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-20" dirty="0">
                <a:latin typeface="Calibri"/>
                <a:cs typeface="Calibri"/>
              </a:rPr>
              <a:t>y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-20" dirty="0">
                <a:latin typeface="Calibri"/>
                <a:cs typeface="Calibri"/>
              </a:rPr>
              <a:t>m</a:t>
            </a:r>
            <a:r>
              <a:rPr sz="2040" spc="-204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dirty="0">
                <a:latin typeface="Calibri"/>
                <a:cs typeface="Calibri"/>
              </a:rPr>
              <a:t>f</a:t>
            </a:r>
            <a:r>
              <a:rPr sz="2040" spc="-219" dirty="0">
                <a:latin typeface="Times New Roman"/>
                <a:cs typeface="Times New Roman"/>
              </a:rPr>
              <a:t> </a:t>
            </a:r>
            <a:r>
              <a:rPr sz="2040" spc="20" dirty="0">
                <a:latin typeface="Calibri"/>
                <a:cs typeface="Calibri"/>
              </a:rPr>
              <a:t>G</a:t>
            </a:r>
            <a:r>
              <a:rPr sz="2040" spc="25" dirty="0">
                <a:latin typeface="Calibri"/>
                <a:cs typeface="Calibri"/>
              </a:rPr>
              <a:t>A</a:t>
            </a:r>
            <a:r>
              <a:rPr sz="2040" spc="-10" dirty="0">
                <a:latin typeface="Calibri"/>
                <a:cs typeface="Calibri"/>
              </a:rPr>
              <a:t>N</a:t>
            </a:r>
            <a:r>
              <a:rPr sz="2040" dirty="0">
                <a:latin typeface="Calibri"/>
                <a:cs typeface="Calibri"/>
              </a:rPr>
              <a:t>s</a:t>
            </a:r>
            <a:endParaRPr sz="2040">
              <a:latin typeface="Calibri"/>
              <a:cs typeface="Calibri"/>
            </a:endParaRPr>
          </a:p>
          <a:p>
            <a:pPr marL="362676" indent="-349724">
              <a:buFont typeface="Arial"/>
              <a:buChar char="•"/>
              <a:tabLst>
                <a:tab pos="363324" algn="l"/>
              </a:tabLst>
            </a:pPr>
            <a:r>
              <a:rPr sz="2040" spc="-10" dirty="0">
                <a:latin typeface="Calibri"/>
                <a:cs typeface="Calibri"/>
              </a:rPr>
              <a:t>I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15" dirty="0">
                <a:latin typeface="Calibri"/>
                <a:cs typeface="Calibri"/>
              </a:rPr>
              <a:t>v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41" dirty="0">
                <a:latin typeface="Calibri"/>
                <a:cs typeface="Calibri"/>
              </a:rPr>
              <a:t>l</a:t>
            </a:r>
            <a:r>
              <a:rPr sz="2040" spc="-10" dirty="0">
                <a:latin typeface="Calibri"/>
                <a:cs typeface="Calibri"/>
              </a:rPr>
              <a:t>y</a:t>
            </a:r>
            <a:r>
              <a:rPr sz="2040" spc="-214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spc="-61" dirty="0">
                <a:latin typeface="Calibri"/>
                <a:cs typeface="Calibri"/>
              </a:rPr>
              <a:t>c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199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dirty="0">
                <a:latin typeface="Calibri"/>
                <a:cs typeface="Calibri"/>
              </a:rPr>
              <a:t>m</a:t>
            </a:r>
            <a:r>
              <a:rPr sz="2040" spc="25" dirty="0">
                <a:latin typeface="Calibri"/>
                <a:cs typeface="Calibri"/>
              </a:rPr>
              <a:t>a</a:t>
            </a:r>
            <a:r>
              <a:rPr sz="2040" spc="-56" dirty="0">
                <a:latin typeface="Calibri"/>
                <a:cs typeface="Calibri"/>
              </a:rPr>
              <a:t>g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199" dirty="0">
                <a:latin typeface="Times New Roman"/>
                <a:cs typeface="Times New Roman"/>
              </a:rPr>
              <a:t> 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spc="41" dirty="0">
                <a:latin typeface="Calibri"/>
                <a:cs typeface="Calibri"/>
              </a:rPr>
              <a:t>l</a:t>
            </a:r>
            <a:r>
              <a:rPr sz="2040" spc="46" dirty="0">
                <a:latin typeface="Calibri"/>
                <a:cs typeface="Calibri"/>
              </a:rPr>
              <a:t>u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dirty="0">
                <a:latin typeface="Calibri"/>
                <a:cs typeface="Calibri"/>
              </a:rPr>
              <a:t>n</a:t>
            </a:r>
            <a:r>
              <a:rPr sz="2040" spc="-158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dirty="0">
                <a:latin typeface="Calibri"/>
                <a:cs typeface="Calibri"/>
              </a:rPr>
              <a:t>d</a:t>
            </a:r>
            <a:r>
              <a:rPr sz="2040" spc="-158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qu</a:t>
            </a:r>
            <a:r>
              <a:rPr sz="2040" spc="41" dirty="0">
                <a:latin typeface="Calibri"/>
                <a:cs typeface="Calibri"/>
              </a:rPr>
              <a:t>al</a:t>
            </a:r>
            <a:r>
              <a:rPr sz="2040" spc="-61" dirty="0">
                <a:latin typeface="Calibri"/>
                <a:cs typeface="Calibri"/>
              </a:rPr>
              <a:t>i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-122" dirty="0">
                <a:latin typeface="Calibri"/>
                <a:cs typeface="Calibri"/>
              </a:rPr>
              <a:t>y</a:t>
            </a:r>
            <a:r>
              <a:rPr sz="2040" dirty="0">
                <a:latin typeface="Calibri"/>
                <a:cs typeface="Calibri"/>
              </a:rPr>
              <a:t>.</a:t>
            </a:r>
            <a:endParaRPr sz="204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9076" y="6566878"/>
            <a:ext cx="9192619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.L.,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2015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6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12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lacia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b="1" spc="1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2015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39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1215" y="749405"/>
            <a:ext cx="9728219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la</a:t>
            </a:r>
            <a:r>
              <a:rPr sz="4488" spc="31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ia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Py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mi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56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ia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-2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k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5769" y="1994739"/>
            <a:ext cx="10724937" cy="2629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936075" y="4367599"/>
            <a:ext cx="10547485" cy="2047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81" algn="r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1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  <a:p>
            <a:pPr marL="12953">
              <a:spcBef>
                <a:spcPts val="1045"/>
              </a:spcBef>
            </a:pPr>
            <a:r>
              <a:rPr sz="2448" spc="-15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448" spc="-41" dirty="0">
                <a:solidFill>
                  <a:srgbClr val="203864"/>
                </a:solidFill>
                <a:latin typeface="Calibri"/>
                <a:cs typeface="Calibri"/>
              </a:rPr>
              <a:t>m</a:t>
            </a:r>
            <a:r>
              <a:rPr sz="2448" spc="-56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448" spc="-51" dirty="0">
                <a:solidFill>
                  <a:srgbClr val="203864"/>
                </a:solidFill>
                <a:latin typeface="Calibri"/>
                <a:cs typeface="Calibri"/>
              </a:rPr>
              <a:t>g</a:t>
            </a:r>
            <a:r>
              <a:rPr sz="2448" spc="-15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448" spc="5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448" spc="-36" dirty="0">
                <a:solidFill>
                  <a:srgbClr val="203864"/>
                </a:solidFill>
                <a:latin typeface="Calibri"/>
                <a:cs typeface="Calibri"/>
              </a:rPr>
              <a:t>G</a:t>
            </a:r>
            <a:r>
              <a:rPr sz="2448" spc="-10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448" spc="36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2448" spc="-10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448" spc="-51" dirty="0">
                <a:solidFill>
                  <a:srgbClr val="203864"/>
                </a:solidFill>
                <a:latin typeface="Calibri"/>
                <a:cs typeface="Calibri"/>
              </a:rPr>
              <a:t>r</a:t>
            </a:r>
            <a:r>
              <a:rPr sz="2448" spc="-56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448" spc="-5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2448" spc="46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448" spc="36" dirty="0">
                <a:solidFill>
                  <a:srgbClr val="203864"/>
                </a:solidFill>
                <a:latin typeface="Calibri"/>
                <a:cs typeface="Calibri"/>
              </a:rPr>
              <a:t>o</a:t>
            </a:r>
            <a:r>
              <a:rPr sz="2448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2448" spc="-163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448" spc="36" dirty="0">
                <a:solidFill>
                  <a:srgbClr val="203864"/>
                </a:solidFill>
                <a:latin typeface="Calibri"/>
                <a:cs typeface="Calibri"/>
              </a:rPr>
              <a:t>u</a:t>
            </a:r>
            <a:r>
              <a:rPr sz="2448" spc="-41" dirty="0">
                <a:solidFill>
                  <a:srgbClr val="203864"/>
                </a:solidFill>
                <a:latin typeface="Calibri"/>
                <a:cs typeface="Calibri"/>
              </a:rPr>
              <a:t>s</a:t>
            </a:r>
            <a:r>
              <a:rPr sz="2448" spc="46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448" spc="36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2448" spc="-15" dirty="0">
                <a:solidFill>
                  <a:srgbClr val="203864"/>
                </a:solidFill>
                <a:latin typeface="Calibri"/>
                <a:cs typeface="Calibri"/>
              </a:rPr>
              <a:t>g</a:t>
            </a:r>
            <a:r>
              <a:rPr sz="2448" spc="-138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448" spc="-56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448" spc="-10" dirty="0">
                <a:solidFill>
                  <a:srgbClr val="203864"/>
                </a:solidFill>
                <a:latin typeface="Calibri"/>
                <a:cs typeface="Calibri"/>
              </a:rPr>
              <a:t>L</a:t>
            </a:r>
            <a:r>
              <a:rPr sz="2448" spc="-5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448" spc="-56" dirty="0">
                <a:solidFill>
                  <a:srgbClr val="203864"/>
                </a:solidFill>
                <a:latin typeface="Calibri"/>
                <a:cs typeface="Calibri"/>
              </a:rPr>
              <a:t>P</a:t>
            </a:r>
            <a:r>
              <a:rPr sz="2448" spc="-36" dirty="0">
                <a:solidFill>
                  <a:srgbClr val="203864"/>
                </a:solidFill>
                <a:latin typeface="Calibri"/>
                <a:cs typeface="Calibri"/>
              </a:rPr>
              <a:t>G</a:t>
            </a:r>
            <a:r>
              <a:rPr sz="2448" spc="-5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448" spc="-20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endParaRPr sz="2448">
              <a:latin typeface="Calibri"/>
              <a:cs typeface="Calibri"/>
            </a:endParaRPr>
          </a:p>
          <a:p>
            <a:pPr marL="362676" indent="-349724">
              <a:lnSpc>
                <a:spcPts val="2346"/>
              </a:lnSpc>
              <a:spcBef>
                <a:spcPts val="122"/>
              </a:spcBef>
              <a:buFont typeface="Arial"/>
              <a:buChar char="•"/>
              <a:tabLst>
                <a:tab pos="362676" algn="l"/>
              </a:tabLst>
            </a:pPr>
            <a:r>
              <a:rPr sz="2040" spc="20" dirty="0">
                <a:latin typeface="Calibri"/>
                <a:cs typeface="Calibri"/>
              </a:rPr>
              <a:t>G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-204" dirty="0">
                <a:latin typeface="Times New Roman"/>
                <a:cs typeface="Times New Roman"/>
              </a:rPr>
              <a:t> </a:t>
            </a:r>
            <a:r>
              <a:rPr sz="2040" spc="-82" dirty="0">
                <a:solidFill>
                  <a:srgbClr val="203864"/>
                </a:solidFill>
                <a:latin typeface="Cambria Math"/>
                <a:cs typeface="Cambria Math"/>
              </a:rPr>
              <a:t>𝐺</a:t>
            </a:r>
            <a:r>
              <a:rPr sz="2295" spc="-986" baseline="-14814" dirty="0">
                <a:solidFill>
                  <a:srgbClr val="203864"/>
                </a:solidFill>
                <a:latin typeface="Cambria Math"/>
                <a:cs typeface="Cambria Math"/>
              </a:rPr>
              <a:t></a:t>
            </a:r>
            <a:r>
              <a:rPr sz="2295" spc="237" baseline="-14814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040" spc="-56" dirty="0">
                <a:latin typeface="Calibri"/>
                <a:cs typeface="Calibri"/>
              </a:rPr>
              <a:t>g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dirty="0">
                <a:latin typeface="Calibri"/>
                <a:cs typeface="Calibri"/>
              </a:rPr>
              <a:t>s</a:t>
            </a:r>
            <a:r>
              <a:rPr sz="2040" spc="-291" dirty="0">
                <a:latin typeface="Times New Roman"/>
                <a:cs typeface="Times New Roman"/>
              </a:rPr>
              <a:t> 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46" dirty="0">
                <a:latin typeface="Calibri"/>
                <a:cs typeface="Calibri"/>
              </a:rPr>
              <a:t>h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199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b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199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20" dirty="0">
                <a:latin typeface="Calibri"/>
                <a:cs typeface="Calibri"/>
              </a:rPr>
              <a:t>m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-56" dirty="0">
                <a:latin typeface="Calibri"/>
                <a:cs typeface="Calibri"/>
              </a:rPr>
              <a:t>g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102" dirty="0">
                <a:latin typeface="Times New Roman"/>
                <a:cs typeface="Times New Roman"/>
              </a:rPr>
              <a:t> </a:t>
            </a:r>
            <a:r>
              <a:rPr sz="2040" spc="-490" dirty="0">
                <a:solidFill>
                  <a:srgbClr val="203864"/>
                </a:solidFill>
                <a:latin typeface="Cambria Math"/>
                <a:cs typeface="Cambria Math"/>
              </a:rPr>
              <a:t>𝐼</a:t>
            </a:r>
            <a:r>
              <a:rPr sz="3060" spc="-1047" baseline="8333" dirty="0">
                <a:solidFill>
                  <a:srgbClr val="203864"/>
                </a:solidFill>
                <a:latin typeface="Cambria Math"/>
                <a:cs typeface="Cambria Math"/>
              </a:rPr>
              <a:t>Ž</a:t>
            </a:r>
            <a:r>
              <a:rPr sz="2295" spc="-986" baseline="-14814" dirty="0">
                <a:solidFill>
                  <a:srgbClr val="203864"/>
                </a:solidFill>
                <a:latin typeface="Cambria Math"/>
                <a:cs typeface="Cambria Math"/>
              </a:rPr>
              <a:t></a:t>
            </a:r>
            <a:r>
              <a:rPr sz="2295" spc="237" baseline="-14814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040" spc="-25" dirty="0">
                <a:latin typeface="Calibri"/>
                <a:cs typeface="Calibri"/>
              </a:rPr>
              <a:t>f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spc="-20" dirty="0">
                <a:latin typeface="Calibri"/>
                <a:cs typeface="Calibri"/>
              </a:rPr>
              <a:t>m</a:t>
            </a:r>
            <a:r>
              <a:rPr sz="2040" spc="-204" dirty="0">
                <a:latin typeface="Times New Roman"/>
                <a:cs typeface="Times New Roman"/>
              </a:rPr>
              <a:t> 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46" dirty="0">
                <a:latin typeface="Calibri"/>
                <a:cs typeface="Calibri"/>
              </a:rPr>
              <a:t>ndo</a:t>
            </a:r>
            <a:r>
              <a:rPr sz="2040" spc="-20" dirty="0">
                <a:latin typeface="Calibri"/>
                <a:cs typeface="Calibri"/>
              </a:rPr>
              <a:t>m</a:t>
            </a:r>
            <a:r>
              <a:rPr sz="2040" spc="-204" dirty="0">
                <a:latin typeface="Times New Roman"/>
                <a:cs typeface="Times New Roman"/>
              </a:rPr>
              <a:t> </a:t>
            </a:r>
            <a:r>
              <a:rPr sz="2040" spc="46" dirty="0">
                <a:latin typeface="Calibri"/>
                <a:cs typeface="Calibri"/>
              </a:rPr>
              <a:t>no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15" dirty="0">
                <a:latin typeface="Calibri"/>
                <a:cs typeface="Calibri"/>
              </a:rPr>
              <a:t>s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199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46" dirty="0">
                <a:latin typeface="Calibri"/>
                <a:cs typeface="Calibri"/>
              </a:rPr>
              <a:t>npu</a:t>
            </a:r>
            <a:r>
              <a:rPr sz="2040" spc="-10" dirty="0">
                <a:latin typeface="Calibri"/>
                <a:cs typeface="Calibri"/>
              </a:rPr>
              <a:t>t</a:t>
            </a:r>
            <a:r>
              <a:rPr sz="2040" spc="-173" dirty="0">
                <a:latin typeface="Times New Roman"/>
                <a:cs typeface="Times New Roman"/>
              </a:rPr>
              <a:t> </a:t>
            </a:r>
            <a:r>
              <a:rPr sz="2040" spc="31" dirty="0">
                <a:solidFill>
                  <a:srgbClr val="203864"/>
                </a:solidFill>
                <a:latin typeface="Cambria Math"/>
                <a:cs typeface="Cambria Math"/>
              </a:rPr>
              <a:t>𝑧</a:t>
            </a:r>
            <a:r>
              <a:rPr sz="2295" spc="-1093" baseline="-14814" dirty="0">
                <a:solidFill>
                  <a:srgbClr val="203864"/>
                </a:solidFill>
                <a:latin typeface="Cambria Math"/>
                <a:cs typeface="Cambria Math"/>
              </a:rPr>
              <a:t></a:t>
            </a:r>
            <a:r>
              <a:rPr sz="2040" dirty="0">
                <a:latin typeface="Calibri"/>
                <a:cs typeface="Calibri"/>
              </a:rPr>
              <a:t>.</a:t>
            </a:r>
            <a:endParaRPr sz="2040">
              <a:latin typeface="Calibri"/>
              <a:cs typeface="Calibri"/>
            </a:endParaRPr>
          </a:p>
          <a:p>
            <a:pPr marL="362676" marR="373686" indent="-349724">
              <a:lnSpc>
                <a:spcPts val="2448"/>
              </a:lnSpc>
              <a:spcBef>
                <a:spcPts val="388"/>
              </a:spcBef>
              <a:buFont typeface="Arial"/>
              <a:buChar char="•"/>
              <a:tabLst>
                <a:tab pos="362676" algn="l"/>
              </a:tabLst>
            </a:pPr>
            <a:r>
              <a:rPr sz="2040" spc="20" dirty="0">
                <a:latin typeface="Calibri"/>
                <a:cs typeface="Calibri"/>
              </a:rPr>
              <a:t>G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46" dirty="0">
                <a:latin typeface="Calibri"/>
                <a:cs typeface="Calibri"/>
              </a:rPr>
              <a:t>o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dirty="0">
                <a:latin typeface="Calibri"/>
                <a:cs typeface="Calibri"/>
              </a:rPr>
              <a:t>s</a:t>
            </a:r>
            <a:r>
              <a:rPr sz="2040" spc="-189" dirty="0">
                <a:latin typeface="Times New Roman"/>
                <a:cs typeface="Times New Roman"/>
              </a:rPr>
              <a:t> </a:t>
            </a:r>
            <a:r>
              <a:rPr sz="2040" spc="-10" dirty="0">
                <a:solidFill>
                  <a:srgbClr val="203864"/>
                </a:solidFill>
                <a:latin typeface="Calibri"/>
                <a:cs typeface="Calibri"/>
              </a:rPr>
              <a:t>(</a:t>
            </a:r>
            <a:r>
              <a:rPr sz="2040" spc="-82" dirty="0">
                <a:solidFill>
                  <a:srgbClr val="203864"/>
                </a:solidFill>
                <a:latin typeface="Cambria Math"/>
                <a:cs typeface="Cambria Math"/>
              </a:rPr>
              <a:t>𝐺</a:t>
            </a:r>
            <a:r>
              <a:rPr sz="2295" spc="818" baseline="-14814" dirty="0">
                <a:solidFill>
                  <a:srgbClr val="203864"/>
                </a:solidFill>
                <a:latin typeface="Cambria Math"/>
                <a:cs typeface="Cambria Math"/>
              </a:rPr>
              <a:t>J</a:t>
            </a:r>
            <a:r>
              <a:rPr sz="2040" dirty="0">
                <a:solidFill>
                  <a:srgbClr val="203864"/>
                </a:solidFill>
                <a:latin typeface="Cambria Math"/>
                <a:cs typeface="Cambria Math"/>
              </a:rPr>
              <a:t>,</a:t>
            </a:r>
            <a:r>
              <a:rPr sz="2040" spc="-219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040" spc="-82" dirty="0">
                <a:solidFill>
                  <a:srgbClr val="203864"/>
                </a:solidFill>
                <a:latin typeface="Cambria Math"/>
                <a:cs typeface="Cambria Math"/>
              </a:rPr>
              <a:t>𝐺</a:t>
            </a:r>
            <a:r>
              <a:rPr sz="2295" spc="772" baseline="-14814" dirty="0">
                <a:solidFill>
                  <a:srgbClr val="203864"/>
                </a:solidFill>
                <a:latin typeface="Cambria Math"/>
                <a:cs typeface="Cambria Math"/>
              </a:rPr>
              <a:t>I</a:t>
            </a:r>
            <a:r>
              <a:rPr sz="2040" dirty="0">
                <a:solidFill>
                  <a:srgbClr val="203864"/>
                </a:solidFill>
                <a:latin typeface="Cambria Math"/>
                <a:cs typeface="Cambria Math"/>
              </a:rPr>
              <a:t>,</a:t>
            </a:r>
            <a:r>
              <a:rPr sz="2040" spc="-219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040" spc="-82" dirty="0">
                <a:solidFill>
                  <a:srgbClr val="203864"/>
                </a:solidFill>
                <a:latin typeface="Cambria Math"/>
                <a:cs typeface="Cambria Math"/>
              </a:rPr>
              <a:t>𝐺</a:t>
            </a:r>
            <a:r>
              <a:rPr sz="2295" spc="-940" baseline="-14814" dirty="0">
                <a:solidFill>
                  <a:srgbClr val="203864"/>
                </a:solidFill>
                <a:latin typeface="Cambria Math"/>
                <a:cs typeface="Cambria Math"/>
              </a:rPr>
              <a:t></a:t>
            </a:r>
            <a:r>
              <a:rPr sz="2040" dirty="0">
                <a:solidFill>
                  <a:srgbClr val="203864"/>
                </a:solidFill>
                <a:latin typeface="Calibri"/>
                <a:cs typeface="Calibri"/>
              </a:rPr>
              <a:t>)</a:t>
            </a:r>
            <a:r>
              <a:rPr sz="2040" spc="-214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31" dirty="0">
                <a:latin typeface="Calibri"/>
                <a:cs typeface="Calibri"/>
              </a:rPr>
              <a:t>t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25" dirty="0">
                <a:latin typeface="Calibri"/>
                <a:cs typeface="Calibri"/>
              </a:rPr>
              <a:t>a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spc="-5" dirty="0">
                <a:latin typeface="Calibri"/>
                <a:cs typeface="Calibri"/>
              </a:rPr>
              <a:t>ve</a:t>
            </a:r>
            <a:r>
              <a:rPr sz="2040" spc="41" dirty="0">
                <a:latin typeface="Calibri"/>
                <a:cs typeface="Calibri"/>
              </a:rPr>
              <a:t>l</a:t>
            </a:r>
            <a:r>
              <a:rPr sz="2040" dirty="0">
                <a:latin typeface="Calibri"/>
                <a:cs typeface="Calibri"/>
              </a:rPr>
              <a:t>y</a:t>
            </a:r>
            <a:r>
              <a:rPr sz="2040" spc="-214" dirty="0">
                <a:latin typeface="Times New Roman"/>
                <a:cs typeface="Times New Roman"/>
              </a:rPr>
              <a:t> </a:t>
            </a:r>
            <a:r>
              <a:rPr sz="2040" spc="-56" dirty="0">
                <a:latin typeface="Calibri"/>
                <a:cs typeface="Calibri"/>
              </a:rPr>
              <a:t>g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46" dirty="0">
                <a:latin typeface="Calibri"/>
                <a:cs typeface="Calibri"/>
              </a:rPr>
              <a:t>n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spc="-10" dirty="0">
                <a:latin typeface="Calibri"/>
                <a:cs typeface="Calibri"/>
              </a:rPr>
              <a:t>r</a:t>
            </a:r>
            <a:r>
              <a:rPr sz="2040" spc="25" dirty="0">
                <a:latin typeface="Calibri"/>
                <a:cs typeface="Calibri"/>
              </a:rPr>
              <a:t>a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199" dirty="0">
                <a:latin typeface="Times New Roman"/>
                <a:cs typeface="Times New Roman"/>
              </a:rPr>
              <a:t> 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spc="46" dirty="0">
                <a:latin typeface="Calibri"/>
                <a:cs typeface="Calibri"/>
              </a:rPr>
              <a:t>h</a:t>
            </a:r>
            <a:r>
              <a:rPr sz="2040" spc="-10" dirty="0">
                <a:latin typeface="Calibri"/>
                <a:cs typeface="Calibri"/>
              </a:rPr>
              <a:t>e</a:t>
            </a:r>
            <a:r>
              <a:rPr sz="2040" spc="-204" dirty="0">
                <a:latin typeface="Times New Roman"/>
                <a:cs typeface="Times New Roman"/>
              </a:rPr>
              <a:t> </a:t>
            </a:r>
            <a:r>
              <a:rPr sz="2040" i="1" spc="-31" dirty="0">
                <a:latin typeface="Calibri"/>
                <a:cs typeface="Calibri"/>
              </a:rPr>
              <a:t>d</a:t>
            </a:r>
            <a:r>
              <a:rPr sz="2040" i="1" spc="41" dirty="0">
                <a:latin typeface="Calibri"/>
                <a:cs typeface="Calibri"/>
              </a:rPr>
              <a:t>i</a:t>
            </a:r>
            <a:r>
              <a:rPr sz="2040" i="1" spc="-15" dirty="0">
                <a:latin typeface="Calibri"/>
                <a:cs typeface="Calibri"/>
              </a:rPr>
              <a:t>ff</a:t>
            </a:r>
            <a:r>
              <a:rPr sz="2040" i="1" spc="31" dirty="0">
                <a:latin typeface="Calibri"/>
                <a:cs typeface="Calibri"/>
              </a:rPr>
              <a:t>e</a:t>
            </a:r>
            <a:r>
              <a:rPr sz="2040" i="1" dirty="0">
                <a:latin typeface="Calibri"/>
                <a:cs typeface="Calibri"/>
              </a:rPr>
              <a:t>r</a:t>
            </a:r>
            <a:r>
              <a:rPr sz="2040" i="1" spc="31" dirty="0">
                <a:latin typeface="Calibri"/>
                <a:cs typeface="Calibri"/>
              </a:rPr>
              <a:t>e</a:t>
            </a:r>
            <a:r>
              <a:rPr sz="2040" i="1" spc="-31" dirty="0">
                <a:latin typeface="Calibri"/>
                <a:cs typeface="Calibri"/>
              </a:rPr>
              <a:t>n</a:t>
            </a:r>
            <a:r>
              <a:rPr sz="2040" i="1" spc="-36" dirty="0">
                <a:latin typeface="Calibri"/>
                <a:cs typeface="Calibri"/>
              </a:rPr>
              <a:t>c</a:t>
            </a:r>
            <a:r>
              <a:rPr sz="2040" i="1" spc="-10" dirty="0">
                <a:latin typeface="Calibri"/>
                <a:cs typeface="Calibri"/>
              </a:rPr>
              <a:t>e</a:t>
            </a:r>
            <a:r>
              <a:rPr sz="2040" i="1" spc="-158" dirty="0">
                <a:latin typeface="Times New Roman"/>
                <a:cs typeface="Times New Roman"/>
              </a:rPr>
              <a:t> </a:t>
            </a:r>
            <a:r>
              <a:rPr sz="2040" i="1" spc="41" dirty="0">
                <a:latin typeface="Calibri"/>
                <a:cs typeface="Calibri"/>
              </a:rPr>
              <a:t>i</a:t>
            </a:r>
            <a:r>
              <a:rPr sz="2040" i="1" spc="15" dirty="0">
                <a:latin typeface="Calibri"/>
                <a:cs typeface="Calibri"/>
              </a:rPr>
              <a:t>m</a:t>
            </a:r>
            <a:r>
              <a:rPr sz="2040" i="1" spc="-46" dirty="0">
                <a:latin typeface="Calibri"/>
                <a:cs typeface="Calibri"/>
              </a:rPr>
              <a:t>ag</a:t>
            </a:r>
            <a:r>
              <a:rPr sz="2040" i="1" spc="-10" dirty="0">
                <a:latin typeface="Calibri"/>
                <a:cs typeface="Calibri"/>
              </a:rPr>
              <a:t>e</a:t>
            </a:r>
            <a:r>
              <a:rPr sz="2040" i="1" spc="-163" dirty="0">
                <a:latin typeface="Times New Roman"/>
                <a:cs typeface="Times New Roman"/>
              </a:rPr>
              <a:t> </a:t>
            </a:r>
            <a:r>
              <a:rPr sz="2040" i="1" spc="-10" dirty="0">
                <a:solidFill>
                  <a:srgbClr val="203864"/>
                </a:solidFill>
                <a:latin typeface="Calibri"/>
                <a:cs typeface="Calibri"/>
              </a:rPr>
              <a:t>(</a:t>
            </a:r>
            <a:r>
              <a:rPr sz="2040" spc="-943" dirty="0">
                <a:solidFill>
                  <a:srgbClr val="203864"/>
                </a:solidFill>
                <a:latin typeface="Cambria Math"/>
                <a:cs typeface="Cambria Math"/>
              </a:rPr>
              <a:t>ℎ</a:t>
            </a:r>
            <a:r>
              <a:rPr sz="3060" spc="558" baseline="11111" dirty="0">
                <a:solidFill>
                  <a:srgbClr val="203864"/>
                </a:solidFill>
                <a:latin typeface="Cambria Math"/>
                <a:cs typeface="Cambria Math"/>
              </a:rPr>
              <a:t>‘</a:t>
            </a:r>
            <a:r>
              <a:rPr sz="3060" spc="-481" baseline="11111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448" dirty="0">
                <a:solidFill>
                  <a:srgbClr val="203864"/>
                </a:solidFill>
                <a:latin typeface="Cambria Math"/>
                <a:cs typeface="Cambria Math"/>
              </a:rPr>
              <a:t>)</a:t>
            </a:r>
            <a:r>
              <a:rPr sz="2448" spc="-204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040" spc="-51" dirty="0">
                <a:solidFill>
                  <a:srgbClr val="ED7D31"/>
                </a:solidFill>
                <a:latin typeface="Calibri"/>
                <a:cs typeface="Calibri"/>
              </a:rPr>
              <a:t>c</a:t>
            </a:r>
            <a:r>
              <a:rPr sz="2040" spc="46" dirty="0">
                <a:solidFill>
                  <a:srgbClr val="ED7D31"/>
                </a:solidFill>
                <a:latin typeface="Calibri"/>
                <a:cs typeface="Calibri"/>
              </a:rPr>
              <a:t>ond</a:t>
            </a:r>
            <a:r>
              <a:rPr sz="2040" spc="41" dirty="0">
                <a:solidFill>
                  <a:srgbClr val="ED7D31"/>
                </a:solidFill>
                <a:latin typeface="Calibri"/>
                <a:cs typeface="Calibri"/>
              </a:rPr>
              <a:t>i</a:t>
            </a:r>
            <a:r>
              <a:rPr sz="2040" spc="20" dirty="0">
                <a:solidFill>
                  <a:srgbClr val="ED7D31"/>
                </a:solidFill>
                <a:latin typeface="Calibri"/>
                <a:cs typeface="Calibri"/>
              </a:rPr>
              <a:t>t</a:t>
            </a:r>
            <a:r>
              <a:rPr sz="2040" spc="41" dirty="0">
                <a:solidFill>
                  <a:srgbClr val="ED7D31"/>
                </a:solidFill>
                <a:latin typeface="Calibri"/>
                <a:cs typeface="Calibri"/>
              </a:rPr>
              <a:t>i</a:t>
            </a:r>
            <a:r>
              <a:rPr sz="2040" spc="46" dirty="0">
                <a:solidFill>
                  <a:srgbClr val="ED7D31"/>
                </a:solidFill>
                <a:latin typeface="Calibri"/>
                <a:cs typeface="Calibri"/>
              </a:rPr>
              <a:t>on</a:t>
            </a:r>
            <a:r>
              <a:rPr sz="2040" spc="-5" dirty="0">
                <a:solidFill>
                  <a:srgbClr val="ED7D31"/>
                </a:solidFill>
                <a:latin typeface="Calibri"/>
                <a:cs typeface="Calibri"/>
              </a:rPr>
              <a:t>e</a:t>
            </a:r>
            <a:r>
              <a:rPr sz="2040" dirty="0">
                <a:solidFill>
                  <a:srgbClr val="ED7D31"/>
                </a:solidFill>
                <a:latin typeface="Calibri"/>
                <a:cs typeface="Calibri"/>
              </a:rPr>
              <a:t>d</a:t>
            </a:r>
            <a:r>
              <a:rPr sz="2040" spc="-259" dirty="0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sz="2040" spc="46" dirty="0">
                <a:solidFill>
                  <a:srgbClr val="ED7D31"/>
                </a:solidFill>
                <a:latin typeface="Calibri"/>
                <a:cs typeface="Calibri"/>
              </a:rPr>
              <a:t>o</a:t>
            </a:r>
            <a:r>
              <a:rPr sz="2040" dirty="0">
                <a:solidFill>
                  <a:srgbClr val="ED7D31"/>
                </a:solidFill>
                <a:latin typeface="Calibri"/>
                <a:cs typeface="Calibri"/>
              </a:rPr>
              <a:t>n</a:t>
            </a:r>
            <a:r>
              <a:rPr sz="2040" spc="-158" dirty="0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sz="2040" spc="46" dirty="0">
                <a:solidFill>
                  <a:srgbClr val="ED7D31"/>
                </a:solidFill>
                <a:latin typeface="Calibri"/>
                <a:cs typeface="Calibri"/>
              </a:rPr>
              <a:t>p</a:t>
            </a:r>
            <a:r>
              <a:rPr sz="2040" spc="-10" dirty="0">
                <a:solidFill>
                  <a:srgbClr val="ED7D31"/>
                </a:solidFill>
                <a:latin typeface="Calibri"/>
                <a:cs typeface="Calibri"/>
              </a:rPr>
              <a:t>r</a:t>
            </a:r>
            <a:r>
              <a:rPr sz="2040" spc="-5" dirty="0">
                <a:solidFill>
                  <a:srgbClr val="ED7D31"/>
                </a:solidFill>
                <a:latin typeface="Calibri"/>
                <a:cs typeface="Calibri"/>
              </a:rPr>
              <a:t>e</a:t>
            </a:r>
            <a:r>
              <a:rPr sz="2040" spc="-15" dirty="0">
                <a:solidFill>
                  <a:srgbClr val="ED7D31"/>
                </a:solidFill>
                <a:latin typeface="Calibri"/>
                <a:cs typeface="Calibri"/>
              </a:rPr>
              <a:t>v</a:t>
            </a:r>
            <a:r>
              <a:rPr sz="2040" spc="41" dirty="0">
                <a:solidFill>
                  <a:srgbClr val="ED7D31"/>
                </a:solidFill>
                <a:latin typeface="Calibri"/>
                <a:cs typeface="Calibri"/>
              </a:rPr>
              <a:t>i</a:t>
            </a:r>
            <a:r>
              <a:rPr sz="2040" spc="46" dirty="0">
                <a:solidFill>
                  <a:srgbClr val="ED7D31"/>
                </a:solidFill>
                <a:latin typeface="Calibri"/>
                <a:cs typeface="Calibri"/>
              </a:rPr>
              <a:t>ou</a:t>
            </a:r>
            <a:r>
              <a:rPr sz="2040" dirty="0">
                <a:solidFill>
                  <a:srgbClr val="ED7D31"/>
                </a:solidFill>
                <a:latin typeface="Calibri"/>
                <a:cs typeface="Calibri"/>
              </a:rPr>
              <a:t>s</a:t>
            </a:r>
            <a:r>
              <a:rPr sz="2040" dirty="0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sz="2040" dirty="0">
                <a:solidFill>
                  <a:srgbClr val="ED7D31"/>
                </a:solidFill>
                <a:latin typeface="Calibri"/>
                <a:cs typeface="Calibri"/>
              </a:rPr>
              <a:t>s</a:t>
            </a:r>
            <a:r>
              <a:rPr sz="2040" spc="-20" dirty="0">
                <a:solidFill>
                  <a:srgbClr val="ED7D31"/>
                </a:solidFill>
                <a:latin typeface="Calibri"/>
                <a:cs typeface="Calibri"/>
              </a:rPr>
              <a:t>m</a:t>
            </a:r>
            <a:r>
              <a:rPr sz="2040" spc="41" dirty="0">
                <a:solidFill>
                  <a:srgbClr val="ED7D31"/>
                </a:solidFill>
                <a:latin typeface="Calibri"/>
                <a:cs typeface="Calibri"/>
              </a:rPr>
              <a:t>al</a:t>
            </a:r>
            <a:r>
              <a:rPr sz="2040" dirty="0">
                <a:solidFill>
                  <a:srgbClr val="ED7D31"/>
                </a:solidFill>
                <a:latin typeface="Calibri"/>
                <a:cs typeface="Calibri"/>
              </a:rPr>
              <a:t>l</a:t>
            </a:r>
            <a:r>
              <a:rPr sz="2040" spc="-163" dirty="0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sz="2040" spc="41" dirty="0">
                <a:solidFill>
                  <a:srgbClr val="ED7D31"/>
                </a:solidFill>
                <a:latin typeface="Calibri"/>
                <a:cs typeface="Calibri"/>
              </a:rPr>
              <a:t>i</a:t>
            </a:r>
            <a:r>
              <a:rPr sz="2040" spc="-20" dirty="0">
                <a:solidFill>
                  <a:srgbClr val="ED7D31"/>
                </a:solidFill>
                <a:latin typeface="Calibri"/>
                <a:cs typeface="Calibri"/>
              </a:rPr>
              <a:t>m</a:t>
            </a:r>
            <a:r>
              <a:rPr sz="2040" spc="41" dirty="0">
                <a:solidFill>
                  <a:srgbClr val="ED7D31"/>
                </a:solidFill>
                <a:latin typeface="Calibri"/>
                <a:cs typeface="Calibri"/>
              </a:rPr>
              <a:t>a</a:t>
            </a:r>
            <a:r>
              <a:rPr sz="2040" spc="-56" dirty="0">
                <a:solidFill>
                  <a:srgbClr val="ED7D31"/>
                </a:solidFill>
                <a:latin typeface="Calibri"/>
                <a:cs typeface="Calibri"/>
              </a:rPr>
              <a:t>g</a:t>
            </a:r>
            <a:r>
              <a:rPr sz="2040" spc="-10" dirty="0">
                <a:solidFill>
                  <a:srgbClr val="ED7D31"/>
                </a:solidFill>
                <a:latin typeface="Calibri"/>
                <a:cs typeface="Calibri"/>
              </a:rPr>
              <a:t>e</a:t>
            </a:r>
            <a:r>
              <a:rPr sz="2040" spc="-97" dirty="0">
                <a:solidFill>
                  <a:srgbClr val="ED7D31"/>
                </a:solidFill>
                <a:latin typeface="Times New Roman"/>
                <a:cs typeface="Times New Roman"/>
              </a:rPr>
              <a:t> </a:t>
            </a:r>
            <a:r>
              <a:rPr sz="2040" spc="-10" dirty="0">
                <a:solidFill>
                  <a:srgbClr val="ED7D31"/>
                </a:solidFill>
                <a:latin typeface="Calibri"/>
                <a:cs typeface="Calibri"/>
              </a:rPr>
              <a:t>(</a:t>
            </a:r>
            <a:r>
              <a:rPr sz="2040" spc="46" dirty="0">
                <a:solidFill>
                  <a:srgbClr val="ED7D31"/>
                </a:solidFill>
                <a:latin typeface="Cambria Math"/>
                <a:cs typeface="Cambria Math"/>
              </a:rPr>
              <a:t>𝑙</a:t>
            </a:r>
            <a:r>
              <a:rPr sz="2040" spc="-10" dirty="0">
                <a:solidFill>
                  <a:srgbClr val="ED7D31"/>
                </a:solidFill>
                <a:latin typeface="Calibri"/>
                <a:cs typeface="Calibri"/>
              </a:rPr>
              <a:t>)</a:t>
            </a:r>
            <a:r>
              <a:rPr sz="2040" dirty="0">
                <a:latin typeface="Calibri"/>
                <a:cs typeface="Calibri"/>
              </a:rPr>
              <a:t>.</a:t>
            </a:r>
            <a:endParaRPr sz="2040">
              <a:latin typeface="Calibri"/>
              <a:cs typeface="Calibri"/>
            </a:endParaRPr>
          </a:p>
          <a:p>
            <a:pPr marL="362676" indent="-349724">
              <a:lnSpc>
                <a:spcPts val="2366"/>
              </a:lnSpc>
              <a:buFont typeface="Arial"/>
              <a:buChar char="•"/>
              <a:tabLst>
                <a:tab pos="362676" algn="l"/>
              </a:tabLst>
            </a:pPr>
            <a:r>
              <a:rPr sz="2040" spc="25" dirty="0">
                <a:latin typeface="Calibri"/>
                <a:cs typeface="Calibri"/>
              </a:rPr>
              <a:t>T</a:t>
            </a:r>
            <a:r>
              <a:rPr sz="2040" spc="46" dirty="0">
                <a:latin typeface="Calibri"/>
                <a:cs typeface="Calibri"/>
              </a:rPr>
              <a:t>h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dirty="0">
                <a:latin typeface="Calibri"/>
                <a:cs typeface="Calibri"/>
              </a:rPr>
              <a:t>s</a:t>
            </a:r>
            <a:r>
              <a:rPr sz="2040" spc="-189" dirty="0">
                <a:latin typeface="Times New Roman"/>
                <a:cs typeface="Times New Roman"/>
              </a:rPr>
              <a:t> </a:t>
            </a:r>
            <a:r>
              <a:rPr sz="2040" i="1" spc="-31" dirty="0">
                <a:latin typeface="Calibri"/>
                <a:cs typeface="Calibri"/>
              </a:rPr>
              <a:t>d</a:t>
            </a:r>
            <a:r>
              <a:rPr sz="2040" i="1" spc="41" dirty="0">
                <a:latin typeface="Calibri"/>
                <a:cs typeface="Calibri"/>
              </a:rPr>
              <a:t>i</a:t>
            </a:r>
            <a:r>
              <a:rPr sz="2040" i="1" spc="-15" dirty="0">
                <a:latin typeface="Calibri"/>
                <a:cs typeface="Calibri"/>
              </a:rPr>
              <a:t>ff</a:t>
            </a:r>
            <a:r>
              <a:rPr sz="2040" i="1" spc="31" dirty="0">
                <a:latin typeface="Calibri"/>
                <a:cs typeface="Calibri"/>
              </a:rPr>
              <a:t>e</a:t>
            </a:r>
            <a:r>
              <a:rPr sz="2040" i="1" dirty="0">
                <a:latin typeface="Calibri"/>
                <a:cs typeface="Calibri"/>
              </a:rPr>
              <a:t>r</a:t>
            </a:r>
            <a:r>
              <a:rPr sz="2040" i="1" spc="31" dirty="0">
                <a:latin typeface="Calibri"/>
                <a:cs typeface="Calibri"/>
              </a:rPr>
              <a:t>e</a:t>
            </a:r>
            <a:r>
              <a:rPr sz="2040" i="1" spc="-31" dirty="0">
                <a:latin typeface="Calibri"/>
                <a:cs typeface="Calibri"/>
              </a:rPr>
              <a:t>n</a:t>
            </a:r>
            <a:r>
              <a:rPr sz="2040" i="1" spc="-36" dirty="0">
                <a:latin typeface="Calibri"/>
                <a:cs typeface="Calibri"/>
              </a:rPr>
              <a:t>c</a:t>
            </a:r>
            <a:r>
              <a:rPr sz="2040" i="1" spc="-10" dirty="0">
                <a:latin typeface="Calibri"/>
                <a:cs typeface="Calibri"/>
              </a:rPr>
              <a:t>e</a:t>
            </a:r>
            <a:r>
              <a:rPr sz="2040" i="1" spc="-158" dirty="0">
                <a:latin typeface="Times New Roman"/>
                <a:cs typeface="Times New Roman"/>
              </a:rPr>
              <a:t> </a:t>
            </a:r>
            <a:r>
              <a:rPr sz="2040" i="1" spc="41" dirty="0">
                <a:latin typeface="Calibri"/>
                <a:cs typeface="Calibri"/>
              </a:rPr>
              <a:t>i</a:t>
            </a:r>
            <a:r>
              <a:rPr sz="2040" i="1" spc="15" dirty="0">
                <a:latin typeface="Calibri"/>
                <a:cs typeface="Calibri"/>
              </a:rPr>
              <a:t>m</a:t>
            </a:r>
            <a:r>
              <a:rPr sz="2040" i="1" spc="-46" dirty="0">
                <a:latin typeface="Calibri"/>
                <a:cs typeface="Calibri"/>
              </a:rPr>
              <a:t>ag</a:t>
            </a:r>
            <a:r>
              <a:rPr sz="2040" i="1" spc="-10" dirty="0">
                <a:latin typeface="Calibri"/>
                <a:cs typeface="Calibri"/>
              </a:rPr>
              <a:t>e</a:t>
            </a:r>
            <a:r>
              <a:rPr sz="2040" i="1" spc="-61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i</a:t>
            </a:r>
            <a:r>
              <a:rPr sz="2040" dirty="0">
                <a:latin typeface="Calibri"/>
                <a:cs typeface="Calibri"/>
              </a:rPr>
              <a:t>s</a:t>
            </a:r>
            <a:r>
              <a:rPr sz="2040" spc="-87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spc="46" dirty="0">
                <a:latin typeface="Calibri"/>
                <a:cs typeface="Calibri"/>
              </a:rPr>
              <a:t>dd</a:t>
            </a:r>
            <a:r>
              <a:rPr sz="2040" spc="-5" dirty="0">
                <a:latin typeface="Calibri"/>
                <a:cs typeface="Calibri"/>
              </a:rPr>
              <a:t>e</a:t>
            </a:r>
            <a:r>
              <a:rPr sz="2040" dirty="0">
                <a:latin typeface="Calibri"/>
                <a:cs typeface="Calibri"/>
              </a:rPr>
              <a:t>d</a:t>
            </a:r>
            <a:r>
              <a:rPr sz="2040" spc="-158" dirty="0">
                <a:latin typeface="Times New Roman"/>
                <a:cs typeface="Times New Roman"/>
              </a:rPr>
              <a:t> </a:t>
            </a:r>
            <a:r>
              <a:rPr sz="2040" spc="20" dirty="0">
                <a:latin typeface="Calibri"/>
                <a:cs typeface="Calibri"/>
              </a:rPr>
              <a:t>t</a:t>
            </a:r>
            <a:r>
              <a:rPr sz="2040" dirty="0">
                <a:latin typeface="Calibri"/>
                <a:cs typeface="Calibri"/>
              </a:rPr>
              <a:t>o</a:t>
            </a:r>
            <a:r>
              <a:rPr sz="2040" spc="-56" dirty="0">
                <a:latin typeface="Times New Roman"/>
                <a:cs typeface="Times New Roman"/>
              </a:rPr>
              <a:t> </a:t>
            </a:r>
            <a:r>
              <a:rPr sz="2040" spc="41" dirty="0">
                <a:latin typeface="Calibri"/>
                <a:cs typeface="Calibri"/>
              </a:rPr>
              <a:t>a</a:t>
            </a:r>
            <a:r>
              <a:rPr sz="2040" dirty="0">
                <a:latin typeface="Calibri"/>
                <a:cs typeface="Calibri"/>
              </a:rPr>
              <a:t>n</a:t>
            </a:r>
            <a:r>
              <a:rPr sz="2040" spc="-158" dirty="0">
                <a:latin typeface="Times New Roman"/>
                <a:cs typeface="Times New Roman"/>
              </a:rPr>
              <a:t> </a:t>
            </a:r>
            <a:r>
              <a:rPr sz="2040" spc="46" dirty="0">
                <a:solidFill>
                  <a:srgbClr val="00B050"/>
                </a:solidFill>
                <a:latin typeface="Calibri"/>
                <a:cs typeface="Calibri"/>
              </a:rPr>
              <a:t>up</a:t>
            </a:r>
            <a:r>
              <a:rPr sz="2040" spc="-15" dirty="0">
                <a:solidFill>
                  <a:srgbClr val="00B050"/>
                </a:solidFill>
                <a:latin typeface="Calibri"/>
                <a:cs typeface="Calibri"/>
              </a:rPr>
              <a:t>-</a:t>
            </a:r>
            <a:r>
              <a:rPr sz="2040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2040" spc="-61" dirty="0">
                <a:solidFill>
                  <a:srgbClr val="00B050"/>
                </a:solidFill>
                <a:latin typeface="Calibri"/>
                <a:cs typeface="Calibri"/>
              </a:rPr>
              <a:t>c</a:t>
            </a:r>
            <a:r>
              <a:rPr sz="2040" spc="41" dirty="0">
                <a:solidFill>
                  <a:srgbClr val="00B050"/>
                </a:solidFill>
                <a:latin typeface="Calibri"/>
                <a:cs typeface="Calibri"/>
              </a:rPr>
              <a:t>al</a:t>
            </a:r>
            <a:r>
              <a:rPr sz="2040" spc="-5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2040" dirty="0">
                <a:solidFill>
                  <a:srgbClr val="00B050"/>
                </a:solidFill>
                <a:latin typeface="Calibri"/>
                <a:cs typeface="Calibri"/>
              </a:rPr>
              <a:t>d</a:t>
            </a:r>
            <a:r>
              <a:rPr sz="2040" spc="-158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40" spc="-15" dirty="0">
                <a:solidFill>
                  <a:srgbClr val="00B050"/>
                </a:solidFill>
                <a:latin typeface="Calibri"/>
                <a:cs typeface="Calibri"/>
              </a:rPr>
              <a:t>v</a:t>
            </a:r>
            <a:r>
              <a:rPr sz="2040" spc="-5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2040" spc="-10" dirty="0">
                <a:solidFill>
                  <a:srgbClr val="00B050"/>
                </a:solidFill>
                <a:latin typeface="Calibri"/>
                <a:cs typeface="Calibri"/>
              </a:rPr>
              <a:t>r</a:t>
            </a:r>
            <a:r>
              <a:rPr sz="2040" spc="15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2040" spc="41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040" spc="46" dirty="0">
                <a:solidFill>
                  <a:srgbClr val="00B050"/>
                </a:solidFill>
                <a:latin typeface="Calibri"/>
                <a:cs typeface="Calibri"/>
              </a:rPr>
              <a:t>o</a:t>
            </a:r>
            <a:r>
              <a:rPr sz="2040" dirty="0">
                <a:solidFill>
                  <a:srgbClr val="00B050"/>
                </a:solidFill>
                <a:latin typeface="Calibri"/>
                <a:cs typeface="Calibri"/>
              </a:rPr>
              <a:t>n</a:t>
            </a:r>
            <a:r>
              <a:rPr sz="2040" spc="-158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40" spc="46" dirty="0">
                <a:solidFill>
                  <a:srgbClr val="00B050"/>
                </a:solidFill>
                <a:latin typeface="Calibri"/>
                <a:cs typeface="Calibri"/>
              </a:rPr>
              <a:t>o</a:t>
            </a:r>
            <a:r>
              <a:rPr sz="2040" dirty="0">
                <a:solidFill>
                  <a:srgbClr val="00B050"/>
                </a:solidFill>
                <a:latin typeface="Calibri"/>
                <a:cs typeface="Calibri"/>
              </a:rPr>
              <a:t>f</a:t>
            </a:r>
            <a:r>
              <a:rPr sz="2040" spc="-116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40" spc="46" dirty="0">
                <a:solidFill>
                  <a:srgbClr val="00B050"/>
                </a:solidFill>
                <a:latin typeface="Calibri"/>
                <a:cs typeface="Calibri"/>
              </a:rPr>
              <a:t>p</a:t>
            </a:r>
            <a:r>
              <a:rPr sz="2040" spc="-10" dirty="0">
                <a:solidFill>
                  <a:srgbClr val="00B050"/>
                </a:solidFill>
                <a:latin typeface="Calibri"/>
                <a:cs typeface="Calibri"/>
              </a:rPr>
              <a:t>r</a:t>
            </a:r>
            <a:r>
              <a:rPr sz="2040" spc="-5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2040" spc="-15" dirty="0">
                <a:solidFill>
                  <a:srgbClr val="00B050"/>
                </a:solidFill>
                <a:latin typeface="Calibri"/>
                <a:cs typeface="Calibri"/>
              </a:rPr>
              <a:t>v</a:t>
            </a:r>
            <a:r>
              <a:rPr sz="2040" spc="41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040" spc="46" dirty="0">
                <a:solidFill>
                  <a:srgbClr val="00B050"/>
                </a:solidFill>
                <a:latin typeface="Calibri"/>
                <a:cs typeface="Calibri"/>
              </a:rPr>
              <a:t>ou</a:t>
            </a:r>
            <a:r>
              <a:rPr sz="2040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2040" spc="-189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40" dirty="0">
                <a:solidFill>
                  <a:srgbClr val="00B050"/>
                </a:solidFill>
                <a:latin typeface="Calibri"/>
                <a:cs typeface="Calibri"/>
              </a:rPr>
              <a:t>s</a:t>
            </a:r>
            <a:r>
              <a:rPr sz="2040" spc="-20" dirty="0">
                <a:solidFill>
                  <a:srgbClr val="00B050"/>
                </a:solidFill>
                <a:latin typeface="Calibri"/>
                <a:cs typeface="Calibri"/>
              </a:rPr>
              <a:t>m</a:t>
            </a:r>
            <a:r>
              <a:rPr sz="2040" spc="41" dirty="0">
                <a:solidFill>
                  <a:srgbClr val="00B050"/>
                </a:solidFill>
                <a:latin typeface="Calibri"/>
                <a:cs typeface="Calibri"/>
              </a:rPr>
              <a:t>all</a:t>
            </a:r>
            <a:r>
              <a:rPr sz="2040" spc="-5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2040" spc="-10" dirty="0">
                <a:solidFill>
                  <a:srgbClr val="00B050"/>
                </a:solidFill>
                <a:latin typeface="Calibri"/>
                <a:cs typeface="Calibri"/>
              </a:rPr>
              <a:t>r</a:t>
            </a:r>
            <a:r>
              <a:rPr sz="2040" spc="-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040" spc="41" dirty="0">
                <a:solidFill>
                  <a:srgbClr val="00B050"/>
                </a:solidFill>
                <a:latin typeface="Calibri"/>
                <a:cs typeface="Calibri"/>
              </a:rPr>
              <a:t>i</a:t>
            </a:r>
            <a:r>
              <a:rPr sz="2040" spc="-20" dirty="0">
                <a:solidFill>
                  <a:srgbClr val="00B050"/>
                </a:solidFill>
                <a:latin typeface="Calibri"/>
                <a:cs typeface="Calibri"/>
              </a:rPr>
              <a:t>m</a:t>
            </a:r>
            <a:r>
              <a:rPr sz="2040" spc="41" dirty="0">
                <a:solidFill>
                  <a:srgbClr val="00B050"/>
                </a:solidFill>
                <a:latin typeface="Calibri"/>
                <a:cs typeface="Calibri"/>
              </a:rPr>
              <a:t>a</a:t>
            </a:r>
            <a:r>
              <a:rPr sz="2040" spc="-56" dirty="0">
                <a:solidFill>
                  <a:srgbClr val="00B050"/>
                </a:solidFill>
                <a:latin typeface="Calibri"/>
                <a:cs typeface="Calibri"/>
              </a:rPr>
              <a:t>g</a:t>
            </a:r>
            <a:r>
              <a:rPr sz="2040" spc="-5" dirty="0">
                <a:solidFill>
                  <a:srgbClr val="00B050"/>
                </a:solidFill>
                <a:latin typeface="Calibri"/>
                <a:cs typeface="Calibri"/>
              </a:rPr>
              <a:t>e</a:t>
            </a:r>
            <a:r>
              <a:rPr sz="2040" dirty="0">
                <a:solidFill>
                  <a:srgbClr val="00B050"/>
                </a:solidFill>
                <a:latin typeface="Calibri"/>
                <a:cs typeface="Calibri"/>
              </a:rPr>
              <a:t>.</a:t>
            </a:r>
            <a:endParaRPr sz="204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09076" y="6566878"/>
            <a:ext cx="9192619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.L.,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2015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6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12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lacia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b="1" spc="1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2015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06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437" y="449262"/>
            <a:ext cx="8213612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S</a:t>
            </a:r>
            <a:r>
              <a:rPr spc="-7" dirty="0"/>
              <a:t>upervised</a:t>
            </a:r>
            <a:r>
              <a:rPr spc="-61" dirty="0"/>
              <a:t> </a:t>
            </a:r>
            <a:r>
              <a:rPr spc="-7" dirty="0">
                <a:solidFill>
                  <a:srgbClr val="FF0000"/>
                </a:solidFill>
              </a:rPr>
              <a:t>L</a:t>
            </a:r>
            <a:r>
              <a:rPr spc="-7" dirty="0"/>
              <a:t>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5" y="1657096"/>
            <a:ext cx="8808784" cy="3789478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Challenges</a:t>
            </a:r>
            <a:endParaRPr sz="2720">
              <a:latin typeface="Arial"/>
              <a:cs typeface="Arial"/>
            </a:endParaRPr>
          </a:p>
          <a:p>
            <a:pPr marL="1069922" lvl="1" indent="-502578">
              <a:spcBef>
                <a:spcPts val="1666"/>
              </a:spcBef>
              <a:buChar char="–"/>
              <a:tabLst>
                <a:tab pos="1069922" algn="l"/>
                <a:tab pos="1070785" algn="l"/>
              </a:tabLst>
            </a:pPr>
            <a:r>
              <a:rPr sz="2720" spc="-7" dirty="0">
                <a:latin typeface="Arial"/>
                <a:cs typeface="Arial"/>
              </a:rPr>
              <a:t>Image is </a:t>
            </a:r>
            <a:r>
              <a:rPr sz="2720" b="1" spc="-7" dirty="0">
                <a:solidFill>
                  <a:srgbClr val="FF9900"/>
                </a:solidFill>
                <a:latin typeface="Arial"/>
                <a:cs typeface="Arial"/>
              </a:rPr>
              <a:t>h</a:t>
            </a:r>
            <a:r>
              <a:rPr sz="2720" b="1" spc="-7" dirty="0">
                <a:latin typeface="Arial"/>
                <a:cs typeface="Arial"/>
              </a:rPr>
              <a:t>igh dimensional</a:t>
            </a:r>
            <a:r>
              <a:rPr sz="2720" b="1" spc="3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data</a:t>
            </a:r>
            <a:endParaRPr sz="2720">
              <a:latin typeface="Arial"/>
              <a:cs typeface="Arial"/>
            </a:endParaRPr>
          </a:p>
          <a:p>
            <a:pPr marL="1691668" lvl="2" indent="-430905">
              <a:spcBef>
                <a:spcPts val="1632"/>
              </a:spcBef>
              <a:buChar char="•"/>
              <a:tabLst>
                <a:tab pos="1691668" algn="l"/>
                <a:tab pos="1692532" algn="l"/>
              </a:tabLst>
            </a:pPr>
            <a:r>
              <a:rPr sz="2720" spc="-7" dirty="0">
                <a:latin typeface="Arial"/>
                <a:cs typeface="Arial"/>
              </a:rPr>
              <a:t>224 </a:t>
            </a:r>
            <a:r>
              <a:rPr sz="2720" dirty="0">
                <a:latin typeface="Arial"/>
                <a:cs typeface="Arial"/>
              </a:rPr>
              <a:t>x </a:t>
            </a:r>
            <a:r>
              <a:rPr sz="2720" spc="-7" dirty="0">
                <a:latin typeface="Arial"/>
                <a:cs typeface="Arial"/>
              </a:rPr>
              <a:t>224 </a:t>
            </a:r>
            <a:r>
              <a:rPr sz="2720" dirty="0">
                <a:latin typeface="Arial"/>
                <a:cs typeface="Arial"/>
              </a:rPr>
              <a:t>x 3 =</a:t>
            </a:r>
            <a:r>
              <a:rPr sz="2720" spc="-5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150,528</a:t>
            </a:r>
            <a:endParaRPr sz="2720">
              <a:latin typeface="Arial"/>
              <a:cs typeface="Arial"/>
            </a:endParaRPr>
          </a:p>
          <a:p>
            <a:pPr marL="1069922" lvl="1" indent="-502578">
              <a:spcBef>
                <a:spcPts val="1632"/>
              </a:spcBef>
              <a:buChar char="–"/>
              <a:tabLst>
                <a:tab pos="1069922" algn="l"/>
                <a:tab pos="1070785" algn="l"/>
              </a:tabLst>
            </a:pPr>
            <a:r>
              <a:rPr sz="2720" spc="-7" dirty="0">
                <a:latin typeface="Arial"/>
                <a:cs typeface="Arial"/>
              </a:rPr>
              <a:t>Many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b="1" spc="-7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720" b="1" spc="-7" dirty="0">
                <a:latin typeface="Arial"/>
                <a:cs typeface="Arial"/>
              </a:rPr>
              <a:t>ariations</a:t>
            </a:r>
            <a:endParaRPr sz="2720">
              <a:latin typeface="Arial"/>
              <a:cs typeface="Arial"/>
            </a:endParaRPr>
          </a:p>
          <a:p>
            <a:pPr marL="1691668" marR="6908" lvl="2" indent="-430905">
              <a:lnSpc>
                <a:spcPct val="150000"/>
              </a:lnSpc>
              <a:buChar char="•"/>
              <a:tabLst>
                <a:tab pos="1691668" algn="l"/>
                <a:tab pos="1692532" algn="l"/>
              </a:tabLst>
            </a:pPr>
            <a:r>
              <a:rPr sz="2720" dirty="0">
                <a:latin typeface="Arial"/>
                <a:cs typeface="Arial"/>
              </a:rPr>
              <a:t>viewpoint, </a:t>
            </a:r>
            <a:r>
              <a:rPr sz="2720" spc="-7" dirty="0">
                <a:latin typeface="Arial"/>
                <a:cs typeface="Arial"/>
              </a:rPr>
              <a:t>illumination, deformation, occlusion,  background </a:t>
            </a:r>
            <a:r>
              <a:rPr sz="2720" dirty="0">
                <a:latin typeface="Arial"/>
                <a:cs typeface="Arial"/>
              </a:rPr>
              <a:t>clutter, </a:t>
            </a:r>
            <a:r>
              <a:rPr sz="2720" spc="-7" dirty="0">
                <a:latin typeface="Arial"/>
                <a:cs typeface="Arial"/>
              </a:rPr>
              <a:t>intraclass</a:t>
            </a:r>
            <a:r>
              <a:rPr sz="2720" spc="-41" dirty="0">
                <a:latin typeface="Arial"/>
                <a:cs typeface="Arial"/>
              </a:rPr>
              <a:t> </a:t>
            </a:r>
            <a:r>
              <a:rPr sz="2720" dirty="0">
                <a:latin typeface="Arial"/>
                <a:cs typeface="Arial"/>
              </a:rPr>
              <a:t>variation</a:t>
            </a:r>
            <a:endParaRPr sz="272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636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1215" y="749405"/>
            <a:ext cx="9728219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p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la</a:t>
            </a:r>
            <a:r>
              <a:rPr sz="4488" spc="31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ia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Py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mi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56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ia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-2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k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5495" y="1645025"/>
            <a:ext cx="10025485" cy="4054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 txBox="1"/>
          <p:nvPr/>
        </p:nvSpPr>
        <p:spPr>
          <a:xfrm>
            <a:off x="8951198" y="5003867"/>
            <a:ext cx="2182551" cy="224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2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9076" y="6566878"/>
            <a:ext cx="9192619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.L.,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h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46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25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.,</a:t>
            </a:r>
            <a:r>
              <a:rPr sz="1224" spc="-10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2015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36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12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g</a:t>
            </a:r>
            <a:r>
              <a:rPr sz="1224" b="1" spc="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1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lacia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5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20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b="1" spc="1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25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w</a:t>
            </a:r>
            <a:r>
              <a:rPr sz="1224" b="1" spc="-61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ks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spc="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2015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)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85803" y="5771567"/>
            <a:ext cx="8028808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lnSpc>
                <a:spcPts val="2172"/>
              </a:lnSpc>
            </a:pPr>
            <a:r>
              <a:rPr sz="1836" spc="-92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1836" spc="-41" dirty="0">
                <a:solidFill>
                  <a:srgbClr val="203864"/>
                </a:solidFill>
                <a:latin typeface="Calibri"/>
                <a:cs typeface="Calibri"/>
              </a:rPr>
              <a:t>r</a:t>
            </a:r>
            <a:r>
              <a:rPr sz="1836" spc="36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1836" spc="-15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1836" spc="-46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1836" spc="-15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1836" spc="-46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1836" spc="-10" dirty="0">
                <a:solidFill>
                  <a:srgbClr val="203864"/>
                </a:solidFill>
                <a:latin typeface="Calibri"/>
                <a:cs typeface="Calibri"/>
              </a:rPr>
              <a:t>g</a:t>
            </a:r>
            <a:r>
              <a:rPr sz="1836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1836" spc="-41" dirty="0">
                <a:solidFill>
                  <a:srgbClr val="203864"/>
                </a:solidFill>
                <a:latin typeface="Calibri"/>
                <a:cs typeface="Calibri"/>
              </a:rPr>
              <a:t>Pr</a:t>
            </a:r>
            <a:r>
              <a:rPr sz="1836" spc="-51" dirty="0">
                <a:solidFill>
                  <a:srgbClr val="203864"/>
                </a:solidFill>
                <a:latin typeface="Calibri"/>
                <a:cs typeface="Calibri"/>
              </a:rPr>
              <a:t>o</a:t>
            </a:r>
            <a:r>
              <a:rPr sz="1836" spc="25" dirty="0">
                <a:solidFill>
                  <a:srgbClr val="203864"/>
                </a:solidFill>
                <a:latin typeface="Calibri"/>
                <a:cs typeface="Calibri"/>
              </a:rPr>
              <a:t>c</a:t>
            </a:r>
            <a:r>
              <a:rPr sz="1836" spc="-5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1836" spc="-46" dirty="0">
                <a:solidFill>
                  <a:srgbClr val="203864"/>
                </a:solidFill>
                <a:latin typeface="Calibri"/>
                <a:cs typeface="Calibri"/>
              </a:rPr>
              <a:t>du</a:t>
            </a:r>
            <a:r>
              <a:rPr sz="1836" spc="-41" dirty="0">
                <a:solidFill>
                  <a:srgbClr val="203864"/>
                </a:solidFill>
                <a:latin typeface="Calibri"/>
                <a:cs typeface="Calibri"/>
              </a:rPr>
              <a:t>r</a:t>
            </a:r>
            <a:r>
              <a:rPr sz="1836" spc="-5" dirty="0">
                <a:solidFill>
                  <a:srgbClr val="203864"/>
                </a:solidFill>
                <a:latin typeface="Calibri"/>
                <a:cs typeface="Calibri"/>
              </a:rPr>
              <a:t>e:</a:t>
            </a:r>
            <a:endParaRPr sz="1836">
              <a:latin typeface="Calibri"/>
              <a:cs typeface="Calibri"/>
            </a:endParaRPr>
          </a:p>
          <a:p>
            <a:pPr marL="12953">
              <a:lnSpc>
                <a:spcPts val="2172"/>
              </a:lnSpc>
            </a:pPr>
            <a:r>
              <a:rPr sz="1836" spc="-41" dirty="0">
                <a:latin typeface="Calibri"/>
                <a:cs typeface="Calibri"/>
              </a:rPr>
              <a:t>M</a:t>
            </a:r>
            <a:r>
              <a:rPr sz="1836" spc="-51" dirty="0">
                <a:latin typeface="Calibri"/>
                <a:cs typeface="Calibri"/>
              </a:rPr>
              <a:t>od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-15" dirty="0">
                <a:latin typeface="Calibri"/>
                <a:cs typeface="Calibri"/>
              </a:rPr>
              <a:t>l</a:t>
            </a:r>
            <a:r>
              <a:rPr sz="1836" dirty="0">
                <a:latin typeface="Calibri"/>
                <a:cs typeface="Calibri"/>
              </a:rPr>
              <a:t>s</a:t>
            </a:r>
            <a:r>
              <a:rPr sz="1836" spc="148" dirty="0">
                <a:latin typeface="Times New Roman"/>
                <a:cs typeface="Times New Roman"/>
              </a:rPr>
              <a:t> 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10" dirty="0">
                <a:latin typeface="Calibri"/>
                <a:cs typeface="Calibri"/>
              </a:rPr>
              <a:t>t</a:t>
            </a:r>
            <a:r>
              <a:rPr sz="1836" spc="-158" dirty="0">
                <a:latin typeface="Times New Roman"/>
                <a:cs typeface="Times New Roman"/>
              </a:rPr>
              <a:t> 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25" dirty="0">
                <a:latin typeface="Calibri"/>
                <a:cs typeface="Calibri"/>
              </a:rPr>
              <a:t>c</a:t>
            </a:r>
            <a:r>
              <a:rPr sz="1836" dirty="0">
                <a:latin typeface="Calibri"/>
                <a:cs typeface="Calibri"/>
              </a:rPr>
              <a:t>h</a:t>
            </a:r>
            <a:r>
              <a:rPr sz="1836" spc="-97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l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-25" dirty="0">
                <a:latin typeface="Calibri"/>
                <a:cs typeface="Calibri"/>
              </a:rPr>
              <a:t>v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dirty="0">
                <a:latin typeface="Calibri"/>
                <a:cs typeface="Calibri"/>
              </a:rPr>
              <a:t>l</a:t>
            </a:r>
            <a:r>
              <a:rPr sz="1836" spc="-66" dirty="0">
                <a:latin typeface="Times New Roman"/>
                <a:cs typeface="Times New Roman"/>
              </a:rPr>
              <a:t> 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46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t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1" dirty="0">
                <a:latin typeface="Calibri"/>
                <a:cs typeface="Calibri"/>
              </a:rPr>
              <a:t>n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dirty="0">
                <a:latin typeface="Calibri"/>
                <a:cs typeface="Calibri"/>
              </a:rPr>
              <a:t>d</a:t>
            </a:r>
            <a:r>
              <a:rPr sz="1836" spc="5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1" dirty="0">
                <a:latin typeface="Calibri"/>
                <a:cs typeface="Calibri"/>
              </a:rPr>
              <a:t>nd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-51" dirty="0">
                <a:latin typeface="Calibri"/>
                <a:cs typeface="Calibri"/>
              </a:rPr>
              <a:t>p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-51" dirty="0">
                <a:latin typeface="Calibri"/>
                <a:cs typeface="Calibri"/>
              </a:rPr>
              <a:t>nd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-51" dirty="0">
                <a:latin typeface="Calibri"/>
                <a:cs typeface="Calibri"/>
              </a:rPr>
              <a:t>n</a:t>
            </a:r>
            <a:r>
              <a:rPr sz="1836" spc="-15" dirty="0">
                <a:latin typeface="Calibri"/>
                <a:cs typeface="Calibri"/>
              </a:rPr>
              <a:t>tl</a:t>
            </a:r>
            <a:r>
              <a:rPr sz="1836" spc="-10" dirty="0">
                <a:latin typeface="Calibri"/>
                <a:cs typeface="Calibri"/>
              </a:rPr>
              <a:t>y</a:t>
            </a:r>
            <a:r>
              <a:rPr sz="1836" dirty="0">
                <a:latin typeface="Times New Roman"/>
                <a:cs typeface="Times New Roman"/>
              </a:rPr>
              <a:t> </a:t>
            </a:r>
            <a:r>
              <a:rPr sz="1836" spc="-219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t</a:t>
            </a:r>
            <a:r>
              <a:rPr sz="1836" dirty="0">
                <a:latin typeface="Calibri"/>
                <a:cs typeface="Calibri"/>
              </a:rPr>
              <a:t>o</a:t>
            </a:r>
            <a:r>
              <a:rPr sz="1836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l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dirty="0">
                <a:latin typeface="Calibri"/>
                <a:cs typeface="Calibri"/>
              </a:rPr>
              <a:t>n</a:t>
            </a:r>
            <a:r>
              <a:rPr sz="1836" spc="-97" dirty="0">
                <a:latin typeface="Times New Roman"/>
                <a:cs typeface="Times New Roman"/>
              </a:rPr>
              <a:t> </a:t>
            </a:r>
            <a:r>
              <a:rPr sz="1836" spc="-15" dirty="0">
                <a:latin typeface="Calibri"/>
                <a:cs typeface="Calibri"/>
              </a:rPr>
              <a:t>t</a:t>
            </a:r>
            <a:r>
              <a:rPr sz="1836" spc="-51" dirty="0">
                <a:latin typeface="Calibri"/>
                <a:cs typeface="Calibri"/>
              </a:rPr>
              <a:t>h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56" dirty="0">
                <a:latin typeface="Times New Roman"/>
                <a:cs typeface="Times New Roman"/>
              </a:rPr>
              <a:t> 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-51" dirty="0">
                <a:latin typeface="Calibri"/>
                <a:cs typeface="Calibri"/>
              </a:rPr>
              <a:t>qu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dirty="0">
                <a:latin typeface="Calibri"/>
                <a:cs typeface="Calibri"/>
              </a:rPr>
              <a:t>d</a:t>
            </a:r>
            <a:r>
              <a:rPr sz="1836" spc="102" dirty="0">
                <a:latin typeface="Times New Roman"/>
                <a:cs typeface="Times New Roman"/>
              </a:rPr>
              <a:t> 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5" dirty="0">
                <a:latin typeface="Calibri"/>
                <a:cs typeface="Calibri"/>
              </a:rPr>
              <a:t>e</a:t>
            </a:r>
            <a:r>
              <a:rPr sz="1836" spc="-51" dirty="0">
                <a:latin typeface="Calibri"/>
                <a:cs typeface="Calibri"/>
              </a:rPr>
              <a:t>p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5" dirty="0">
                <a:latin typeface="Calibri"/>
                <a:cs typeface="Calibri"/>
              </a:rPr>
              <a:t>ese</a:t>
            </a:r>
            <a:r>
              <a:rPr sz="1836" spc="-51" dirty="0">
                <a:latin typeface="Calibri"/>
                <a:cs typeface="Calibri"/>
              </a:rPr>
              <a:t>n</a:t>
            </a:r>
            <a:r>
              <a:rPr sz="1836" spc="-15" dirty="0">
                <a:latin typeface="Calibri"/>
                <a:cs typeface="Calibri"/>
              </a:rPr>
              <a:t>t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15" dirty="0">
                <a:latin typeface="Calibri"/>
                <a:cs typeface="Calibri"/>
              </a:rPr>
              <a:t>ti</a:t>
            </a:r>
            <a:r>
              <a:rPr sz="1836" spc="-51" dirty="0">
                <a:latin typeface="Calibri"/>
                <a:cs typeface="Calibri"/>
              </a:rPr>
              <a:t>on</a:t>
            </a:r>
            <a:r>
              <a:rPr sz="1836" dirty="0">
                <a:latin typeface="Calibri"/>
                <a:cs typeface="Calibri"/>
              </a:rPr>
              <a:t>.</a:t>
            </a:r>
            <a:endParaRPr sz="183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2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7640" y="749405"/>
            <a:ext cx="7227028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56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iall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y</a:t>
            </a:r>
            <a:r>
              <a:rPr sz="4488" spc="-2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138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31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5" y="1899672"/>
            <a:ext cx="10419252" cy="2318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marR="398944" indent="-233149">
              <a:lnSpc>
                <a:spcPts val="3060"/>
              </a:lnSpc>
              <a:buFont typeface="Arial"/>
              <a:buChar char="•"/>
              <a:tabLst>
                <a:tab pos="246102" algn="l"/>
              </a:tabLst>
            </a:pPr>
            <a:r>
              <a:rPr sz="2856" spc="-46" dirty="0">
                <a:latin typeface="Calibri"/>
                <a:cs typeface="Calibri"/>
              </a:rPr>
              <a:t>B</a:t>
            </a:r>
            <a:r>
              <a:rPr sz="2856" spc="-5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15" dirty="0">
                <a:latin typeface="Calibri"/>
                <a:cs typeface="Calibri"/>
              </a:rPr>
              <a:t>c</a:t>
            </a:r>
            <a:r>
              <a:rPr sz="2856" spc="15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a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15" dirty="0">
                <a:latin typeface="Calibri"/>
                <a:cs typeface="Calibri"/>
              </a:rPr>
              <a:t>/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301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k</a:t>
            </a:r>
            <a:r>
              <a:rPr sz="2856" spc="-280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20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h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10" dirty="0">
                <a:latin typeface="Calibri"/>
                <a:cs typeface="Calibri"/>
              </a:rPr>
              <a:t>k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856">
              <a:latin typeface="Times New Roman"/>
              <a:cs typeface="Times New Roman"/>
            </a:endParaRPr>
          </a:p>
          <a:p>
            <a:pPr marL="246102" marR="5181" indent="-233149">
              <a:lnSpc>
                <a:spcPts val="3060"/>
              </a:lnSpc>
              <a:spcBef>
                <a:spcPts val="1917"/>
              </a:spcBef>
              <a:buFont typeface="Arial"/>
              <a:buChar char="•"/>
              <a:tabLst>
                <a:tab pos="246102" algn="l"/>
              </a:tabLst>
            </a:pPr>
            <a:r>
              <a:rPr sz="2856" spc="5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46" dirty="0">
                <a:latin typeface="Calibri"/>
                <a:cs typeface="Calibri"/>
              </a:rPr>
              <a:t>ll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20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j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143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bu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ov</a:t>
            </a:r>
            <a:r>
              <a:rPr sz="2856" spc="-10" dirty="0">
                <a:latin typeface="Calibri"/>
                <a:cs typeface="Calibri"/>
              </a:rPr>
              <a:t>er</a:t>
            </a:r>
            <a:r>
              <a:rPr sz="2856" spc="-194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𝑥</a:t>
            </a:r>
            <a:r>
              <a:rPr sz="2856" spc="107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(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)</a:t>
            </a:r>
            <a:r>
              <a:rPr sz="2856" spc="51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𝑧</a:t>
            </a:r>
            <a:r>
              <a:rPr sz="2856" spc="-5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(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ia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)</a:t>
            </a:r>
            <a:r>
              <a:rPr sz="2856" spc="-51" dirty="0">
                <a:latin typeface="Times New Roman"/>
                <a:cs typeface="Times New Roman"/>
              </a:rPr>
              <a:t> </a:t>
            </a:r>
            <a:r>
              <a:rPr sz="2856" spc="-10" dirty="0">
                <a:latin typeface="Calibri"/>
                <a:cs typeface="Calibri"/>
              </a:rPr>
              <a:t>: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5444" y="4437565"/>
            <a:ext cx="760331" cy="336126"/>
          </a:xfrm>
          <a:custGeom>
            <a:avLst/>
            <a:gdLst/>
            <a:ahLst/>
            <a:cxnLst/>
            <a:rect l="l" t="t" r="r" b="b"/>
            <a:pathLst>
              <a:path w="745489" h="329564">
                <a:moveTo>
                  <a:pt x="640411" y="0"/>
                </a:moveTo>
                <a:lnTo>
                  <a:pt x="640998" y="15239"/>
                </a:lnTo>
                <a:lnTo>
                  <a:pt x="652753" y="20557"/>
                </a:lnTo>
                <a:lnTo>
                  <a:pt x="663503" y="27169"/>
                </a:lnTo>
                <a:lnTo>
                  <a:pt x="689933" y="55166"/>
                </a:lnTo>
                <a:lnTo>
                  <a:pt x="708159" y="99067"/>
                </a:lnTo>
                <a:lnTo>
                  <a:pt x="714223" y="137582"/>
                </a:lnTo>
                <a:lnTo>
                  <a:pt x="715363" y="167724"/>
                </a:lnTo>
                <a:lnTo>
                  <a:pt x="714893" y="181833"/>
                </a:lnTo>
                <a:lnTo>
                  <a:pt x="709890" y="220877"/>
                </a:lnTo>
                <a:lnTo>
                  <a:pt x="694153" y="266585"/>
                </a:lnTo>
                <a:lnTo>
                  <a:pt x="669892" y="297255"/>
                </a:lnTo>
                <a:lnTo>
                  <a:pt x="636236" y="316001"/>
                </a:lnTo>
                <a:lnTo>
                  <a:pt x="648987" y="326844"/>
                </a:lnTo>
                <a:lnTo>
                  <a:pt x="683601" y="309528"/>
                </a:lnTo>
                <a:lnTo>
                  <a:pt x="711017" y="282597"/>
                </a:lnTo>
                <a:lnTo>
                  <a:pt x="733502" y="239847"/>
                </a:lnTo>
                <a:lnTo>
                  <a:pt x="744103" y="189576"/>
                </a:lnTo>
                <a:lnTo>
                  <a:pt x="745411" y="160310"/>
                </a:lnTo>
                <a:lnTo>
                  <a:pt x="744877" y="147212"/>
                </a:lnTo>
                <a:lnTo>
                  <a:pt x="735705" y="97786"/>
                </a:lnTo>
                <a:lnTo>
                  <a:pt x="720468" y="62361"/>
                </a:lnTo>
                <a:lnTo>
                  <a:pt x="696731" y="30810"/>
                </a:lnTo>
                <a:lnTo>
                  <a:pt x="665363" y="9129"/>
                </a:lnTo>
                <a:lnTo>
                  <a:pt x="653292" y="4032"/>
                </a:lnTo>
                <a:lnTo>
                  <a:pt x="640411" y="0"/>
                </a:lnTo>
                <a:close/>
              </a:path>
              <a:path w="745489" h="329564">
                <a:moveTo>
                  <a:pt x="105030" y="0"/>
                </a:moveTo>
                <a:lnTo>
                  <a:pt x="61919" y="19886"/>
                </a:lnTo>
                <a:lnTo>
                  <a:pt x="34516" y="46890"/>
                </a:lnTo>
                <a:lnTo>
                  <a:pt x="11958" y="89754"/>
                </a:lnTo>
                <a:lnTo>
                  <a:pt x="1313" y="139993"/>
                </a:lnTo>
                <a:lnTo>
                  <a:pt x="0" y="169173"/>
                </a:lnTo>
                <a:lnTo>
                  <a:pt x="528" y="182315"/>
                </a:lnTo>
                <a:lnTo>
                  <a:pt x="9667" y="231813"/>
                </a:lnTo>
                <a:lnTo>
                  <a:pt x="24862" y="267178"/>
                </a:lnTo>
                <a:lnTo>
                  <a:pt x="48560" y="298622"/>
                </a:lnTo>
                <a:lnTo>
                  <a:pt x="79990" y="320250"/>
                </a:lnTo>
                <a:lnTo>
                  <a:pt x="105030" y="329372"/>
                </a:lnTo>
                <a:lnTo>
                  <a:pt x="104266" y="314237"/>
                </a:lnTo>
                <a:lnTo>
                  <a:pt x="92627" y="308902"/>
                </a:lnTo>
                <a:lnTo>
                  <a:pt x="81967" y="302242"/>
                </a:lnTo>
                <a:lnTo>
                  <a:pt x="55686" y="273969"/>
                </a:lnTo>
                <a:lnTo>
                  <a:pt x="37337" y="229392"/>
                </a:lnTo>
                <a:lnTo>
                  <a:pt x="31191" y="190850"/>
                </a:lnTo>
                <a:lnTo>
                  <a:pt x="30023" y="161433"/>
                </a:lnTo>
                <a:lnTo>
                  <a:pt x="30389" y="147322"/>
                </a:lnTo>
                <a:lnTo>
                  <a:pt x="35251" y="108223"/>
                </a:lnTo>
                <a:lnTo>
                  <a:pt x="51255" y="62238"/>
                </a:lnTo>
                <a:lnTo>
                  <a:pt x="75660" y="31978"/>
                </a:lnTo>
                <a:lnTo>
                  <a:pt x="109694" y="13368"/>
                </a:lnTo>
                <a:lnTo>
                  <a:pt x="105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/>
          <p:nvPr/>
        </p:nvSpPr>
        <p:spPr>
          <a:xfrm>
            <a:off x="6421112" y="4437565"/>
            <a:ext cx="449463" cy="336126"/>
          </a:xfrm>
          <a:custGeom>
            <a:avLst/>
            <a:gdLst/>
            <a:ahLst/>
            <a:cxnLst/>
            <a:rect l="l" t="t" r="r" b="b"/>
            <a:pathLst>
              <a:path w="440690" h="329564">
                <a:moveTo>
                  <a:pt x="335611" y="0"/>
                </a:moveTo>
                <a:lnTo>
                  <a:pt x="336211" y="15242"/>
                </a:lnTo>
                <a:lnTo>
                  <a:pt x="347971" y="20561"/>
                </a:lnTo>
                <a:lnTo>
                  <a:pt x="358721" y="27172"/>
                </a:lnTo>
                <a:lnTo>
                  <a:pt x="385138" y="55172"/>
                </a:lnTo>
                <a:lnTo>
                  <a:pt x="403371" y="99074"/>
                </a:lnTo>
                <a:lnTo>
                  <a:pt x="409449" y="137588"/>
                </a:lnTo>
                <a:lnTo>
                  <a:pt x="410593" y="167730"/>
                </a:lnTo>
                <a:lnTo>
                  <a:pt x="410121" y="181838"/>
                </a:lnTo>
                <a:lnTo>
                  <a:pt x="405104" y="220880"/>
                </a:lnTo>
                <a:lnTo>
                  <a:pt x="389356" y="266585"/>
                </a:lnTo>
                <a:lnTo>
                  <a:pt x="365103" y="297255"/>
                </a:lnTo>
                <a:lnTo>
                  <a:pt x="331436" y="316001"/>
                </a:lnTo>
                <a:lnTo>
                  <a:pt x="344220" y="326835"/>
                </a:lnTo>
                <a:lnTo>
                  <a:pt x="378829" y="309518"/>
                </a:lnTo>
                <a:lnTo>
                  <a:pt x="406243" y="282590"/>
                </a:lnTo>
                <a:lnTo>
                  <a:pt x="428720" y="239843"/>
                </a:lnTo>
                <a:lnTo>
                  <a:pt x="439330" y="189572"/>
                </a:lnTo>
                <a:lnTo>
                  <a:pt x="440641" y="160304"/>
                </a:lnTo>
                <a:lnTo>
                  <a:pt x="440106" y="147206"/>
                </a:lnTo>
                <a:lnTo>
                  <a:pt x="430917" y="97783"/>
                </a:lnTo>
                <a:lnTo>
                  <a:pt x="415673" y="62360"/>
                </a:lnTo>
                <a:lnTo>
                  <a:pt x="391945" y="30810"/>
                </a:lnTo>
                <a:lnTo>
                  <a:pt x="360568" y="9129"/>
                </a:lnTo>
                <a:lnTo>
                  <a:pt x="348493" y="4032"/>
                </a:lnTo>
                <a:lnTo>
                  <a:pt x="335611" y="0"/>
                </a:lnTo>
                <a:close/>
              </a:path>
              <a:path w="440690" h="329564">
                <a:moveTo>
                  <a:pt x="105030" y="0"/>
                </a:moveTo>
                <a:lnTo>
                  <a:pt x="61919" y="19887"/>
                </a:lnTo>
                <a:lnTo>
                  <a:pt x="34515" y="46891"/>
                </a:lnTo>
                <a:lnTo>
                  <a:pt x="11971" y="89755"/>
                </a:lnTo>
                <a:lnTo>
                  <a:pt x="1317" y="139994"/>
                </a:lnTo>
                <a:lnTo>
                  <a:pt x="0" y="169175"/>
                </a:lnTo>
                <a:lnTo>
                  <a:pt x="528" y="182317"/>
                </a:lnTo>
                <a:lnTo>
                  <a:pt x="9668" y="231814"/>
                </a:lnTo>
                <a:lnTo>
                  <a:pt x="24867" y="267178"/>
                </a:lnTo>
                <a:lnTo>
                  <a:pt x="48574" y="298622"/>
                </a:lnTo>
                <a:lnTo>
                  <a:pt x="79994" y="320250"/>
                </a:lnTo>
                <a:lnTo>
                  <a:pt x="105030" y="329372"/>
                </a:lnTo>
                <a:lnTo>
                  <a:pt x="104283" y="314234"/>
                </a:lnTo>
                <a:lnTo>
                  <a:pt x="92635" y="308898"/>
                </a:lnTo>
                <a:lnTo>
                  <a:pt x="81971" y="302239"/>
                </a:lnTo>
                <a:lnTo>
                  <a:pt x="55701" y="273962"/>
                </a:lnTo>
                <a:lnTo>
                  <a:pt x="37356" y="229385"/>
                </a:lnTo>
                <a:lnTo>
                  <a:pt x="31195" y="190844"/>
                </a:lnTo>
                <a:lnTo>
                  <a:pt x="30023" y="161427"/>
                </a:lnTo>
                <a:lnTo>
                  <a:pt x="30391" y="147317"/>
                </a:lnTo>
                <a:lnTo>
                  <a:pt x="35267" y="108220"/>
                </a:lnTo>
                <a:lnTo>
                  <a:pt x="51281" y="62238"/>
                </a:lnTo>
                <a:lnTo>
                  <a:pt x="75668" y="31978"/>
                </a:lnTo>
                <a:lnTo>
                  <a:pt x="109724" y="13368"/>
                </a:lnTo>
                <a:lnTo>
                  <a:pt x="105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/>
          <p:nvPr/>
        </p:nvSpPr>
        <p:spPr>
          <a:xfrm>
            <a:off x="4737265" y="5344255"/>
            <a:ext cx="760331" cy="336126"/>
          </a:xfrm>
          <a:custGeom>
            <a:avLst/>
            <a:gdLst/>
            <a:ahLst/>
            <a:cxnLst/>
            <a:rect l="l" t="t" r="r" b="b"/>
            <a:pathLst>
              <a:path w="745489" h="329564">
                <a:moveTo>
                  <a:pt x="640381" y="0"/>
                </a:moveTo>
                <a:lnTo>
                  <a:pt x="640972" y="15241"/>
                </a:lnTo>
                <a:lnTo>
                  <a:pt x="652737" y="20563"/>
                </a:lnTo>
                <a:lnTo>
                  <a:pt x="663493" y="27177"/>
                </a:lnTo>
                <a:lnTo>
                  <a:pt x="689911" y="55172"/>
                </a:lnTo>
                <a:lnTo>
                  <a:pt x="708137" y="99071"/>
                </a:lnTo>
                <a:lnTo>
                  <a:pt x="714219" y="137583"/>
                </a:lnTo>
                <a:lnTo>
                  <a:pt x="715363" y="167717"/>
                </a:lnTo>
                <a:lnTo>
                  <a:pt x="714894" y="181829"/>
                </a:lnTo>
                <a:lnTo>
                  <a:pt x="709890" y="220878"/>
                </a:lnTo>
                <a:lnTo>
                  <a:pt x="694137" y="266576"/>
                </a:lnTo>
                <a:lnTo>
                  <a:pt x="669897" y="297257"/>
                </a:lnTo>
                <a:lnTo>
                  <a:pt x="636236" y="316013"/>
                </a:lnTo>
                <a:lnTo>
                  <a:pt x="649000" y="326842"/>
                </a:lnTo>
                <a:lnTo>
                  <a:pt x="683615" y="309522"/>
                </a:lnTo>
                <a:lnTo>
                  <a:pt x="711026" y="282594"/>
                </a:lnTo>
                <a:lnTo>
                  <a:pt x="733493" y="239839"/>
                </a:lnTo>
                <a:lnTo>
                  <a:pt x="744100" y="189569"/>
                </a:lnTo>
                <a:lnTo>
                  <a:pt x="745410" y="160303"/>
                </a:lnTo>
                <a:lnTo>
                  <a:pt x="744876" y="147204"/>
                </a:lnTo>
                <a:lnTo>
                  <a:pt x="735698" y="97779"/>
                </a:lnTo>
                <a:lnTo>
                  <a:pt x="720450" y="62359"/>
                </a:lnTo>
                <a:lnTo>
                  <a:pt x="696714" y="30813"/>
                </a:lnTo>
                <a:lnTo>
                  <a:pt x="665337" y="9134"/>
                </a:lnTo>
                <a:lnTo>
                  <a:pt x="653263" y="4035"/>
                </a:lnTo>
                <a:lnTo>
                  <a:pt x="640381" y="0"/>
                </a:lnTo>
                <a:close/>
              </a:path>
              <a:path w="745489" h="329564">
                <a:moveTo>
                  <a:pt x="105000" y="0"/>
                </a:moveTo>
                <a:lnTo>
                  <a:pt x="61901" y="19890"/>
                </a:lnTo>
                <a:lnTo>
                  <a:pt x="34496" y="46889"/>
                </a:lnTo>
                <a:lnTo>
                  <a:pt x="11950" y="89752"/>
                </a:lnTo>
                <a:lnTo>
                  <a:pt x="1313" y="139994"/>
                </a:lnTo>
                <a:lnTo>
                  <a:pt x="0" y="169177"/>
                </a:lnTo>
                <a:lnTo>
                  <a:pt x="528" y="182317"/>
                </a:lnTo>
                <a:lnTo>
                  <a:pt x="9662" y="231813"/>
                </a:lnTo>
                <a:lnTo>
                  <a:pt x="24845" y="267186"/>
                </a:lnTo>
                <a:lnTo>
                  <a:pt x="48551" y="298631"/>
                </a:lnTo>
                <a:lnTo>
                  <a:pt x="79977" y="320257"/>
                </a:lnTo>
                <a:lnTo>
                  <a:pt x="105000" y="329385"/>
                </a:lnTo>
                <a:lnTo>
                  <a:pt x="104246" y="314242"/>
                </a:lnTo>
                <a:lnTo>
                  <a:pt x="92603" y="308904"/>
                </a:lnTo>
                <a:lnTo>
                  <a:pt x="81945" y="302244"/>
                </a:lnTo>
                <a:lnTo>
                  <a:pt x="55678" y="273968"/>
                </a:lnTo>
                <a:lnTo>
                  <a:pt x="37324" y="229392"/>
                </a:lnTo>
                <a:lnTo>
                  <a:pt x="31165" y="190849"/>
                </a:lnTo>
                <a:lnTo>
                  <a:pt x="29992" y="161429"/>
                </a:lnTo>
                <a:lnTo>
                  <a:pt x="30361" y="147321"/>
                </a:lnTo>
                <a:lnTo>
                  <a:pt x="35238" y="108227"/>
                </a:lnTo>
                <a:lnTo>
                  <a:pt x="51258" y="62243"/>
                </a:lnTo>
                <a:lnTo>
                  <a:pt x="75652" y="31986"/>
                </a:lnTo>
                <a:lnTo>
                  <a:pt x="109694" y="13368"/>
                </a:lnTo>
                <a:lnTo>
                  <a:pt x="10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" name="object 7"/>
          <p:cNvSpPr/>
          <p:nvPr/>
        </p:nvSpPr>
        <p:spPr>
          <a:xfrm>
            <a:off x="6395217" y="5344255"/>
            <a:ext cx="423557" cy="336126"/>
          </a:xfrm>
          <a:custGeom>
            <a:avLst/>
            <a:gdLst/>
            <a:ahLst/>
            <a:cxnLst/>
            <a:rect l="l" t="t" r="r" b="b"/>
            <a:pathLst>
              <a:path w="415290" h="329564">
                <a:moveTo>
                  <a:pt x="310191" y="0"/>
                </a:moveTo>
                <a:lnTo>
                  <a:pt x="310782" y="15241"/>
                </a:lnTo>
                <a:lnTo>
                  <a:pt x="322547" y="20563"/>
                </a:lnTo>
                <a:lnTo>
                  <a:pt x="333303" y="27177"/>
                </a:lnTo>
                <a:lnTo>
                  <a:pt x="359722" y="55172"/>
                </a:lnTo>
                <a:lnTo>
                  <a:pt x="377947" y="99071"/>
                </a:lnTo>
                <a:lnTo>
                  <a:pt x="384029" y="137583"/>
                </a:lnTo>
                <a:lnTo>
                  <a:pt x="385173" y="167717"/>
                </a:lnTo>
                <a:lnTo>
                  <a:pt x="384704" y="181829"/>
                </a:lnTo>
                <a:lnTo>
                  <a:pt x="379700" y="220878"/>
                </a:lnTo>
                <a:lnTo>
                  <a:pt x="363947" y="266576"/>
                </a:lnTo>
                <a:lnTo>
                  <a:pt x="339707" y="297257"/>
                </a:lnTo>
                <a:lnTo>
                  <a:pt x="306046" y="316013"/>
                </a:lnTo>
                <a:lnTo>
                  <a:pt x="318810" y="326842"/>
                </a:lnTo>
                <a:lnTo>
                  <a:pt x="353425" y="309522"/>
                </a:lnTo>
                <a:lnTo>
                  <a:pt x="380836" y="282594"/>
                </a:lnTo>
                <a:lnTo>
                  <a:pt x="403303" y="239839"/>
                </a:lnTo>
                <a:lnTo>
                  <a:pt x="413910" y="189569"/>
                </a:lnTo>
                <a:lnTo>
                  <a:pt x="415221" y="160303"/>
                </a:lnTo>
                <a:lnTo>
                  <a:pt x="414686" y="147204"/>
                </a:lnTo>
                <a:lnTo>
                  <a:pt x="405508" y="97779"/>
                </a:lnTo>
                <a:lnTo>
                  <a:pt x="390260" y="62359"/>
                </a:lnTo>
                <a:lnTo>
                  <a:pt x="366524" y="30813"/>
                </a:lnTo>
                <a:lnTo>
                  <a:pt x="335147" y="9134"/>
                </a:lnTo>
                <a:lnTo>
                  <a:pt x="323073" y="4035"/>
                </a:lnTo>
                <a:lnTo>
                  <a:pt x="310191" y="0"/>
                </a:lnTo>
                <a:close/>
              </a:path>
              <a:path w="415290" h="329564">
                <a:moveTo>
                  <a:pt x="105030" y="0"/>
                </a:moveTo>
                <a:lnTo>
                  <a:pt x="61915" y="19895"/>
                </a:lnTo>
                <a:lnTo>
                  <a:pt x="34512" y="46897"/>
                </a:lnTo>
                <a:lnTo>
                  <a:pt x="11956" y="89761"/>
                </a:lnTo>
                <a:lnTo>
                  <a:pt x="1313" y="140000"/>
                </a:lnTo>
                <a:lnTo>
                  <a:pt x="0" y="169184"/>
                </a:lnTo>
                <a:lnTo>
                  <a:pt x="528" y="182323"/>
                </a:lnTo>
                <a:lnTo>
                  <a:pt x="9667" y="231816"/>
                </a:lnTo>
                <a:lnTo>
                  <a:pt x="24862" y="267186"/>
                </a:lnTo>
                <a:lnTo>
                  <a:pt x="48560" y="298631"/>
                </a:lnTo>
                <a:lnTo>
                  <a:pt x="79990" y="320257"/>
                </a:lnTo>
                <a:lnTo>
                  <a:pt x="105030" y="329385"/>
                </a:lnTo>
                <a:lnTo>
                  <a:pt x="104260" y="314246"/>
                </a:lnTo>
                <a:lnTo>
                  <a:pt x="92622" y="308908"/>
                </a:lnTo>
                <a:lnTo>
                  <a:pt x="81964" y="302248"/>
                </a:lnTo>
                <a:lnTo>
                  <a:pt x="55684" y="273976"/>
                </a:lnTo>
                <a:lnTo>
                  <a:pt x="37336" y="229399"/>
                </a:lnTo>
                <a:lnTo>
                  <a:pt x="31191" y="190856"/>
                </a:lnTo>
                <a:lnTo>
                  <a:pt x="30023" y="161436"/>
                </a:lnTo>
                <a:lnTo>
                  <a:pt x="30389" y="147327"/>
                </a:lnTo>
                <a:lnTo>
                  <a:pt x="35252" y="108230"/>
                </a:lnTo>
                <a:lnTo>
                  <a:pt x="51259" y="62243"/>
                </a:lnTo>
                <a:lnTo>
                  <a:pt x="75663" y="31986"/>
                </a:lnTo>
                <a:lnTo>
                  <a:pt x="109694" y="13368"/>
                </a:lnTo>
                <a:lnTo>
                  <a:pt x="1050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8" name="object 8"/>
          <p:cNvSpPr txBox="1"/>
          <p:nvPr/>
        </p:nvSpPr>
        <p:spPr>
          <a:xfrm>
            <a:off x="4433341" y="4399496"/>
            <a:ext cx="3570445" cy="1373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374982" algn="l"/>
                <a:tab pos="1216909" algn="l"/>
                <a:tab pos="1747970" algn="l"/>
                <a:tab pos="2110646" algn="l"/>
                <a:tab pos="2551040" algn="l"/>
              </a:tabLst>
            </a:pPr>
            <a:r>
              <a:rPr sz="2856" spc="-31" dirty="0">
                <a:latin typeface="Cambria Math"/>
                <a:cs typeface="Cambria Math"/>
              </a:rPr>
              <a:t>𝑞</a:t>
            </a:r>
            <a:r>
              <a:rPr sz="2856" spc="-31" dirty="0">
                <a:latin typeface="Times New Roman"/>
                <a:cs typeface="Times New Roman"/>
              </a:rPr>
              <a:t>	</a:t>
            </a:r>
            <a:r>
              <a:rPr sz="2856" spc="107" dirty="0">
                <a:latin typeface="Cambria Math"/>
                <a:cs typeface="Cambria Math"/>
              </a:rPr>
              <a:t>𝑥</a:t>
            </a:r>
            <a:r>
              <a:rPr sz="2856" dirty="0">
                <a:latin typeface="Cambria Math"/>
                <a:cs typeface="Cambria Math"/>
              </a:rPr>
              <a:t>,</a:t>
            </a:r>
            <a:r>
              <a:rPr sz="2856" spc="-280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𝑧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=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-31" dirty="0">
                <a:latin typeface="Cambria Math"/>
                <a:cs typeface="Cambria Math"/>
              </a:rPr>
              <a:t>𝑞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𝑥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-41" dirty="0">
                <a:latin typeface="Cambria Math"/>
                <a:cs typeface="Cambria Math"/>
              </a:rPr>
              <a:t>𝑞</a:t>
            </a:r>
            <a:r>
              <a:rPr sz="2856" spc="36" dirty="0">
                <a:latin typeface="Cambria Math"/>
                <a:cs typeface="Cambria Math"/>
              </a:rPr>
              <a:t>(</a:t>
            </a:r>
            <a:r>
              <a:rPr sz="2856" spc="46" dirty="0">
                <a:latin typeface="Cambria Math"/>
                <a:cs typeface="Cambria Math"/>
              </a:rPr>
              <a:t>𝑧</a:t>
            </a:r>
            <a:r>
              <a:rPr sz="2856" spc="10" dirty="0">
                <a:latin typeface="Cambria Math"/>
                <a:cs typeface="Cambria Math"/>
              </a:rPr>
              <a:t>|</a:t>
            </a:r>
            <a:r>
              <a:rPr sz="2856" spc="107" dirty="0">
                <a:latin typeface="Cambria Math"/>
                <a:cs typeface="Cambria Math"/>
              </a:rPr>
              <a:t>𝑥</a:t>
            </a:r>
            <a:r>
              <a:rPr sz="2856" dirty="0">
                <a:latin typeface="Cambria Math"/>
                <a:cs typeface="Cambria Math"/>
              </a:rPr>
              <a:t>)</a:t>
            </a:r>
            <a:endParaRPr sz="2856">
              <a:latin typeface="Cambria Math"/>
              <a:cs typeface="Cambria Math"/>
            </a:endParaRPr>
          </a:p>
          <a:p>
            <a:pPr>
              <a:spcBef>
                <a:spcPts val="17"/>
              </a:spcBef>
            </a:pPr>
            <a:endParaRPr sz="3213">
              <a:latin typeface="Times New Roman"/>
              <a:cs typeface="Times New Roman"/>
            </a:endParaRPr>
          </a:p>
          <a:p>
            <a:pPr marL="64764">
              <a:tabLst>
                <a:tab pos="426792" algn="l"/>
                <a:tab pos="1191004" algn="l"/>
                <a:tab pos="1722064" algn="l"/>
                <a:tab pos="2084741" algn="l"/>
                <a:tab pos="2499229" algn="l"/>
              </a:tabLst>
            </a:pPr>
            <a:r>
              <a:rPr sz="2856" spc="-31" dirty="0">
                <a:latin typeface="Cambria Math"/>
                <a:cs typeface="Cambria Math"/>
              </a:rPr>
              <a:t>𝑝</a:t>
            </a:r>
            <a:r>
              <a:rPr sz="2856" spc="-31" dirty="0">
                <a:latin typeface="Times New Roman"/>
                <a:cs typeface="Times New Roman"/>
              </a:rPr>
              <a:t>	</a:t>
            </a:r>
            <a:r>
              <a:rPr sz="2856" spc="107" dirty="0">
                <a:latin typeface="Cambria Math"/>
                <a:cs typeface="Cambria Math"/>
              </a:rPr>
              <a:t>𝑥</a:t>
            </a:r>
            <a:r>
              <a:rPr sz="2856" dirty="0">
                <a:latin typeface="Cambria Math"/>
                <a:cs typeface="Cambria Math"/>
              </a:rPr>
              <a:t>,</a:t>
            </a:r>
            <a:r>
              <a:rPr sz="2856" spc="-280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𝑧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=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-31" dirty="0">
                <a:latin typeface="Cambria Math"/>
                <a:cs typeface="Cambria Math"/>
              </a:rPr>
              <a:t>𝑝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𝑧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𝑝</a:t>
            </a:r>
            <a:r>
              <a:rPr sz="2856" spc="36" dirty="0">
                <a:latin typeface="Cambria Math"/>
                <a:cs typeface="Cambria Math"/>
              </a:rPr>
              <a:t>(</a:t>
            </a:r>
            <a:r>
              <a:rPr sz="2856" spc="5" dirty="0">
                <a:latin typeface="Cambria Math"/>
                <a:cs typeface="Cambria Math"/>
              </a:rPr>
              <a:t>𝑥</a:t>
            </a:r>
            <a:r>
              <a:rPr sz="2856" spc="10" dirty="0">
                <a:latin typeface="Cambria Math"/>
                <a:cs typeface="Cambria Math"/>
              </a:rPr>
              <a:t>|</a:t>
            </a:r>
            <a:r>
              <a:rPr sz="2856" spc="46" dirty="0">
                <a:latin typeface="Cambria Math"/>
                <a:cs typeface="Cambria Math"/>
              </a:rPr>
              <a:t>𝑧</a:t>
            </a:r>
            <a:r>
              <a:rPr sz="2856" dirty="0">
                <a:latin typeface="Cambria Math"/>
                <a:cs typeface="Cambria Math"/>
              </a:rPr>
              <a:t>)</a:t>
            </a:r>
            <a:endParaRPr sz="2856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84606" y="6566878"/>
            <a:ext cx="6326159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li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iall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b="1" spc="2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15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ce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i="1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i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4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1606</a:t>
            </a:r>
            <a:r>
              <a:rPr sz="1224" i="1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0070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224" i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11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30400" y="4498604"/>
            <a:ext cx="2209104" cy="31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040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2040" spc="25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2040" spc="-61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2040" spc="46" dirty="0">
                <a:solidFill>
                  <a:srgbClr val="70AD47"/>
                </a:solidFill>
                <a:latin typeface="Calibri"/>
                <a:cs typeface="Calibri"/>
              </a:rPr>
              <a:t>od</a:t>
            </a:r>
            <a:r>
              <a:rPr sz="2040" spc="-10" dirty="0">
                <a:solidFill>
                  <a:srgbClr val="70AD47"/>
                </a:solidFill>
                <a:latin typeface="Calibri"/>
                <a:cs typeface="Calibri"/>
              </a:rPr>
              <a:t>er</a:t>
            </a:r>
            <a:r>
              <a:rPr sz="2040" spc="-204" dirty="0">
                <a:solidFill>
                  <a:srgbClr val="70AD47"/>
                </a:solidFill>
                <a:latin typeface="Times New Roman"/>
                <a:cs typeface="Times New Roman"/>
              </a:rPr>
              <a:t> </a:t>
            </a:r>
            <a:r>
              <a:rPr sz="2040" spc="46" dirty="0">
                <a:solidFill>
                  <a:srgbClr val="70AD47"/>
                </a:solidFill>
                <a:latin typeface="Calibri"/>
                <a:cs typeface="Calibri"/>
              </a:rPr>
              <a:t>d</a:t>
            </a:r>
            <a:r>
              <a:rPr sz="2040" spc="41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040" spc="15" dirty="0">
                <a:solidFill>
                  <a:srgbClr val="70AD47"/>
                </a:solidFill>
                <a:latin typeface="Calibri"/>
                <a:cs typeface="Calibri"/>
              </a:rPr>
              <a:t>s</a:t>
            </a:r>
            <a:r>
              <a:rPr sz="2040" spc="2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040" spc="-10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2040" spc="41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040" spc="46" dirty="0">
                <a:solidFill>
                  <a:srgbClr val="70AD47"/>
                </a:solidFill>
                <a:latin typeface="Calibri"/>
                <a:cs typeface="Calibri"/>
              </a:rPr>
              <a:t>bu</a:t>
            </a:r>
            <a:r>
              <a:rPr sz="2040" spc="20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2040" spc="41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2040" spc="-56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204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endParaRPr sz="204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30400" y="5438124"/>
            <a:ext cx="2377491" cy="313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040" spc="-56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2040" spc="-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040" spc="46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2040" spc="-5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204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040" spc="41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2040" spc="2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040" spc="46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04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040" spc="-204" dirty="0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sz="2040" spc="46" dirty="0">
                <a:solidFill>
                  <a:srgbClr val="4472C4"/>
                </a:solidFill>
                <a:latin typeface="Calibri"/>
                <a:cs typeface="Calibri"/>
              </a:rPr>
              <a:t>d</a:t>
            </a:r>
            <a:r>
              <a:rPr sz="2040" spc="41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040" spc="15" dirty="0">
                <a:solidFill>
                  <a:srgbClr val="4472C4"/>
                </a:solidFill>
                <a:latin typeface="Calibri"/>
                <a:cs typeface="Calibri"/>
              </a:rPr>
              <a:t>s</a:t>
            </a:r>
            <a:r>
              <a:rPr sz="2040" spc="2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040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2040" spc="41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040" spc="46" dirty="0">
                <a:solidFill>
                  <a:srgbClr val="4472C4"/>
                </a:solidFill>
                <a:latin typeface="Calibri"/>
                <a:cs typeface="Calibri"/>
              </a:rPr>
              <a:t>b</a:t>
            </a:r>
            <a:r>
              <a:rPr sz="2040" spc="-56" dirty="0">
                <a:solidFill>
                  <a:srgbClr val="4472C4"/>
                </a:solidFill>
                <a:latin typeface="Calibri"/>
                <a:cs typeface="Calibri"/>
              </a:rPr>
              <a:t>u</a:t>
            </a:r>
            <a:r>
              <a:rPr sz="2040" spc="20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2040" spc="41" dirty="0">
                <a:solidFill>
                  <a:srgbClr val="4472C4"/>
                </a:solidFill>
                <a:latin typeface="Calibri"/>
                <a:cs typeface="Calibri"/>
              </a:rPr>
              <a:t>i</a:t>
            </a:r>
            <a:r>
              <a:rPr sz="2040" spc="-56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204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endParaRPr sz="204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75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7640" y="749405"/>
            <a:ext cx="7227028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56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iall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y</a:t>
            </a:r>
            <a:r>
              <a:rPr sz="4488" spc="-2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138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31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5143" y="1722730"/>
            <a:ext cx="7473786" cy="2694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4" name="object 4"/>
          <p:cNvSpPr/>
          <p:nvPr/>
        </p:nvSpPr>
        <p:spPr>
          <a:xfrm>
            <a:off x="3290557" y="5714454"/>
            <a:ext cx="334183" cy="240275"/>
          </a:xfrm>
          <a:custGeom>
            <a:avLst/>
            <a:gdLst/>
            <a:ahLst/>
            <a:cxnLst/>
            <a:rect l="l" t="t" r="r" b="b"/>
            <a:pathLst>
              <a:path w="327660" h="235585">
                <a:moveTo>
                  <a:pt x="252241" y="0"/>
                </a:moveTo>
                <a:lnTo>
                  <a:pt x="250508" y="10096"/>
                </a:lnTo>
                <a:lnTo>
                  <a:pt x="261133" y="14786"/>
                </a:lnTo>
                <a:lnTo>
                  <a:pt x="270797" y="21268"/>
                </a:lnTo>
                <a:lnTo>
                  <a:pt x="295661" y="55156"/>
                </a:lnTo>
                <a:lnTo>
                  <a:pt x="305378" y="104419"/>
                </a:lnTo>
                <a:lnTo>
                  <a:pt x="305774" y="119766"/>
                </a:lnTo>
                <a:lnTo>
                  <a:pt x="305221" y="133147"/>
                </a:lnTo>
                <a:lnTo>
                  <a:pt x="294105" y="182044"/>
                </a:lnTo>
                <a:lnTo>
                  <a:pt x="271914" y="213482"/>
                </a:lnTo>
                <a:lnTo>
                  <a:pt x="249254" y="225716"/>
                </a:lnTo>
                <a:lnTo>
                  <a:pt x="253975" y="234794"/>
                </a:lnTo>
                <a:lnTo>
                  <a:pt x="294980" y="209778"/>
                </a:lnTo>
                <a:lnTo>
                  <a:pt x="317084" y="175646"/>
                </a:lnTo>
                <a:lnTo>
                  <a:pt x="326750" y="124920"/>
                </a:lnTo>
                <a:lnTo>
                  <a:pt x="327084" y="108853"/>
                </a:lnTo>
                <a:lnTo>
                  <a:pt x="326013" y="96036"/>
                </a:lnTo>
                <a:lnTo>
                  <a:pt x="311198" y="47898"/>
                </a:lnTo>
                <a:lnTo>
                  <a:pt x="287002" y="17205"/>
                </a:lnTo>
                <a:lnTo>
                  <a:pt x="264958" y="4243"/>
                </a:lnTo>
                <a:lnTo>
                  <a:pt x="252241" y="0"/>
                </a:lnTo>
                <a:close/>
              </a:path>
              <a:path w="327660" h="235585">
                <a:moveTo>
                  <a:pt x="74817" y="0"/>
                </a:moveTo>
                <a:lnTo>
                  <a:pt x="32176" y="25545"/>
                </a:lnTo>
                <a:lnTo>
                  <a:pt x="10033" y="59775"/>
                </a:lnTo>
                <a:lnTo>
                  <a:pt x="335" y="110466"/>
                </a:lnTo>
                <a:lnTo>
                  <a:pt x="0" y="126492"/>
                </a:lnTo>
                <a:lnTo>
                  <a:pt x="1059" y="139346"/>
                </a:lnTo>
                <a:lnTo>
                  <a:pt x="15798" y="187488"/>
                </a:lnTo>
                <a:lnTo>
                  <a:pt x="39979" y="218081"/>
                </a:lnTo>
                <a:lnTo>
                  <a:pt x="74817" y="235265"/>
                </a:lnTo>
                <a:lnTo>
                  <a:pt x="76230" y="225173"/>
                </a:lnTo>
                <a:lnTo>
                  <a:pt x="65759" y="220463"/>
                </a:lnTo>
                <a:lnTo>
                  <a:pt x="56217" y="213927"/>
                </a:lnTo>
                <a:lnTo>
                  <a:pt x="31499" y="179666"/>
                </a:lnTo>
                <a:lnTo>
                  <a:pt x="21674" y="130218"/>
                </a:lnTo>
                <a:lnTo>
                  <a:pt x="21266" y="115266"/>
                </a:lnTo>
                <a:lnTo>
                  <a:pt x="21725" y="101909"/>
                </a:lnTo>
                <a:lnTo>
                  <a:pt x="32842" y="52954"/>
                </a:lnTo>
                <a:lnTo>
                  <a:pt x="55287" y="21691"/>
                </a:lnTo>
                <a:lnTo>
                  <a:pt x="78200" y="9546"/>
                </a:lnTo>
                <a:lnTo>
                  <a:pt x="74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/>
          <p:nvPr/>
        </p:nvSpPr>
        <p:spPr>
          <a:xfrm>
            <a:off x="4296834" y="5509814"/>
            <a:ext cx="2025822" cy="438453"/>
          </a:xfrm>
          <a:custGeom>
            <a:avLst/>
            <a:gdLst/>
            <a:ahLst/>
            <a:cxnLst/>
            <a:rect l="l" t="t" r="r" b="b"/>
            <a:pathLst>
              <a:path w="1986279" h="429895">
                <a:moveTo>
                  <a:pt x="1986128" y="0"/>
                </a:moveTo>
                <a:lnTo>
                  <a:pt x="1906941" y="0"/>
                </a:lnTo>
                <a:lnTo>
                  <a:pt x="1906941" y="14228"/>
                </a:lnTo>
                <a:lnTo>
                  <a:pt x="1953850" y="14228"/>
                </a:lnTo>
                <a:lnTo>
                  <a:pt x="1953850" y="415326"/>
                </a:lnTo>
                <a:lnTo>
                  <a:pt x="1906941" y="415326"/>
                </a:lnTo>
                <a:lnTo>
                  <a:pt x="1906941" y="429566"/>
                </a:lnTo>
                <a:lnTo>
                  <a:pt x="1986128" y="429566"/>
                </a:lnTo>
                <a:lnTo>
                  <a:pt x="1986128" y="0"/>
                </a:lnTo>
                <a:close/>
              </a:path>
              <a:path w="1986279" h="429895">
                <a:moveTo>
                  <a:pt x="112858" y="0"/>
                </a:moveTo>
                <a:lnTo>
                  <a:pt x="77775" y="15818"/>
                </a:lnTo>
                <a:lnTo>
                  <a:pt x="41864" y="52930"/>
                </a:lnTo>
                <a:lnTo>
                  <a:pt x="21965" y="90248"/>
                </a:lnTo>
                <a:lnTo>
                  <a:pt x="7902" y="136437"/>
                </a:lnTo>
                <a:lnTo>
                  <a:pt x="1972" y="175124"/>
                </a:lnTo>
                <a:lnTo>
                  <a:pt x="0" y="217609"/>
                </a:lnTo>
                <a:lnTo>
                  <a:pt x="285" y="230746"/>
                </a:lnTo>
                <a:lnTo>
                  <a:pt x="3704" y="268775"/>
                </a:lnTo>
                <a:lnTo>
                  <a:pt x="14899" y="317504"/>
                </a:lnTo>
                <a:lnTo>
                  <a:pt x="28892" y="353743"/>
                </a:lnTo>
                <a:lnTo>
                  <a:pt x="50375" y="388912"/>
                </a:lnTo>
                <a:lnTo>
                  <a:pt x="78713" y="414537"/>
                </a:lnTo>
                <a:lnTo>
                  <a:pt x="112858" y="429566"/>
                </a:lnTo>
                <a:lnTo>
                  <a:pt x="108824" y="411709"/>
                </a:lnTo>
                <a:lnTo>
                  <a:pt x="98890" y="406008"/>
                </a:lnTo>
                <a:lnTo>
                  <a:pt x="89582" y="398964"/>
                </a:lnTo>
                <a:lnTo>
                  <a:pt x="65149" y="369097"/>
                </a:lnTo>
                <a:lnTo>
                  <a:pt x="48119" y="331634"/>
                </a:lnTo>
                <a:lnTo>
                  <a:pt x="37782" y="288019"/>
                </a:lnTo>
                <a:lnTo>
                  <a:pt x="33461" y="248392"/>
                </a:lnTo>
                <a:lnTo>
                  <a:pt x="32105" y="201245"/>
                </a:lnTo>
                <a:lnTo>
                  <a:pt x="32646" y="187500"/>
                </a:lnTo>
                <a:lnTo>
                  <a:pt x="36594" y="148419"/>
                </a:lnTo>
                <a:lnTo>
                  <a:pt x="47671" y="100408"/>
                </a:lnTo>
                <a:lnTo>
                  <a:pt x="62395" y="64539"/>
                </a:lnTo>
                <a:lnTo>
                  <a:pt x="86421" y="33225"/>
                </a:lnTo>
                <a:lnTo>
                  <a:pt x="117186" y="14228"/>
                </a:lnTo>
                <a:lnTo>
                  <a:pt x="112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/>
          <p:nvPr/>
        </p:nvSpPr>
        <p:spPr>
          <a:xfrm>
            <a:off x="4724278" y="5509814"/>
            <a:ext cx="1485689" cy="438453"/>
          </a:xfrm>
          <a:custGeom>
            <a:avLst/>
            <a:gdLst/>
            <a:ahLst/>
            <a:cxnLst/>
            <a:rect l="l" t="t" r="r" b="b"/>
            <a:pathLst>
              <a:path w="1456689" h="429895">
                <a:moveTo>
                  <a:pt x="1343275" y="0"/>
                </a:moveTo>
                <a:lnTo>
                  <a:pt x="1347299" y="17856"/>
                </a:lnTo>
                <a:lnTo>
                  <a:pt x="1357228" y="23561"/>
                </a:lnTo>
                <a:lnTo>
                  <a:pt x="1366533" y="30612"/>
                </a:lnTo>
                <a:lnTo>
                  <a:pt x="1390958" y="60493"/>
                </a:lnTo>
                <a:lnTo>
                  <a:pt x="1407990" y="97975"/>
                </a:lnTo>
                <a:lnTo>
                  <a:pt x="1418329" y="141646"/>
                </a:lnTo>
                <a:lnTo>
                  <a:pt x="1422648" y="181260"/>
                </a:lnTo>
                <a:lnTo>
                  <a:pt x="1424006" y="228310"/>
                </a:lnTo>
                <a:lnTo>
                  <a:pt x="1423475" y="242065"/>
                </a:lnTo>
                <a:lnTo>
                  <a:pt x="1419550" y="281171"/>
                </a:lnTo>
                <a:lnTo>
                  <a:pt x="1408487" y="329190"/>
                </a:lnTo>
                <a:lnTo>
                  <a:pt x="1393746" y="365040"/>
                </a:lnTo>
                <a:lnTo>
                  <a:pt x="1369699" y="396332"/>
                </a:lnTo>
                <a:lnTo>
                  <a:pt x="1338916" y="415326"/>
                </a:lnTo>
                <a:lnTo>
                  <a:pt x="1346105" y="428787"/>
                </a:lnTo>
                <a:lnTo>
                  <a:pt x="1388044" y="406386"/>
                </a:lnTo>
                <a:lnTo>
                  <a:pt x="1414257" y="376634"/>
                </a:lnTo>
                <a:lnTo>
                  <a:pt x="1434168" y="339313"/>
                </a:lnTo>
                <a:lnTo>
                  <a:pt x="1448231" y="293121"/>
                </a:lnTo>
                <a:lnTo>
                  <a:pt x="1454161" y="254435"/>
                </a:lnTo>
                <a:lnTo>
                  <a:pt x="1456133" y="211956"/>
                </a:lnTo>
                <a:lnTo>
                  <a:pt x="1455848" y="198818"/>
                </a:lnTo>
                <a:lnTo>
                  <a:pt x="1452429" y="160787"/>
                </a:lnTo>
                <a:lnTo>
                  <a:pt x="1441233" y="112058"/>
                </a:lnTo>
                <a:lnTo>
                  <a:pt x="1427236" y="75822"/>
                </a:lnTo>
                <a:lnTo>
                  <a:pt x="1405744" y="40655"/>
                </a:lnTo>
                <a:lnTo>
                  <a:pt x="1377412" y="15030"/>
                </a:lnTo>
                <a:lnTo>
                  <a:pt x="1355299" y="3833"/>
                </a:lnTo>
                <a:lnTo>
                  <a:pt x="1343275" y="0"/>
                </a:lnTo>
                <a:close/>
              </a:path>
              <a:path w="1456689" h="429895">
                <a:moveTo>
                  <a:pt x="112858" y="0"/>
                </a:moveTo>
                <a:lnTo>
                  <a:pt x="77775" y="15818"/>
                </a:lnTo>
                <a:lnTo>
                  <a:pt x="41864" y="52930"/>
                </a:lnTo>
                <a:lnTo>
                  <a:pt x="21965" y="90248"/>
                </a:lnTo>
                <a:lnTo>
                  <a:pt x="7902" y="136437"/>
                </a:lnTo>
                <a:lnTo>
                  <a:pt x="1972" y="175124"/>
                </a:lnTo>
                <a:lnTo>
                  <a:pt x="0" y="217609"/>
                </a:lnTo>
                <a:lnTo>
                  <a:pt x="285" y="230746"/>
                </a:lnTo>
                <a:lnTo>
                  <a:pt x="3704" y="268775"/>
                </a:lnTo>
                <a:lnTo>
                  <a:pt x="14899" y="317504"/>
                </a:lnTo>
                <a:lnTo>
                  <a:pt x="28892" y="353743"/>
                </a:lnTo>
                <a:lnTo>
                  <a:pt x="50375" y="388912"/>
                </a:lnTo>
                <a:lnTo>
                  <a:pt x="78713" y="414537"/>
                </a:lnTo>
                <a:lnTo>
                  <a:pt x="112858" y="429566"/>
                </a:lnTo>
                <a:lnTo>
                  <a:pt x="108824" y="411709"/>
                </a:lnTo>
                <a:lnTo>
                  <a:pt x="98890" y="406008"/>
                </a:lnTo>
                <a:lnTo>
                  <a:pt x="89582" y="398964"/>
                </a:lnTo>
                <a:lnTo>
                  <a:pt x="65149" y="369097"/>
                </a:lnTo>
                <a:lnTo>
                  <a:pt x="48119" y="331634"/>
                </a:lnTo>
                <a:lnTo>
                  <a:pt x="37782" y="288019"/>
                </a:lnTo>
                <a:lnTo>
                  <a:pt x="33461" y="248392"/>
                </a:lnTo>
                <a:lnTo>
                  <a:pt x="32105" y="201245"/>
                </a:lnTo>
                <a:lnTo>
                  <a:pt x="32646" y="187500"/>
                </a:lnTo>
                <a:lnTo>
                  <a:pt x="36594" y="148419"/>
                </a:lnTo>
                <a:lnTo>
                  <a:pt x="47671" y="100408"/>
                </a:lnTo>
                <a:lnTo>
                  <a:pt x="62395" y="64539"/>
                </a:lnTo>
                <a:lnTo>
                  <a:pt x="86421" y="33225"/>
                </a:lnTo>
                <a:lnTo>
                  <a:pt x="117186" y="14228"/>
                </a:lnTo>
                <a:lnTo>
                  <a:pt x="112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" name="object 7"/>
          <p:cNvSpPr txBox="1"/>
          <p:nvPr/>
        </p:nvSpPr>
        <p:spPr>
          <a:xfrm>
            <a:off x="1324661" y="5525558"/>
            <a:ext cx="4217440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lnSpc>
                <a:spcPts val="2988"/>
              </a:lnSpc>
              <a:tabLst>
                <a:tab pos="1540727" algn="l"/>
                <a:tab pos="2343796" algn="l"/>
                <a:tab pos="3108008" algn="l"/>
                <a:tab pos="3535448" algn="l"/>
              </a:tabLst>
            </a:pPr>
            <a:r>
              <a:rPr sz="2856" spc="-31" dirty="0">
                <a:latin typeface="Cambria Math"/>
                <a:cs typeface="Cambria Math"/>
              </a:rPr>
              <a:t>m</a:t>
            </a:r>
            <a:r>
              <a:rPr sz="2856" spc="5" dirty="0">
                <a:latin typeface="Cambria Math"/>
                <a:cs typeface="Cambria Math"/>
              </a:rPr>
              <a:t>i</a:t>
            </a:r>
            <a:r>
              <a:rPr sz="2856" dirty="0">
                <a:latin typeface="Cambria Math"/>
                <a:cs typeface="Cambria Math"/>
              </a:rPr>
              <a:t>n</a:t>
            </a:r>
            <a:r>
              <a:rPr sz="2856" spc="-270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mbria Math"/>
                <a:cs typeface="Cambria Math"/>
              </a:rPr>
              <a:t>m</a:t>
            </a:r>
            <a:r>
              <a:rPr sz="2856" spc="31" dirty="0">
                <a:latin typeface="Cambria Math"/>
                <a:cs typeface="Cambria Math"/>
              </a:rPr>
              <a:t>a</a:t>
            </a:r>
            <a:r>
              <a:rPr sz="2856" dirty="0">
                <a:latin typeface="Cambria Math"/>
                <a:cs typeface="Cambria Math"/>
              </a:rPr>
              <a:t>x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15" dirty="0">
                <a:latin typeface="Cambria Math"/>
                <a:cs typeface="Cambria Math"/>
              </a:rPr>
              <a:t>𝔼</a:t>
            </a:r>
            <a:r>
              <a:rPr sz="3060" spc="-481" baseline="-16666" dirty="0">
                <a:latin typeface="Cambria Math"/>
                <a:cs typeface="Cambria Math"/>
              </a:rPr>
              <a:t>&lt;</a:t>
            </a:r>
            <a:r>
              <a:rPr sz="3060" baseline="-16666" dirty="0">
                <a:latin typeface="Times New Roman"/>
                <a:cs typeface="Times New Roman"/>
              </a:rPr>
              <a:t> </a:t>
            </a:r>
            <a:r>
              <a:rPr sz="3060" spc="-153" baseline="-16666" dirty="0">
                <a:latin typeface="Times New Roman"/>
                <a:cs typeface="Times New Roman"/>
              </a:rPr>
              <a:t> </a:t>
            </a:r>
            <a:r>
              <a:rPr sz="3060" spc="99" baseline="-16666" dirty="0">
                <a:latin typeface="Cambria Math"/>
                <a:cs typeface="Cambria Math"/>
              </a:rPr>
              <a:t>1</a:t>
            </a:r>
            <a:r>
              <a:rPr sz="3060" baseline="-16666" dirty="0">
                <a:latin typeface="Times New Roman"/>
                <a:cs typeface="Times New Roman"/>
              </a:rPr>
              <a:t>	</a:t>
            </a:r>
            <a:r>
              <a:rPr sz="2856" spc="15" dirty="0">
                <a:latin typeface="Cambria Math"/>
                <a:cs typeface="Cambria Math"/>
              </a:rPr>
              <a:t>[</a:t>
            </a:r>
            <a:r>
              <a:rPr sz="2856" spc="36" dirty="0">
                <a:latin typeface="Cambria Math"/>
                <a:cs typeface="Cambria Math"/>
              </a:rPr>
              <a:t>l</a:t>
            </a:r>
            <a:r>
              <a:rPr sz="2856" spc="-5" dirty="0">
                <a:latin typeface="Cambria Math"/>
                <a:cs typeface="Cambria Math"/>
              </a:rPr>
              <a:t>o</a:t>
            </a:r>
            <a:r>
              <a:rPr sz="2856" dirty="0">
                <a:latin typeface="Cambria Math"/>
                <a:cs typeface="Cambria Math"/>
              </a:rPr>
              <a:t>g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𝐷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5" dirty="0">
                <a:latin typeface="Cambria Math"/>
                <a:cs typeface="Cambria Math"/>
              </a:rPr>
              <a:t>𝑥</a:t>
            </a:r>
            <a:r>
              <a:rPr sz="2856" dirty="0">
                <a:latin typeface="Cambria Math"/>
                <a:cs typeface="Cambria Math"/>
              </a:rPr>
              <a:t>,</a:t>
            </a:r>
            <a:r>
              <a:rPr sz="2856" spc="-280" dirty="0">
                <a:latin typeface="Times New Roman"/>
                <a:cs typeface="Times New Roman"/>
              </a:rPr>
              <a:t> </a:t>
            </a:r>
            <a:r>
              <a:rPr sz="2856" spc="-199" dirty="0">
                <a:solidFill>
                  <a:srgbClr val="70AD47"/>
                </a:solidFill>
                <a:latin typeface="Cambria Math"/>
                <a:cs typeface="Cambria Math"/>
              </a:rPr>
              <a:t>𝐺</a:t>
            </a:r>
            <a:r>
              <a:rPr sz="3060" spc="803" baseline="-16666" dirty="0">
                <a:solidFill>
                  <a:srgbClr val="70AD47"/>
                </a:solidFill>
                <a:latin typeface="Cambria Math"/>
                <a:cs typeface="Cambria Math"/>
              </a:rPr>
              <a:t>;</a:t>
            </a:r>
            <a:endParaRPr sz="3060" baseline="-16666">
              <a:latin typeface="Cambria Math"/>
              <a:cs typeface="Cambria Math"/>
            </a:endParaRPr>
          </a:p>
          <a:p>
            <a:pPr marL="220196">
              <a:lnSpc>
                <a:spcPts val="2009"/>
              </a:lnSpc>
              <a:tabLst>
                <a:tab pos="893091" algn="l"/>
              </a:tabLst>
            </a:pPr>
            <a:r>
              <a:rPr sz="2040" spc="296" dirty="0">
                <a:latin typeface="Cambria Math"/>
                <a:cs typeface="Cambria Math"/>
              </a:rPr>
              <a:t>$</a:t>
            </a:r>
            <a:r>
              <a:rPr sz="2040" spc="296" dirty="0">
                <a:latin typeface="Times New Roman"/>
                <a:cs typeface="Times New Roman"/>
              </a:rPr>
              <a:t>	</a:t>
            </a:r>
            <a:r>
              <a:rPr sz="2040" spc="974" dirty="0">
                <a:latin typeface="Cambria Math"/>
                <a:cs typeface="Cambria Math"/>
              </a:rPr>
              <a:t>'</a:t>
            </a:r>
            <a:endParaRPr sz="204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92152" y="5563622"/>
            <a:ext cx="449463" cy="336126"/>
          </a:xfrm>
          <a:custGeom>
            <a:avLst/>
            <a:gdLst/>
            <a:ahLst/>
            <a:cxnLst/>
            <a:rect l="l" t="t" r="r" b="b"/>
            <a:pathLst>
              <a:path w="440689" h="329564">
                <a:moveTo>
                  <a:pt x="335581" y="0"/>
                </a:moveTo>
                <a:lnTo>
                  <a:pt x="336168" y="15240"/>
                </a:lnTo>
                <a:lnTo>
                  <a:pt x="347934" y="20558"/>
                </a:lnTo>
                <a:lnTo>
                  <a:pt x="358691" y="27169"/>
                </a:lnTo>
                <a:lnTo>
                  <a:pt x="385112" y="55165"/>
                </a:lnTo>
                <a:lnTo>
                  <a:pt x="403338" y="99063"/>
                </a:lnTo>
                <a:lnTo>
                  <a:pt x="409419" y="137576"/>
                </a:lnTo>
                <a:lnTo>
                  <a:pt x="410563" y="167714"/>
                </a:lnTo>
                <a:lnTo>
                  <a:pt x="410094" y="181823"/>
                </a:lnTo>
                <a:lnTo>
                  <a:pt x="405089" y="220868"/>
                </a:lnTo>
                <a:lnTo>
                  <a:pt x="389332" y="266573"/>
                </a:lnTo>
                <a:lnTo>
                  <a:pt x="365094" y="297255"/>
                </a:lnTo>
                <a:lnTo>
                  <a:pt x="331436" y="316016"/>
                </a:lnTo>
                <a:lnTo>
                  <a:pt x="344193" y="326838"/>
                </a:lnTo>
                <a:lnTo>
                  <a:pt x="378811" y="309520"/>
                </a:lnTo>
                <a:lnTo>
                  <a:pt x="406222" y="282592"/>
                </a:lnTo>
                <a:lnTo>
                  <a:pt x="428691" y="239844"/>
                </a:lnTo>
                <a:lnTo>
                  <a:pt x="439300" y="189573"/>
                </a:lnTo>
                <a:lnTo>
                  <a:pt x="440611" y="160304"/>
                </a:lnTo>
                <a:lnTo>
                  <a:pt x="440077" y="147206"/>
                </a:lnTo>
                <a:lnTo>
                  <a:pt x="430899" y="97784"/>
                </a:lnTo>
                <a:lnTo>
                  <a:pt x="415651" y="62361"/>
                </a:lnTo>
                <a:lnTo>
                  <a:pt x="391914" y="30811"/>
                </a:lnTo>
                <a:lnTo>
                  <a:pt x="360537" y="9130"/>
                </a:lnTo>
                <a:lnTo>
                  <a:pt x="348463" y="4032"/>
                </a:lnTo>
                <a:lnTo>
                  <a:pt x="335581" y="0"/>
                </a:lnTo>
                <a:close/>
              </a:path>
              <a:path w="440689" h="329564">
                <a:moveTo>
                  <a:pt x="105000" y="0"/>
                </a:moveTo>
                <a:lnTo>
                  <a:pt x="61904" y="19884"/>
                </a:lnTo>
                <a:lnTo>
                  <a:pt x="34499" y="46884"/>
                </a:lnTo>
                <a:lnTo>
                  <a:pt x="11952" y="89750"/>
                </a:lnTo>
                <a:lnTo>
                  <a:pt x="1313" y="139990"/>
                </a:lnTo>
                <a:lnTo>
                  <a:pt x="0" y="169170"/>
                </a:lnTo>
                <a:lnTo>
                  <a:pt x="528" y="182313"/>
                </a:lnTo>
                <a:lnTo>
                  <a:pt x="9662" y="231813"/>
                </a:lnTo>
                <a:lnTo>
                  <a:pt x="24845" y="267180"/>
                </a:lnTo>
                <a:lnTo>
                  <a:pt x="48551" y="298625"/>
                </a:lnTo>
                <a:lnTo>
                  <a:pt x="79977" y="320253"/>
                </a:lnTo>
                <a:lnTo>
                  <a:pt x="105000" y="329376"/>
                </a:lnTo>
                <a:lnTo>
                  <a:pt x="104244" y="314244"/>
                </a:lnTo>
                <a:lnTo>
                  <a:pt x="92602" y="308903"/>
                </a:lnTo>
                <a:lnTo>
                  <a:pt x="81944" y="302240"/>
                </a:lnTo>
                <a:lnTo>
                  <a:pt x="55680" y="273961"/>
                </a:lnTo>
                <a:lnTo>
                  <a:pt x="37326" y="229386"/>
                </a:lnTo>
                <a:lnTo>
                  <a:pt x="31165" y="190844"/>
                </a:lnTo>
                <a:lnTo>
                  <a:pt x="29992" y="161428"/>
                </a:lnTo>
                <a:lnTo>
                  <a:pt x="30361" y="147316"/>
                </a:lnTo>
                <a:lnTo>
                  <a:pt x="35238" y="108218"/>
                </a:lnTo>
                <a:lnTo>
                  <a:pt x="51255" y="62241"/>
                </a:lnTo>
                <a:lnTo>
                  <a:pt x="75649" y="31981"/>
                </a:lnTo>
                <a:lnTo>
                  <a:pt x="109694" y="13371"/>
                </a:lnTo>
                <a:lnTo>
                  <a:pt x="10500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9" name="object 9"/>
          <p:cNvSpPr/>
          <p:nvPr/>
        </p:nvSpPr>
        <p:spPr>
          <a:xfrm>
            <a:off x="7215263" y="5714454"/>
            <a:ext cx="334183" cy="240275"/>
          </a:xfrm>
          <a:custGeom>
            <a:avLst/>
            <a:gdLst/>
            <a:ahLst/>
            <a:cxnLst/>
            <a:rect l="l" t="t" r="r" b="b"/>
            <a:pathLst>
              <a:path w="327659" h="235585">
                <a:moveTo>
                  <a:pt x="252241" y="0"/>
                </a:moveTo>
                <a:lnTo>
                  <a:pt x="250508" y="10096"/>
                </a:lnTo>
                <a:lnTo>
                  <a:pt x="261133" y="14786"/>
                </a:lnTo>
                <a:lnTo>
                  <a:pt x="270797" y="21268"/>
                </a:lnTo>
                <a:lnTo>
                  <a:pt x="295661" y="55156"/>
                </a:lnTo>
                <a:lnTo>
                  <a:pt x="305378" y="104419"/>
                </a:lnTo>
                <a:lnTo>
                  <a:pt x="305774" y="119766"/>
                </a:lnTo>
                <a:lnTo>
                  <a:pt x="305221" y="133147"/>
                </a:lnTo>
                <a:lnTo>
                  <a:pt x="294105" y="182044"/>
                </a:lnTo>
                <a:lnTo>
                  <a:pt x="271914" y="213482"/>
                </a:lnTo>
                <a:lnTo>
                  <a:pt x="249254" y="225716"/>
                </a:lnTo>
                <a:lnTo>
                  <a:pt x="253975" y="234794"/>
                </a:lnTo>
                <a:lnTo>
                  <a:pt x="294980" y="209778"/>
                </a:lnTo>
                <a:lnTo>
                  <a:pt x="317084" y="175646"/>
                </a:lnTo>
                <a:lnTo>
                  <a:pt x="326750" y="124920"/>
                </a:lnTo>
                <a:lnTo>
                  <a:pt x="327084" y="108853"/>
                </a:lnTo>
                <a:lnTo>
                  <a:pt x="326013" y="96036"/>
                </a:lnTo>
                <a:lnTo>
                  <a:pt x="311198" y="47898"/>
                </a:lnTo>
                <a:lnTo>
                  <a:pt x="287002" y="17205"/>
                </a:lnTo>
                <a:lnTo>
                  <a:pt x="264958" y="4243"/>
                </a:lnTo>
                <a:lnTo>
                  <a:pt x="252241" y="0"/>
                </a:lnTo>
                <a:close/>
              </a:path>
              <a:path w="327659" h="235585">
                <a:moveTo>
                  <a:pt x="74817" y="0"/>
                </a:moveTo>
                <a:lnTo>
                  <a:pt x="32168" y="25547"/>
                </a:lnTo>
                <a:lnTo>
                  <a:pt x="10023" y="59771"/>
                </a:lnTo>
                <a:lnTo>
                  <a:pt x="335" y="110465"/>
                </a:lnTo>
                <a:lnTo>
                  <a:pt x="0" y="126492"/>
                </a:lnTo>
                <a:lnTo>
                  <a:pt x="1059" y="139346"/>
                </a:lnTo>
                <a:lnTo>
                  <a:pt x="15798" y="187488"/>
                </a:lnTo>
                <a:lnTo>
                  <a:pt x="39979" y="218081"/>
                </a:lnTo>
                <a:lnTo>
                  <a:pt x="74817" y="235265"/>
                </a:lnTo>
                <a:lnTo>
                  <a:pt x="76231" y="225174"/>
                </a:lnTo>
                <a:lnTo>
                  <a:pt x="65756" y="220464"/>
                </a:lnTo>
                <a:lnTo>
                  <a:pt x="56208" y="213927"/>
                </a:lnTo>
                <a:lnTo>
                  <a:pt x="31500" y="179667"/>
                </a:lnTo>
                <a:lnTo>
                  <a:pt x="21674" y="130220"/>
                </a:lnTo>
                <a:lnTo>
                  <a:pt x="21266" y="115268"/>
                </a:lnTo>
                <a:lnTo>
                  <a:pt x="21724" y="101911"/>
                </a:lnTo>
                <a:lnTo>
                  <a:pt x="32837" y="52955"/>
                </a:lnTo>
                <a:lnTo>
                  <a:pt x="55277" y="21691"/>
                </a:lnTo>
                <a:lnTo>
                  <a:pt x="78200" y="9546"/>
                </a:lnTo>
                <a:lnTo>
                  <a:pt x="74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0" name="object 10"/>
          <p:cNvSpPr txBox="1"/>
          <p:nvPr/>
        </p:nvSpPr>
        <p:spPr>
          <a:xfrm>
            <a:off x="5702719" y="5525559"/>
            <a:ext cx="1759641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737658" algn="l"/>
              </a:tabLst>
            </a:pPr>
            <a:r>
              <a:rPr sz="2856" dirty="0">
                <a:solidFill>
                  <a:srgbClr val="70AD47"/>
                </a:solidFill>
                <a:latin typeface="Cambria Math"/>
                <a:cs typeface="Cambria Math"/>
              </a:rPr>
              <a:t>𝑥</a:t>
            </a:r>
            <a:r>
              <a:rPr sz="2856" dirty="0">
                <a:solidFill>
                  <a:srgbClr val="70AD47"/>
                </a:solidFill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+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15" dirty="0">
                <a:latin typeface="Cambria Math"/>
                <a:cs typeface="Cambria Math"/>
              </a:rPr>
              <a:t>𝔼</a:t>
            </a:r>
            <a:r>
              <a:rPr sz="3060" spc="213" baseline="-16666" dirty="0">
                <a:latin typeface="Cambria Math"/>
                <a:cs typeface="Cambria Math"/>
              </a:rPr>
              <a:t>3</a:t>
            </a:r>
            <a:r>
              <a:rPr sz="3060" baseline="-16666" dirty="0">
                <a:latin typeface="Times New Roman"/>
                <a:cs typeface="Times New Roman"/>
              </a:rPr>
              <a:t> </a:t>
            </a:r>
            <a:r>
              <a:rPr sz="3060" spc="-245" baseline="-16666" dirty="0">
                <a:latin typeface="Times New Roman"/>
                <a:cs typeface="Times New Roman"/>
              </a:rPr>
              <a:t> </a:t>
            </a:r>
            <a:r>
              <a:rPr sz="3060" spc="99" baseline="-16666" dirty="0">
                <a:latin typeface="Cambria Math"/>
                <a:cs typeface="Cambria Math"/>
              </a:rPr>
              <a:t>1</a:t>
            </a:r>
            <a:endParaRPr sz="3060" baseline="-16666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995435" y="5940811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87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2" name="object 12"/>
          <p:cNvSpPr/>
          <p:nvPr/>
        </p:nvSpPr>
        <p:spPr>
          <a:xfrm>
            <a:off x="11059722" y="5524379"/>
            <a:ext cx="0" cy="409309"/>
          </a:xfrm>
          <a:custGeom>
            <a:avLst/>
            <a:gdLst/>
            <a:ahLst/>
            <a:cxnLst/>
            <a:rect l="l" t="t" r="r" b="b"/>
            <a:pathLst>
              <a:path h="401320">
                <a:moveTo>
                  <a:pt x="0" y="0"/>
                </a:moveTo>
                <a:lnTo>
                  <a:pt x="0" y="401319"/>
                </a:lnTo>
              </a:path>
            </a:pathLst>
          </a:custGeom>
          <a:ln w="33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3" name="object 13"/>
          <p:cNvSpPr/>
          <p:nvPr/>
        </p:nvSpPr>
        <p:spPr>
          <a:xfrm>
            <a:off x="10995435" y="5517255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87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4" name="object 14"/>
          <p:cNvSpPr/>
          <p:nvPr/>
        </p:nvSpPr>
        <p:spPr>
          <a:xfrm>
            <a:off x="7634209" y="5940811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56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5" name="object 15"/>
          <p:cNvSpPr/>
          <p:nvPr/>
        </p:nvSpPr>
        <p:spPr>
          <a:xfrm>
            <a:off x="7650684" y="5524379"/>
            <a:ext cx="0" cy="409309"/>
          </a:xfrm>
          <a:custGeom>
            <a:avLst/>
            <a:gdLst/>
            <a:ahLst/>
            <a:cxnLst/>
            <a:rect l="l" t="t" r="r" b="b"/>
            <a:pathLst>
              <a:path h="401320">
                <a:moveTo>
                  <a:pt x="0" y="0"/>
                </a:moveTo>
                <a:lnTo>
                  <a:pt x="0" y="401319"/>
                </a:lnTo>
              </a:path>
            </a:pathLst>
          </a:custGeom>
          <a:ln w="335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6" name="object 16"/>
          <p:cNvSpPr/>
          <p:nvPr/>
        </p:nvSpPr>
        <p:spPr>
          <a:xfrm>
            <a:off x="7634209" y="5517255"/>
            <a:ext cx="80955" cy="0"/>
          </a:xfrm>
          <a:custGeom>
            <a:avLst/>
            <a:gdLst/>
            <a:ahLst/>
            <a:cxnLst/>
            <a:rect l="l" t="t" r="r" b="b"/>
            <a:pathLst>
              <a:path w="79375">
                <a:moveTo>
                  <a:pt x="0" y="0"/>
                </a:moveTo>
                <a:lnTo>
                  <a:pt x="79156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7" name="object 17"/>
          <p:cNvSpPr/>
          <p:nvPr/>
        </p:nvSpPr>
        <p:spPr>
          <a:xfrm>
            <a:off x="8221540" y="5509814"/>
            <a:ext cx="2729160" cy="438453"/>
          </a:xfrm>
          <a:custGeom>
            <a:avLst/>
            <a:gdLst/>
            <a:ahLst/>
            <a:cxnLst/>
            <a:rect l="l" t="t" r="r" b="b"/>
            <a:pathLst>
              <a:path w="2675890" h="429895">
                <a:moveTo>
                  <a:pt x="2562475" y="0"/>
                </a:moveTo>
                <a:lnTo>
                  <a:pt x="2566499" y="17856"/>
                </a:lnTo>
                <a:lnTo>
                  <a:pt x="2576428" y="23561"/>
                </a:lnTo>
                <a:lnTo>
                  <a:pt x="2585733" y="30612"/>
                </a:lnTo>
                <a:lnTo>
                  <a:pt x="2610158" y="60493"/>
                </a:lnTo>
                <a:lnTo>
                  <a:pt x="2627190" y="97975"/>
                </a:lnTo>
                <a:lnTo>
                  <a:pt x="2637529" y="141646"/>
                </a:lnTo>
                <a:lnTo>
                  <a:pt x="2641848" y="181260"/>
                </a:lnTo>
                <a:lnTo>
                  <a:pt x="2643206" y="228310"/>
                </a:lnTo>
                <a:lnTo>
                  <a:pt x="2642675" y="242065"/>
                </a:lnTo>
                <a:lnTo>
                  <a:pt x="2638750" y="281171"/>
                </a:lnTo>
                <a:lnTo>
                  <a:pt x="2627687" y="329190"/>
                </a:lnTo>
                <a:lnTo>
                  <a:pt x="2612946" y="365040"/>
                </a:lnTo>
                <a:lnTo>
                  <a:pt x="2588898" y="396332"/>
                </a:lnTo>
                <a:lnTo>
                  <a:pt x="2558116" y="415326"/>
                </a:lnTo>
                <a:lnTo>
                  <a:pt x="2565305" y="428787"/>
                </a:lnTo>
                <a:lnTo>
                  <a:pt x="2607244" y="406386"/>
                </a:lnTo>
                <a:lnTo>
                  <a:pt x="2633457" y="376634"/>
                </a:lnTo>
                <a:lnTo>
                  <a:pt x="2653368" y="339313"/>
                </a:lnTo>
                <a:lnTo>
                  <a:pt x="2667431" y="293121"/>
                </a:lnTo>
                <a:lnTo>
                  <a:pt x="2673361" y="254435"/>
                </a:lnTo>
                <a:lnTo>
                  <a:pt x="2675333" y="211956"/>
                </a:lnTo>
                <a:lnTo>
                  <a:pt x="2675048" y="198818"/>
                </a:lnTo>
                <a:lnTo>
                  <a:pt x="2671629" y="160787"/>
                </a:lnTo>
                <a:lnTo>
                  <a:pt x="2660433" y="112058"/>
                </a:lnTo>
                <a:lnTo>
                  <a:pt x="2646436" y="75822"/>
                </a:lnTo>
                <a:lnTo>
                  <a:pt x="2624944" y="40655"/>
                </a:lnTo>
                <a:lnTo>
                  <a:pt x="2596612" y="15030"/>
                </a:lnTo>
                <a:lnTo>
                  <a:pt x="2574499" y="3833"/>
                </a:lnTo>
                <a:lnTo>
                  <a:pt x="2562475" y="0"/>
                </a:lnTo>
                <a:close/>
              </a:path>
              <a:path w="2675890" h="429895">
                <a:moveTo>
                  <a:pt x="112858" y="0"/>
                </a:moveTo>
                <a:lnTo>
                  <a:pt x="77775" y="15818"/>
                </a:lnTo>
                <a:lnTo>
                  <a:pt x="41864" y="52930"/>
                </a:lnTo>
                <a:lnTo>
                  <a:pt x="21965" y="90248"/>
                </a:lnTo>
                <a:lnTo>
                  <a:pt x="7902" y="136437"/>
                </a:lnTo>
                <a:lnTo>
                  <a:pt x="1972" y="175124"/>
                </a:lnTo>
                <a:lnTo>
                  <a:pt x="0" y="217609"/>
                </a:lnTo>
                <a:lnTo>
                  <a:pt x="285" y="230746"/>
                </a:lnTo>
                <a:lnTo>
                  <a:pt x="3704" y="268775"/>
                </a:lnTo>
                <a:lnTo>
                  <a:pt x="14899" y="317504"/>
                </a:lnTo>
                <a:lnTo>
                  <a:pt x="28892" y="353743"/>
                </a:lnTo>
                <a:lnTo>
                  <a:pt x="50375" y="388912"/>
                </a:lnTo>
                <a:lnTo>
                  <a:pt x="78713" y="414537"/>
                </a:lnTo>
                <a:lnTo>
                  <a:pt x="112858" y="429566"/>
                </a:lnTo>
                <a:lnTo>
                  <a:pt x="108824" y="411709"/>
                </a:lnTo>
                <a:lnTo>
                  <a:pt x="98890" y="406008"/>
                </a:lnTo>
                <a:lnTo>
                  <a:pt x="89582" y="398964"/>
                </a:lnTo>
                <a:lnTo>
                  <a:pt x="65149" y="369097"/>
                </a:lnTo>
                <a:lnTo>
                  <a:pt x="48119" y="331634"/>
                </a:lnTo>
                <a:lnTo>
                  <a:pt x="37782" y="288019"/>
                </a:lnTo>
                <a:lnTo>
                  <a:pt x="33461" y="248392"/>
                </a:lnTo>
                <a:lnTo>
                  <a:pt x="32105" y="201245"/>
                </a:lnTo>
                <a:lnTo>
                  <a:pt x="32646" y="187500"/>
                </a:lnTo>
                <a:lnTo>
                  <a:pt x="36594" y="148419"/>
                </a:lnTo>
                <a:lnTo>
                  <a:pt x="47671" y="100408"/>
                </a:lnTo>
                <a:lnTo>
                  <a:pt x="62395" y="64539"/>
                </a:lnTo>
                <a:lnTo>
                  <a:pt x="86421" y="33225"/>
                </a:lnTo>
                <a:lnTo>
                  <a:pt x="117186" y="14228"/>
                </a:lnTo>
                <a:lnTo>
                  <a:pt x="1128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8" name="object 18"/>
          <p:cNvSpPr/>
          <p:nvPr/>
        </p:nvSpPr>
        <p:spPr>
          <a:xfrm>
            <a:off x="9361423" y="5563622"/>
            <a:ext cx="1420925" cy="336126"/>
          </a:xfrm>
          <a:custGeom>
            <a:avLst/>
            <a:gdLst/>
            <a:ahLst/>
            <a:cxnLst/>
            <a:rect l="l" t="t" r="r" b="b"/>
            <a:pathLst>
              <a:path w="1393190" h="329564">
                <a:moveTo>
                  <a:pt x="1288081" y="0"/>
                </a:moveTo>
                <a:lnTo>
                  <a:pt x="1288668" y="15240"/>
                </a:lnTo>
                <a:lnTo>
                  <a:pt x="1300434" y="20558"/>
                </a:lnTo>
                <a:lnTo>
                  <a:pt x="1311191" y="27169"/>
                </a:lnTo>
                <a:lnTo>
                  <a:pt x="1337612" y="55165"/>
                </a:lnTo>
                <a:lnTo>
                  <a:pt x="1355838" y="99063"/>
                </a:lnTo>
                <a:lnTo>
                  <a:pt x="1361919" y="137576"/>
                </a:lnTo>
                <a:lnTo>
                  <a:pt x="1363063" y="167714"/>
                </a:lnTo>
                <a:lnTo>
                  <a:pt x="1362594" y="181823"/>
                </a:lnTo>
                <a:lnTo>
                  <a:pt x="1357589" y="220868"/>
                </a:lnTo>
                <a:lnTo>
                  <a:pt x="1341832" y="266573"/>
                </a:lnTo>
                <a:lnTo>
                  <a:pt x="1317594" y="297255"/>
                </a:lnTo>
                <a:lnTo>
                  <a:pt x="1283936" y="316016"/>
                </a:lnTo>
                <a:lnTo>
                  <a:pt x="1296693" y="326838"/>
                </a:lnTo>
                <a:lnTo>
                  <a:pt x="1331311" y="309520"/>
                </a:lnTo>
                <a:lnTo>
                  <a:pt x="1358722" y="282592"/>
                </a:lnTo>
                <a:lnTo>
                  <a:pt x="1381191" y="239844"/>
                </a:lnTo>
                <a:lnTo>
                  <a:pt x="1391800" y="189573"/>
                </a:lnTo>
                <a:lnTo>
                  <a:pt x="1393111" y="160304"/>
                </a:lnTo>
                <a:lnTo>
                  <a:pt x="1392577" y="147206"/>
                </a:lnTo>
                <a:lnTo>
                  <a:pt x="1383399" y="97784"/>
                </a:lnTo>
                <a:lnTo>
                  <a:pt x="1368151" y="62361"/>
                </a:lnTo>
                <a:lnTo>
                  <a:pt x="1344414" y="30811"/>
                </a:lnTo>
                <a:lnTo>
                  <a:pt x="1313037" y="9130"/>
                </a:lnTo>
                <a:lnTo>
                  <a:pt x="1300963" y="4032"/>
                </a:lnTo>
                <a:lnTo>
                  <a:pt x="1288081" y="0"/>
                </a:lnTo>
                <a:close/>
              </a:path>
              <a:path w="1393190" h="329564">
                <a:moveTo>
                  <a:pt x="105000" y="0"/>
                </a:moveTo>
                <a:lnTo>
                  <a:pt x="61904" y="19884"/>
                </a:lnTo>
                <a:lnTo>
                  <a:pt x="34499" y="46884"/>
                </a:lnTo>
                <a:lnTo>
                  <a:pt x="11952" y="89750"/>
                </a:lnTo>
                <a:lnTo>
                  <a:pt x="1313" y="139990"/>
                </a:lnTo>
                <a:lnTo>
                  <a:pt x="0" y="169170"/>
                </a:lnTo>
                <a:lnTo>
                  <a:pt x="528" y="182313"/>
                </a:lnTo>
                <a:lnTo>
                  <a:pt x="9662" y="231813"/>
                </a:lnTo>
                <a:lnTo>
                  <a:pt x="24845" y="267180"/>
                </a:lnTo>
                <a:lnTo>
                  <a:pt x="48551" y="298625"/>
                </a:lnTo>
                <a:lnTo>
                  <a:pt x="79977" y="320253"/>
                </a:lnTo>
                <a:lnTo>
                  <a:pt x="105000" y="329376"/>
                </a:lnTo>
                <a:lnTo>
                  <a:pt x="104244" y="314244"/>
                </a:lnTo>
                <a:lnTo>
                  <a:pt x="92602" y="308903"/>
                </a:lnTo>
                <a:lnTo>
                  <a:pt x="81944" y="302240"/>
                </a:lnTo>
                <a:lnTo>
                  <a:pt x="55680" y="273961"/>
                </a:lnTo>
                <a:lnTo>
                  <a:pt x="37326" y="229386"/>
                </a:lnTo>
                <a:lnTo>
                  <a:pt x="31165" y="190844"/>
                </a:lnTo>
                <a:lnTo>
                  <a:pt x="29992" y="161428"/>
                </a:lnTo>
                <a:lnTo>
                  <a:pt x="30361" y="147316"/>
                </a:lnTo>
                <a:lnTo>
                  <a:pt x="35238" y="108218"/>
                </a:lnTo>
                <a:lnTo>
                  <a:pt x="51255" y="62241"/>
                </a:lnTo>
                <a:lnTo>
                  <a:pt x="75649" y="31981"/>
                </a:lnTo>
                <a:lnTo>
                  <a:pt x="109694" y="13371"/>
                </a:lnTo>
                <a:lnTo>
                  <a:pt x="10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9" name="object 19"/>
          <p:cNvSpPr txBox="1"/>
          <p:nvPr/>
        </p:nvSpPr>
        <p:spPr>
          <a:xfrm>
            <a:off x="7710409" y="5525558"/>
            <a:ext cx="2148226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646989" algn="l"/>
                <a:tab pos="996713" algn="l"/>
                <a:tab pos="1773875" algn="l"/>
              </a:tabLst>
            </a:pPr>
            <a:r>
              <a:rPr sz="2856" spc="36" dirty="0">
                <a:latin typeface="Cambria Math"/>
                <a:cs typeface="Cambria Math"/>
              </a:rPr>
              <a:t>l</a:t>
            </a:r>
            <a:r>
              <a:rPr sz="2856" spc="-5" dirty="0">
                <a:latin typeface="Cambria Math"/>
                <a:cs typeface="Cambria Math"/>
              </a:rPr>
              <a:t>o</a:t>
            </a:r>
            <a:r>
              <a:rPr sz="2856" dirty="0">
                <a:latin typeface="Cambria Math"/>
                <a:cs typeface="Cambria Math"/>
              </a:rPr>
              <a:t>g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-20" dirty="0">
                <a:latin typeface="Cambria Math"/>
                <a:cs typeface="Cambria Math"/>
              </a:rPr>
              <a:t>1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−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𝐷</a:t>
            </a:r>
            <a:r>
              <a:rPr sz="2856" dirty="0">
                <a:latin typeface="Times New Roman"/>
                <a:cs typeface="Times New Roman"/>
              </a:rPr>
              <a:t>	</a:t>
            </a:r>
            <a:r>
              <a:rPr sz="2856" spc="-199" dirty="0">
                <a:solidFill>
                  <a:srgbClr val="4472C4"/>
                </a:solidFill>
                <a:latin typeface="Cambria Math"/>
                <a:cs typeface="Cambria Math"/>
              </a:rPr>
              <a:t>𝐺</a:t>
            </a:r>
            <a:r>
              <a:rPr sz="3060" spc="99" baseline="-16666" dirty="0">
                <a:solidFill>
                  <a:srgbClr val="4472C4"/>
                </a:solidFill>
                <a:latin typeface="Cambria Math"/>
                <a:cs typeface="Cambria Math"/>
              </a:rPr>
              <a:t>1</a:t>
            </a:r>
            <a:endParaRPr sz="3060" baseline="-16666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05442" y="5563622"/>
            <a:ext cx="410605" cy="336126"/>
          </a:xfrm>
          <a:custGeom>
            <a:avLst/>
            <a:gdLst/>
            <a:ahLst/>
            <a:cxnLst/>
            <a:rect l="l" t="t" r="r" b="b"/>
            <a:pathLst>
              <a:path w="402590" h="329564">
                <a:moveTo>
                  <a:pt x="297481" y="0"/>
                </a:moveTo>
                <a:lnTo>
                  <a:pt x="298068" y="15240"/>
                </a:lnTo>
                <a:lnTo>
                  <a:pt x="309834" y="20558"/>
                </a:lnTo>
                <a:lnTo>
                  <a:pt x="320591" y="27169"/>
                </a:lnTo>
                <a:lnTo>
                  <a:pt x="347012" y="55165"/>
                </a:lnTo>
                <a:lnTo>
                  <a:pt x="365238" y="99063"/>
                </a:lnTo>
                <a:lnTo>
                  <a:pt x="371319" y="137576"/>
                </a:lnTo>
                <a:lnTo>
                  <a:pt x="372463" y="167714"/>
                </a:lnTo>
                <a:lnTo>
                  <a:pt x="371994" y="181823"/>
                </a:lnTo>
                <a:lnTo>
                  <a:pt x="366989" y="220868"/>
                </a:lnTo>
                <a:lnTo>
                  <a:pt x="351232" y="266573"/>
                </a:lnTo>
                <a:lnTo>
                  <a:pt x="326994" y="297255"/>
                </a:lnTo>
                <a:lnTo>
                  <a:pt x="293336" y="316016"/>
                </a:lnTo>
                <a:lnTo>
                  <a:pt x="306093" y="326838"/>
                </a:lnTo>
                <a:lnTo>
                  <a:pt x="340711" y="309520"/>
                </a:lnTo>
                <a:lnTo>
                  <a:pt x="368122" y="282592"/>
                </a:lnTo>
                <a:lnTo>
                  <a:pt x="390591" y="239844"/>
                </a:lnTo>
                <a:lnTo>
                  <a:pt x="401200" y="189573"/>
                </a:lnTo>
                <a:lnTo>
                  <a:pt x="402511" y="160304"/>
                </a:lnTo>
                <a:lnTo>
                  <a:pt x="401977" y="147206"/>
                </a:lnTo>
                <a:lnTo>
                  <a:pt x="392799" y="97784"/>
                </a:lnTo>
                <a:lnTo>
                  <a:pt x="377551" y="62361"/>
                </a:lnTo>
                <a:lnTo>
                  <a:pt x="353814" y="30811"/>
                </a:lnTo>
                <a:lnTo>
                  <a:pt x="322437" y="9130"/>
                </a:lnTo>
                <a:lnTo>
                  <a:pt x="310363" y="4032"/>
                </a:lnTo>
                <a:lnTo>
                  <a:pt x="297481" y="0"/>
                </a:lnTo>
                <a:close/>
              </a:path>
              <a:path w="402590" h="329564">
                <a:moveTo>
                  <a:pt x="105000" y="0"/>
                </a:moveTo>
                <a:lnTo>
                  <a:pt x="61904" y="19884"/>
                </a:lnTo>
                <a:lnTo>
                  <a:pt x="34499" y="46884"/>
                </a:lnTo>
                <a:lnTo>
                  <a:pt x="11952" y="89750"/>
                </a:lnTo>
                <a:lnTo>
                  <a:pt x="1313" y="139990"/>
                </a:lnTo>
                <a:lnTo>
                  <a:pt x="0" y="169170"/>
                </a:lnTo>
                <a:lnTo>
                  <a:pt x="528" y="182313"/>
                </a:lnTo>
                <a:lnTo>
                  <a:pt x="9662" y="231813"/>
                </a:lnTo>
                <a:lnTo>
                  <a:pt x="24845" y="267180"/>
                </a:lnTo>
                <a:lnTo>
                  <a:pt x="48551" y="298625"/>
                </a:lnTo>
                <a:lnTo>
                  <a:pt x="79977" y="320253"/>
                </a:lnTo>
                <a:lnTo>
                  <a:pt x="105000" y="329376"/>
                </a:lnTo>
                <a:lnTo>
                  <a:pt x="104244" y="314244"/>
                </a:lnTo>
                <a:lnTo>
                  <a:pt x="92602" y="308903"/>
                </a:lnTo>
                <a:lnTo>
                  <a:pt x="81944" y="302240"/>
                </a:lnTo>
                <a:lnTo>
                  <a:pt x="55680" y="273961"/>
                </a:lnTo>
                <a:lnTo>
                  <a:pt x="37326" y="229386"/>
                </a:lnTo>
                <a:lnTo>
                  <a:pt x="31165" y="190844"/>
                </a:lnTo>
                <a:lnTo>
                  <a:pt x="29992" y="161428"/>
                </a:lnTo>
                <a:lnTo>
                  <a:pt x="30361" y="147316"/>
                </a:lnTo>
                <a:lnTo>
                  <a:pt x="35238" y="108218"/>
                </a:lnTo>
                <a:lnTo>
                  <a:pt x="51255" y="62241"/>
                </a:lnTo>
                <a:lnTo>
                  <a:pt x="75649" y="31981"/>
                </a:lnTo>
                <a:lnTo>
                  <a:pt x="109694" y="13371"/>
                </a:lnTo>
                <a:lnTo>
                  <a:pt x="1050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1" name="object 21"/>
          <p:cNvSpPr txBox="1"/>
          <p:nvPr/>
        </p:nvSpPr>
        <p:spPr>
          <a:xfrm>
            <a:off x="10016013" y="5525558"/>
            <a:ext cx="654765" cy="4482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336123" algn="l"/>
              </a:tabLst>
            </a:pPr>
            <a:r>
              <a:rPr sz="2856" dirty="0">
                <a:solidFill>
                  <a:srgbClr val="4472C4"/>
                </a:solidFill>
                <a:latin typeface="Cambria Math"/>
                <a:cs typeface="Cambria Math"/>
              </a:rPr>
              <a:t>𝑧</a:t>
            </a:r>
            <a:r>
              <a:rPr sz="2856" dirty="0">
                <a:solidFill>
                  <a:srgbClr val="4472C4"/>
                </a:solidFill>
                <a:latin typeface="Times New Roman"/>
                <a:cs typeface="Times New Roman"/>
              </a:rPr>
              <a:t>	</a:t>
            </a:r>
            <a:r>
              <a:rPr sz="2856" dirty="0">
                <a:latin typeface="Cambria Math"/>
                <a:cs typeface="Cambria Math"/>
              </a:rPr>
              <a:t>,</a:t>
            </a:r>
            <a:r>
              <a:rPr sz="2856" spc="-280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mbria Math"/>
                <a:cs typeface="Cambria Math"/>
              </a:rPr>
              <a:t>𝑧</a:t>
            </a:r>
            <a:endParaRPr sz="2856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03514" y="6016590"/>
            <a:ext cx="1076380" cy="0"/>
          </a:xfrm>
          <a:custGeom>
            <a:avLst/>
            <a:gdLst/>
            <a:ahLst/>
            <a:cxnLst/>
            <a:rect l="l" t="t" r="r" b="b"/>
            <a:pathLst>
              <a:path w="1055370">
                <a:moveTo>
                  <a:pt x="0" y="0"/>
                </a:moveTo>
                <a:lnTo>
                  <a:pt x="1055095" y="0"/>
                </a:lnTo>
              </a:path>
            </a:pathLst>
          </a:custGeom>
          <a:ln w="380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3" name="object 23"/>
          <p:cNvSpPr txBox="1"/>
          <p:nvPr/>
        </p:nvSpPr>
        <p:spPr>
          <a:xfrm>
            <a:off x="7320994" y="4391017"/>
            <a:ext cx="2182551" cy="695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16" algn="ctr"/>
            <a:r>
              <a:rPr sz="1836" spc="-56" dirty="0">
                <a:solidFill>
                  <a:srgbClr val="4472C4"/>
                </a:solidFill>
                <a:latin typeface="Calibri"/>
                <a:cs typeface="Calibri"/>
              </a:rPr>
              <a:t>G</a:t>
            </a:r>
            <a:r>
              <a:rPr sz="1836" spc="-1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1836" spc="-51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1836" spc="-1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1836" spc="-41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1836" spc="36" dirty="0">
                <a:solidFill>
                  <a:srgbClr val="4472C4"/>
                </a:solidFill>
                <a:latin typeface="Calibri"/>
                <a:cs typeface="Calibri"/>
              </a:rPr>
              <a:t>a</a:t>
            </a:r>
            <a:r>
              <a:rPr sz="1836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1836" spc="-51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1836" spc="-1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1836" spc="20" dirty="0">
                <a:solidFill>
                  <a:srgbClr val="4472C4"/>
                </a:solidFill>
                <a:latin typeface="Times New Roman"/>
                <a:cs typeface="Times New Roman"/>
              </a:rPr>
              <a:t> </a:t>
            </a:r>
            <a:r>
              <a:rPr sz="1836" spc="20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1836" spc="-10" dirty="0">
                <a:solidFill>
                  <a:srgbClr val="4472C4"/>
                </a:solidFill>
                <a:latin typeface="Calibri"/>
                <a:cs typeface="Calibri"/>
              </a:rPr>
              <a:t>e</a:t>
            </a:r>
            <a:r>
              <a:rPr sz="1836" spc="-15" dirty="0">
                <a:solidFill>
                  <a:srgbClr val="4472C4"/>
                </a:solidFill>
                <a:latin typeface="Calibri"/>
                <a:cs typeface="Calibri"/>
              </a:rPr>
              <a:t>t</a:t>
            </a:r>
            <a:r>
              <a:rPr sz="1836" spc="-5" dirty="0">
                <a:solidFill>
                  <a:srgbClr val="4472C4"/>
                </a:solidFill>
                <a:latin typeface="Calibri"/>
                <a:cs typeface="Calibri"/>
              </a:rPr>
              <a:t>w</a:t>
            </a:r>
            <a:r>
              <a:rPr sz="1836" spc="-51" dirty="0">
                <a:solidFill>
                  <a:srgbClr val="4472C4"/>
                </a:solidFill>
                <a:latin typeface="Calibri"/>
                <a:cs typeface="Calibri"/>
              </a:rPr>
              <a:t>o</a:t>
            </a:r>
            <a:r>
              <a:rPr sz="1836" spc="-41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1836" spc="-10" dirty="0">
                <a:solidFill>
                  <a:srgbClr val="4472C4"/>
                </a:solidFill>
                <a:latin typeface="Calibri"/>
                <a:cs typeface="Calibri"/>
              </a:rPr>
              <a:t>k</a:t>
            </a:r>
            <a:endParaRPr sz="1836">
              <a:latin typeface="Calibri"/>
              <a:cs typeface="Calibri"/>
            </a:endParaRPr>
          </a:p>
          <a:p>
            <a:pPr algn="ctr">
              <a:spcBef>
                <a:spcPts val="1402"/>
              </a:spcBef>
            </a:pPr>
            <a:r>
              <a:rPr sz="1428" spc="-46" dirty="0">
                <a:latin typeface="Calibri"/>
                <a:cs typeface="Calibri"/>
              </a:rPr>
              <a:t>F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41" dirty="0">
                <a:latin typeface="Calibri"/>
                <a:cs typeface="Calibri"/>
              </a:rPr>
              <a:t>u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51" dirty="0">
                <a:latin typeface="Times New Roman"/>
                <a:cs typeface="Times New Roman"/>
              </a:rPr>
              <a:t> </a:t>
            </a:r>
            <a:r>
              <a:rPr sz="1428" spc="-10" dirty="0">
                <a:latin typeface="Calibri"/>
                <a:cs typeface="Calibri"/>
              </a:rPr>
              <a:t>1</a:t>
            </a:r>
            <a:r>
              <a:rPr sz="1428" spc="36" dirty="0">
                <a:latin typeface="Times New Roman"/>
                <a:cs typeface="Times New Roman"/>
              </a:rPr>
              <a:t> 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dirty="0">
                <a:latin typeface="Calibri"/>
                <a:cs typeface="Calibri"/>
              </a:rPr>
              <a:t>n</a:t>
            </a:r>
            <a:r>
              <a:rPr sz="1428" spc="-92" dirty="0">
                <a:latin typeface="Times New Roman"/>
                <a:cs typeface="Times New Roman"/>
              </a:rPr>
              <a:t> </a:t>
            </a:r>
            <a:r>
              <a:rPr sz="1428" spc="25" dirty="0">
                <a:latin typeface="Calibri"/>
                <a:cs typeface="Calibri"/>
              </a:rPr>
              <a:t>t</a:t>
            </a:r>
            <a:r>
              <a:rPr sz="1428" spc="-41" dirty="0">
                <a:latin typeface="Calibri"/>
                <a:cs typeface="Calibri"/>
              </a:rPr>
              <a:t>h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51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o</a:t>
            </a:r>
            <a:r>
              <a:rPr sz="1428" dirty="0">
                <a:latin typeface="Calibri"/>
                <a:cs typeface="Calibri"/>
              </a:rPr>
              <a:t>r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25" dirty="0">
                <a:latin typeface="Calibri"/>
                <a:cs typeface="Calibri"/>
              </a:rPr>
              <a:t>g</a:t>
            </a:r>
            <a:r>
              <a:rPr sz="1428" spc="-25" dirty="0">
                <a:latin typeface="Calibri"/>
                <a:cs typeface="Calibri"/>
              </a:rPr>
              <a:t>i</a:t>
            </a:r>
            <a:r>
              <a:rPr sz="1428" spc="-41" dirty="0">
                <a:latin typeface="Calibri"/>
                <a:cs typeface="Calibri"/>
              </a:rPr>
              <a:t>n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dirty="0">
                <a:latin typeface="Calibri"/>
                <a:cs typeface="Calibri"/>
              </a:rPr>
              <a:t>l</a:t>
            </a:r>
            <a:r>
              <a:rPr sz="1428" spc="25" dirty="0">
                <a:latin typeface="Times New Roman"/>
                <a:cs typeface="Times New Roman"/>
              </a:rPr>
              <a:t> 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25" dirty="0">
                <a:latin typeface="Calibri"/>
                <a:cs typeface="Calibri"/>
              </a:rPr>
              <a:t>a</a:t>
            </a:r>
            <a:r>
              <a:rPr sz="1428" spc="-41" dirty="0">
                <a:latin typeface="Calibri"/>
                <a:cs typeface="Calibri"/>
              </a:rPr>
              <a:t>p</a:t>
            </a:r>
            <a:r>
              <a:rPr sz="1428" spc="-10" dirty="0">
                <a:latin typeface="Calibri"/>
                <a:cs typeface="Calibri"/>
              </a:rPr>
              <a:t>e</a:t>
            </a:r>
            <a:r>
              <a:rPr sz="1428" spc="-97" dirty="0">
                <a:latin typeface="Calibri"/>
                <a:cs typeface="Calibri"/>
              </a:rPr>
              <a:t>r</a:t>
            </a:r>
            <a:r>
              <a:rPr sz="1428" dirty="0">
                <a:latin typeface="Calibri"/>
                <a:cs typeface="Calibri"/>
              </a:rPr>
              <a:t>.</a:t>
            </a:r>
            <a:endParaRPr sz="1428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94960" y="4391018"/>
            <a:ext cx="2657920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spc="2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1836" spc="-51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1836" spc="2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1836" spc="-51" dirty="0">
                <a:solidFill>
                  <a:srgbClr val="70AD47"/>
                </a:solidFill>
                <a:latin typeface="Calibri"/>
                <a:cs typeface="Calibri"/>
              </a:rPr>
              <a:t>od</a:t>
            </a:r>
            <a:r>
              <a:rPr sz="1836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1836" spc="-41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1836" spc="5" dirty="0">
                <a:solidFill>
                  <a:srgbClr val="70AD47"/>
                </a:solidFill>
                <a:latin typeface="Calibri"/>
                <a:cs typeface="Calibri"/>
              </a:rPr>
              <a:t>/</a:t>
            </a:r>
            <a:r>
              <a:rPr sz="1836" spc="36" dirty="0">
                <a:solidFill>
                  <a:srgbClr val="70AD47"/>
                </a:solidFill>
                <a:latin typeface="Calibri"/>
                <a:cs typeface="Calibri"/>
              </a:rPr>
              <a:t>I</a:t>
            </a:r>
            <a:r>
              <a:rPr sz="1836" spc="-51" dirty="0">
                <a:solidFill>
                  <a:srgbClr val="70AD47"/>
                </a:solidFill>
                <a:latin typeface="Calibri"/>
                <a:cs typeface="Calibri"/>
              </a:rPr>
              <a:t>nf</a:t>
            </a:r>
            <a:r>
              <a:rPr sz="1836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1836" spc="-41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1836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1836" spc="-51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1836" spc="25" dirty="0">
                <a:solidFill>
                  <a:srgbClr val="70AD47"/>
                </a:solidFill>
                <a:latin typeface="Calibri"/>
                <a:cs typeface="Calibri"/>
              </a:rPr>
              <a:t>c</a:t>
            </a:r>
            <a:r>
              <a:rPr sz="1836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1836" spc="51" dirty="0">
                <a:solidFill>
                  <a:srgbClr val="70AD47"/>
                </a:solidFill>
                <a:latin typeface="Times New Roman"/>
                <a:cs typeface="Times New Roman"/>
              </a:rPr>
              <a:t> </a:t>
            </a:r>
            <a:r>
              <a:rPr sz="1836" spc="20" dirty="0">
                <a:solidFill>
                  <a:srgbClr val="70AD47"/>
                </a:solidFill>
                <a:latin typeface="Calibri"/>
                <a:cs typeface="Calibri"/>
              </a:rPr>
              <a:t>N</a:t>
            </a:r>
            <a:r>
              <a:rPr sz="1836" spc="-10" dirty="0">
                <a:solidFill>
                  <a:srgbClr val="70AD47"/>
                </a:solidFill>
                <a:latin typeface="Calibri"/>
                <a:cs typeface="Calibri"/>
              </a:rPr>
              <a:t>e</a:t>
            </a:r>
            <a:r>
              <a:rPr sz="1836" spc="-15" dirty="0">
                <a:solidFill>
                  <a:srgbClr val="70AD47"/>
                </a:solidFill>
                <a:latin typeface="Calibri"/>
                <a:cs typeface="Calibri"/>
              </a:rPr>
              <a:t>t</a:t>
            </a:r>
            <a:r>
              <a:rPr sz="1836" spc="-5" dirty="0">
                <a:solidFill>
                  <a:srgbClr val="70AD47"/>
                </a:solidFill>
                <a:latin typeface="Calibri"/>
                <a:cs typeface="Calibri"/>
              </a:rPr>
              <a:t>w</a:t>
            </a:r>
            <a:r>
              <a:rPr sz="1836" spc="-51" dirty="0">
                <a:solidFill>
                  <a:srgbClr val="70AD47"/>
                </a:solidFill>
                <a:latin typeface="Calibri"/>
                <a:cs typeface="Calibri"/>
              </a:rPr>
              <a:t>o</a:t>
            </a:r>
            <a:r>
              <a:rPr sz="1836" spc="-41" dirty="0">
                <a:solidFill>
                  <a:srgbClr val="70AD47"/>
                </a:solidFill>
                <a:latin typeface="Calibri"/>
                <a:cs typeface="Calibri"/>
              </a:rPr>
              <a:t>r</a:t>
            </a:r>
            <a:r>
              <a:rPr sz="1836" spc="-10" dirty="0">
                <a:solidFill>
                  <a:srgbClr val="70AD47"/>
                </a:solidFill>
                <a:latin typeface="Calibri"/>
                <a:cs typeface="Calibri"/>
              </a:rPr>
              <a:t>k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16451" y="3589936"/>
            <a:ext cx="2165712" cy="288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836" spc="-10" dirty="0">
                <a:latin typeface="Calibri"/>
                <a:cs typeface="Calibri"/>
              </a:rPr>
              <a:t>D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" dirty="0">
                <a:latin typeface="Calibri"/>
                <a:cs typeface="Calibri"/>
              </a:rPr>
              <a:t>s</a:t>
            </a:r>
            <a:r>
              <a:rPr sz="1836" spc="25" dirty="0">
                <a:latin typeface="Calibri"/>
                <a:cs typeface="Calibri"/>
              </a:rPr>
              <a:t>c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6" dirty="0">
                <a:latin typeface="Calibri"/>
                <a:cs typeface="Calibri"/>
              </a:rPr>
              <a:t>m</a:t>
            </a:r>
            <a:r>
              <a:rPr sz="1836" spc="-15" dirty="0">
                <a:latin typeface="Calibri"/>
                <a:cs typeface="Calibri"/>
              </a:rPr>
              <a:t>i</a:t>
            </a:r>
            <a:r>
              <a:rPr sz="1836" spc="-51" dirty="0">
                <a:latin typeface="Calibri"/>
                <a:cs typeface="Calibri"/>
              </a:rPr>
              <a:t>n</a:t>
            </a:r>
            <a:r>
              <a:rPr sz="1836" spc="36" dirty="0">
                <a:latin typeface="Calibri"/>
                <a:cs typeface="Calibri"/>
              </a:rPr>
              <a:t>a</a:t>
            </a:r>
            <a:r>
              <a:rPr sz="1836" spc="-15" dirty="0">
                <a:latin typeface="Calibri"/>
                <a:cs typeface="Calibri"/>
              </a:rPr>
              <a:t>t</a:t>
            </a:r>
            <a:r>
              <a:rPr sz="1836" spc="-51" dirty="0">
                <a:latin typeface="Calibri"/>
                <a:cs typeface="Calibri"/>
              </a:rPr>
              <a:t>o</a:t>
            </a:r>
            <a:r>
              <a:rPr sz="1836" spc="-10" dirty="0">
                <a:latin typeface="Calibri"/>
                <a:cs typeface="Calibri"/>
              </a:rPr>
              <a:t>r</a:t>
            </a:r>
            <a:r>
              <a:rPr sz="1836" spc="20" dirty="0">
                <a:latin typeface="Times New Roman"/>
                <a:cs typeface="Times New Roman"/>
              </a:rPr>
              <a:t> </a:t>
            </a:r>
            <a:r>
              <a:rPr sz="1836" spc="20" dirty="0">
                <a:latin typeface="Calibri"/>
                <a:cs typeface="Calibri"/>
              </a:rPr>
              <a:t>N</a:t>
            </a:r>
            <a:r>
              <a:rPr sz="1836" spc="-10" dirty="0">
                <a:latin typeface="Calibri"/>
                <a:cs typeface="Calibri"/>
              </a:rPr>
              <a:t>e</a:t>
            </a:r>
            <a:r>
              <a:rPr sz="1836" spc="-15" dirty="0">
                <a:latin typeface="Calibri"/>
                <a:cs typeface="Calibri"/>
              </a:rPr>
              <a:t>t</a:t>
            </a:r>
            <a:r>
              <a:rPr sz="1836" spc="-5" dirty="0">
                <a:latin typeface="Calibri"/>
                <a:cs typeface="Calibri"/>
              </a:rPr>
              <a:t>w</a:t>
            </a:r>
            <a:r>
              <a:rPr sz="1836" spc="-51" dirty="0">
                <a:latin typeface="Calibri"/>
                <a:cs typeface="Calibri"/>
              </a:rPr>
              <a:t>o</a:t>
            </a:r>
            <a:r>
              <a:rPr sz="1836" spc="-41" dirty="0">
                <a:latin typeface="Calibri"/>
                <a:cs typeface="Calibri"/>
              </a:rPr>
              <a:t>r</a:t>
            </a:r>
            <a:r>
              <a:rPr sz="1836" spc="-10" dirty="0">
                <a:latin typeface="Calibri"/>
                <a:cs typeface="Calibri"/>
              </a:rPr>
              <a:t>k</a:t>
            </a:r>
            <a:endParaRPr sz="1836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53599" y="5990677"/>
            <a:ext cx="1076380" cy="0"/>
          </a:xfrm>
          <a:custGeom>
            <a:avLst/>
            <a:gdLst/>
            <a:ahLst/>
            <a:cxnLst/>
            <a:rect l="l" t="t" r="r" b="b"/>
            <a:pathLst>
              <a:path w="1055370">
                <a:moveTo>
                  <a:pt x="0" y="0"/>
                </a:moveTo>
                <a:lnTo>
                  <a:pt x="1055065" y="0"/>
                </a:lnTo>
              </a:path>
            </a:pathLst>
          </a:custGeom>
          <a:ln w="38099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7" name="object 27"/>
          <p:cNvSpPr txBox="1"/>
          <p:nvPr/>
        </p:nvSpPr>
        <p:spPr>
          <a:xfrm>
            <a:off x="5184606" y="6566878"/>
            <a:ext cx="6326159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li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iall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b="1" spc="2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15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ce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i="1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i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4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1606</a:t>
            </a:r>
            <a:r>
              <a:rPr sz="1224" i="1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0070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224" i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11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).</a:t>
            </a:r>
            <a:endParaRPr sz="1224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93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7640" y="749405"/>
            <a:ext cx="7227028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56" dirty="0">
                <a:solidFill>
                  <a:srgbClr val="FF0000"/>
                </a:solidFill>
                <a:latin typeface="Calibri Light"/>
                <a:cs typeface="Calibri Light"/>
              </a:rPr>
              <a:t>v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10" dirty="0">
                <a:solidFill>
                  <a:srgbClr val="FF0000"/>
                </a:solidFill>
                <a:latin typeface="Calibri Light"/>
                <a:cs typeface="Calibri Light"/>
              </a:rPr>
              <a:t>iall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y</a:t>
            </a:r>
            <a:r>
              <a:rPr sz="4488" spc="-2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66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4488" spc="-19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138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31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6" y="1899672"/>
            <a:ext cx="3703211" cy="4394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h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qu</a:t>
            </a:r>
            <a:r>
              <a:rPr sz="2856" spc="-46" dirty="0">
                <a:latin typeface="Calibri"/>
                <a:cs typeface="Calibri"/>
              </a:rPr>
              <a:t>ili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-25" dirty="0">
                <a:latin typeface="Calibri"/>
                <a:cs typeface="Calibri"/>
              </a:rPr>
              <a:t>m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15" dirty="0">
                <a:latin typeface="Calibri"/>
                <a:cs typeface="Calibri"/>
              </a:rPr>
              <a:t>y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dirty="0">
                <a:latin typeface="Calibri"/>
                <a:cs typeface="Calibri"/>
              </a:rPr>
              <a:t>s</a:t>
            </a:r>
            <a:endParaRPr sz="285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5867" y="2906831"/>
            <a:ext cx="644403" cy="288200"/>
          </a:xfrm>
          <a:custGeom>
            <a:avLst/>
            <a:gdLst/>
            <a:ahLst/>
            <a:cxnLst/>
            <a:rect l="l" t="t" r="r" b="b"/>
            <a:pathLst>
              <a:path w="631825" h="282575">
                <a:moveTo>
                  <a:pt x="541323" y="0"/>
                </a:moveTo>
                <a:lnTo>
                  <a:pt x="542300" y="13248"/>
                </a:lnTo>
                <a:lnTo>
                  <a:pt x="554149" y="18843"/>
                </a:lnTo>
                <a:lnTo>
                  <a:pt x="564743" y="25945"/>
                </a:lnTo>
                <a:lnTo>
                  <a:pt x="589024" y="56356"/>
                </a:lnTo>
                <a:lnTo>
                  <a:pt x="602558" y="100604"/>
                </a:lnTo>
                <a:lnTo>
                  <a:pt x="605580" y="143740"/>
                </a:lnTo>
                <a:lnTo>
                  <a:pt x="605074" y="157531"/>
                </a:lnTo>
                <a:lnTo>
                  <a:pt x="599329" y="195599"/>
                </a:lnTo>
                <a:lnTo>
                  <a:pt x="579159" y="241433"/>
                </a:lnTo>
                <a:lnTo>
                  <a:pt x="537757" y="270845"/>
                </a:lnTo>
                <a:lnTo>
                  <a:pt x="552725" y="278748"/>
                </a:lnTo>
                <a:lnTo>
                  <a:pt x="594059" y="250949"/>
                </a:lnTo>
                <a:lnTo>
                  <a:pt x="616325" y="217605"/>
                </a:lnTo>
                <a:lnTo>
                  <a:pt x="629689" y="168988"/>
                </a:lnTo>
                <a:lnTo>
                  <a:pt x="631361" y="141221"/>
                </a:lnTo>
                <a:lnTo>
                  <a:pt x="630989" y="128026"/>
                </a:lnTo>
                <a:lnTo>
                  <a:pt x="621294" y="78708"/>
                </a:lnTo>
                <a:lnTo>
                  <a:pt x="604073" y="43354"/>
                </a:lnTo>
                <a:lnTo>
                  <a:pt x="576940" y="16089"/>
                </a:lnTo>
                <a:lnTo>
                  <a:pt x="554141" y="4117"/>
                </a:lnTo>
                <a:lnTo>
                  <a:pt x="541323" y="0"/>
                </a:lnTo>
                <a:close/>
              </a:path>
              <a:path w="631825" h="282575">
                <a:moveTo>
                  <a:pt x="89670" y="0"/>
                </a:moveTo>
                <a:lnTo>
                  <a:pt x="46541" y="22213"/>
                </a:lnTo>
                <a:lnTo>
                  <a:pt x="20430" y="53747"/>
                </a:lnTo>
                <a:lnTo>
                  <a:pt x="4886" y="95934"/>
                </a:lnTo>
                <a:lnTo>
                  <a:pt x="209" y="137808"/>
                </a:lnTo>
                <a:lnTo>
                  <a:pt x="0" y="154408"/>
                </a:lnTo>
                <a:lnTo>
                  <a:pt x="1140" y="167216"/>
                </a:lnTo>
                <a:lnTo>
                  <a:pt x="14377" y="215610"/>
                </a:lnTo>
                <a:lnTo>
                  <a:pt x="34928" y="249358"/>
                </a:lnTo>
                <a:lnTo>
                  <a:pt x="76821" y="278209"/>
                </a:lnTo>
                <a:lnTo>
                  <a:pt x="89670" y="282336"/>
                </a:lnTo>
                <a:lnTo>
                  <a:pt x="91390" y="270199"/>
                </a:lnTo>
                <a:lnTo>
                  <a:pt x="80835" y="265638"/>
                </a:lnTo>
                <a:lnTo>
                  <a:pt x="71075" y="259602"/>
                </a:lnTo>
                <a:lnTo>
                  <a:pt x="45417" y="230095"/>
                </a:lnTo>
                <a:lnTo>
                  <a:pt x="30857" y="193204"/>
                </a:lnTo>
                <a:lnTo>
                  <a:pt x="25732" y="153377"/>
                </a:lnTo>
                <a:lnTo>
                  <a:pt x="25391" y="138344"/>
                </a:lnTo>
                <a:lnTo>
                  <a:pt x="25798" y="124555"/>
                </a:lnTo>
                <a:lnTo>
                  <a:pt x="31434" y="86460"/>
                </a:lnTo>
                <a:lnTo>
                  <a:pt x="51878" y="40596"/>
                </a:lnTo>
                <a:lnTo>
                  <a:pt x="93694" y="11460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5" name="object 5"/>
          <p:cNvSpPr/>
          <p:nvPr/>
        </p:nvSpPr>
        <p:spPr>
          <a:xfrm>
            <a:off x="5186406" y="2906831"/>
            <a:ext cx="657356" cy="288200"/>
          </a:xfrm>
          <a:custGeom>
            <a:avLst/>
            <a:gdLst/>
            <a:ahLst/>
            <a:cxnLst/>
            <a:rect l="l" t="t" r="r" b="b"/>
            <a:pathLst>
              <a:path w="644525" h="282575">
                <a:moveTo>
                  <a:pt x="554002" y="0"/>
                </a:moveTo>
                <a:lnTo>
                  <a:pt x="554979" y="13248"/>
                </a:lnTo>
                <a:lnTo>
                  <a:pt x="566828" y="18843"/>
                </a:lnTo>
                <a:lnTo>
                  <a:pt x="577422" y="25945"/>
                </a:lnTo>
                <a:lnTo>
                  <a:pt x="601703" y="56356"/>
                </a:lnTo>
                <a:lnTo>
                  <a:pt x="615237" y="100604"/>
                </a:lnTo>
                <a:lnTo>
                  <a:pt x="618259" y="143740"/>
                </a:lnTo>
                <a:lnTo>
                  <a:pt x="617753" y="157531"/>
                </a:lnTo>
                <a:lnTo>
                  <a:pt x="612008" y="195599"/>
                </a:lnTo>
                <a:lnTo>
                  <a:pt x="591838" y="241433"/>
                </a:lnTo>
                <a:lnTo>
                  <a:pt x="550436" y="270845"/>
                </a:lnTo>
                <a:lnTo>
                  <a:pt x="565404" y="278748"/>
                </a:lnTo>
                <a:lnTo>
                  <a:pt x="606738" y="250949"/>
                </a:lnTo>
                <a:lnTo>
                  <a:pt x="629004" y="217605"/>
                </a:lnTo>
                <a:lnTo>
                  <a:pt x="642368" y="168988"/>
                </a:lnTo>
                <a:lnTo>
                  <a:pt x="644040" y="141221"/>
                </a:lnTo>
                <a:lnTo>
                  <a:pt x="643668" y="128026"/>
                </a:lnTo>
                <a:lnTo>
                  <a:pt x="633973" y="78708"/>
                </a:lnTo>
                <a:lnTo>
                  <a:pt x="616752" y="43354"/>
                </a:lnTo>
                <a:lnTo>
                  <a:pt x="589619" y="16089"/>
                </a:lnTo>
                <a:lnTo>
                  <a:pt x="566820" y="4117"/>
                </a:lnTo>
                <a:lnTo>
                  <a:pt x="554002" y="0"/>
                </a:lnTo>
                <a:close/>
              </a:path>
              <a:path w="644525" h="282575">
                <a:moveTo>
                  <a:pt x="89670" y="0"/>
                </a:moveTo>
                <a:lnTo>
                  <a:pt x="46502" y="22222"/>
                </a:lnTo>
                <a:lnTo>
                  <a:pt x="20397" y="53751"/>
                </a:lnTo>
                <a:lnTo>
                  <a:pt x="4871" y="95938"/>
                </a:lnTo>
                <a:lnTo>
                  <a:pt x="208" y="137818"/>
                </a:lnTo>
                <a:lnTo>
                  <a:pt x="0" y="154420"/>
                </a:lnTo>
                <a:lnTo>
                  <a:pt x="1140" y="167227"/>
                </a:lnTo>
                <a:lnTo>
                  <a:pt x="14361" y="215600"/>
                </a:lnTo>
                <a:lnTo>
                  <a:pt x="34910" y="249372"/>
                </a:lnTo>
                <a:lnTo>
                  <a:pt x="76812" y="278210"/>
                </a:lnTo>
                <a:lnTo>
                  <a:pt x="89670" y="282336"/>
                </a:lnTo>
                <a:lnTo>
                  <a:pt x="91345" y="270194"/>
                </a:lnTo>
                <a:lnTo>
                  <a:pt x="80794" y="265633"/>
                </a:lnTo>
                <a:lnTo>
                  <a:pt x="71035" y="259595"/>
                </a:lnTo>
                <a:lnTo>
                  <a:pt x="45380" y="230082"/>
                </a:lnTo>
                <a:lnTo>
                  <a:pt x="30823" y="193190"/>
                </a:lnTo>
                <a:lnTo>
                  <a:pt x="25701" y="153358"/>
                </a:lnTo>
                <a:lnTo>
                  <a:pt x="25360" y="138320"/>
                </a:lnTo>
                <a:lnTo>
                  <a:pt x="25768" y="124535"/>
                </a:lnTo>
                <a:lnTo>
                  <a:pt x="31408" y="86447"/>
                </a:lnTo>
                <a:lnTo>
                  <a:pt x="51863" y="40582"/>
                </a:lnTo>
                <a:lnTo>
                  <a:pt x="93693" y="11460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6" name="object 6"/>
          <p:cNvSpPr/>
          <p:nvPr/>
        </p:nvSpPr>
        <p:spPr>
          <a:xfrm>
            <a:off x="3955867" y="3308348"/>
            <a:ext cx="385347" cy="288200"/>
          </a:xfrm>
          <a:custGeom>
            <a:avLst/>
            <a:gdLst/>
            <a:ahLst/>
            <a:cxnLst/>
            <a:rect l="l" t="t" r="r" b="b"/>
            <a:pathLst>
              <a:path w="377825" h="282575">
                <a:moveTo>
                  <a:pt x="287332" y="0"/>
                </a:moveTo>
                <a:lnTo>
                  <a:pt x="288309" y="13272"/>
                </a:lnTo>
                <a:lnTo>
                  <a:pt x="300154" y="18856"/>
                </a:lnTo>
                <a:lnTo>
                  <a:pt x="310743" y="25953"/>
                </a:lnTo>
                <a:lnTo>
                  <a:pt x="335033" y="56386"/>
                </a:lnTo>
                <a:lnTo>
                  <a:pt x="348568" y="100625"/>
                </a:lnTo>
                <a:lnTo>
                  <a:pt x="351590" y="143770"/>
                </a:lnTo>
                <a:lnTo>
                  <a:pt x="351084" y="157561"/>
                </a:lnTo>
                <a:lnTo>
                  <a:pt x="345339" y="195629"/>
                </a:lnTo>
                <a:lnTo>
                  <a:pt x="325169" y="241464"/>
                </a:lnTo>
                <a:lnTo>
                  <a:pt x="283766" y="270875"/>
                </a:lnTo>
                <a:lnTo>
                  <a:pt x="298722" y="278763"/>
                </a:lnTo>
                <a:lnTo>
                  <a:pt x="340048" y="250974"/>
                </a:lnTo>
                <a:lnTo>
                  <a:pt x="362328" y="217614"/>
                </a:lnTo>
                <a:lnTo>
                  <a:pt x="375699" y="169001"/>
                </a:lnTo>
                <a:lnTo>
                  <a:pt x="377370" y="141228"/>
                </a:lnTo>
                <a:lnTo>
                  <a:pt x="376998" y="128034"/>
                </a:lnTo>
                <a:lnTo>
                  <a:pt x="367288" y="78726"/>
                </a:lnTo>
                <a:lnTo>
                  <a:pt x="350072" y="43364"/>
                </a:lnTo>
                <a:lnTo>
                  <a:pt x="322931" y="16099"/>
                </a:lnTo>
                <a:lnTo>
                  <a:pt x="300138" y="4126"/>
                </a:lnTo>
                <a:lnTo>
                  <a:pt x="287332" y="0"/>
                </a:lnTo>
                <a:close/>
              </a:path>
              <a:path w="377825" h="282575">
                <a:moveTo>
                  <a:pt x="89670" y="0"/>
                </a:moveTo>
                <a:lnTo>
                  <a:pt x="46537" y="22231"/>
                </a:lnTo>
                <a:lnTo>
                  <a:pt x="20433" y="53772"/>
                </a:lnTo>
                <a:lnTo>
                  <a:pt x="4886" y="95947"/>
                </a:lnTo>
                <a:lnTo>
                  <a:pt x="209" y="137823"/>
                </a:lnTo>
                <a:lnTo>
                  <a:pt x="0" y="154429"/>
                </a:lnTo>
                <a:lnTo>
                  <a:pt x="1140" y="167243"/>
                </a:lnTo>
                <a:lnTo>
                  <a:pt x="14373" y="215636"/>
                </a:lnTo>
                <a:lnTo>
                  <a:pt x="34918" y="249377"/>
                </a:lnTo>
                <a:lnTo>
                  <a:pt x="76818" y="278220"/>
                </a:lnTo>
                <a:lnTo>
                  <a:pt x="89670" y="282336"/>
                </a:lnTo>
                <a:lnTo>
                  <a:pt x="91386" y="270229"/>
                </a:lnTo>
                <a:lnTo>
                  <a:pt x="80832" y="265667"/>
                </a:lnTo>
                <a:lnTo>
                  <a:pt x="71072" y="259631"/>
                </a:lnTo>
                <a:lnTo>
                  <a:pt x="45415" y="230122"/>
                </a:lnTo>
                <a:lnTo>
                  <a:pt x="30856" y="193231"/>
                </a:lnTo>
                <a:lnTo>
                  <a:pt x="25731" y="153402"/>
                </a:lnTo>
                <a:lnTo>
                  <a:pt x="25391" y="138368"/>
                </a:lnTo>
                <a:lnTo>
                  <a:pt x="25798" y="124578"/>
                </a:lnTo>
                <a:lnTo>
                  <a:pt x="31434" y="86474"/>
                </a:lnTo>
                <a:lnTo>
                  <a:pt x="51878" y="40609"/>
                </a:lnTo>
                <a:lnTo>
                  <a:pt x="93693" y="11490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7" name="object 7"/>
          <p:cNvSpPr/>
          <p:nvPr/>
        </p:nvSpPr>
        <p:spPr>
          <a:xfrm>
            <a:off x="4914398" y="3308348"/>
            <a:ext cx="385347" cy="288200"/>
          </a:xfrm>
          <a:custGeom>
            <a:avLst/>
            <a:gdLst/>
            <a:ahLst/>
            <a:cxnLst/>
            <a:rect l="l" t="t" r="r" b="b"/>
            <a:pathLst>
              <a:path w="377825" h="282575">
                <a:moveTo>
                  <a:pt x="287301" y="0"/>
                </a:moveTo>
                <a:lnTo>
                  <a:pt x="288278" y="13272"/>
                </a:lnTo>
                <a:lnTo>
                  <a:pt x="300127" y="18856"/>
                </a:lnTo>
                <a:lnTo>
                  <a:pt x="310722" y="25953"/>
                </a:lnTo>
                <a:lnTo>
                  <a:pt x="335002" y="56386"/>
                </a:lnTo>
                <a:lnTo>
                  <a:pt x="348537" y="100625"/>
                </a:lnTo>
                <a:lnTo>
                  <a:pt x="351559" y="143770"/>
                </a:lnTo>
                <a:lnTo>
                  <a:pt x="351053" y="157561"/>
                </a:lnTo>
                <a:lnTo>
                  <a:pt x="345308" y="195629"/>
                </a:lnTo>
                <a:lnTo>
                  <a:pt x="325138" y="241464"/>
                </a:lnTo>
                <a:lnTo>
                  <a:pt x="283735" y="270875"/>
                </a:lnTo>
                <a:lnTo>
                  <a:pt x="298703" y="278758"/>
                </a:lnTo>
                <a:lnTo>
                  <a:pt x="340041" y="250973"/>
                </a:lnTo>
                <a:lnTo>
                  <a:pt x="362310" y="217619"/>
                </a:lnTo>
                <a:lnTo>
                  <a:pt x="375668" y="169003"/>
                </a:lnTo>
                <a:lnTo>
                  <a:pt x="377339" y="141228"/>
                </a:lnTo>
                <a:lnTo>
                  <a:pt x="376968" y="128034"/>
                </a:lnTo>
                <a:lnTo>
                  <a:pt x="367271" y="78726"/>
                </a:lnTo>
                <a:lnTo>
                  <a:pt x="350041" y="43364"/>
                </a:lnTo>
                <a:lnTo>
                  <a:pt x="322912" y="16099"/>
                </a:lnTo>
                <a:lnTo>
                  <a:pt x="300117" y="4126"/>
                </a:lnTo>
                <a:lnTo>
                  <a:pt x="287301" y="0"/>
                </a:lnTo>
                <a:close/>
              </a:path>
              <a:path w="377825" h="282575">
                <a:moveTo>
                  <a:pt x="89669" y="0"/>
                </a:moveTo>
                <a:lnTo>
                  <a:pt x="46498" y="22239"/>
                </a:lnTo>
                <a:lnTo>
                  <a:pt x="20400" y="53776"/>
                </a:lnTo>
                <a:lnTo>
                  <a:pt x="4871" y="95951"/>
                </a:lnTo>
                <a:lnTo>
                  <a:pt x="208" y="137833"/>
                </a:lnTo>
                <a:lnTo>
                  <a:pt x="0" y="154442"/>
                </a:lnTo>
                <a:lnTo>
                  <a:pt x="1140" y="167254"/>
                </a:lnTo>
                <a:lnTo>
                  <a:pt x="14357" y="215627"/>
                </a:lnTo>
                <a:lnTo>
                  <a:pt x="34900" y="249391"/>
                </a:lnTo>
                <a:lnTo>
                  <a:pt x="76809" y="278221"/>
                </a:lnTo>
                <a:lnTo>
                  <a:pt x="89669" y="282336"/>
                </a:lnTo>
                <a:lnTo>
                  <a:pt x="91341" y="270224"/>
                </a:lnTo>
                <a:lnTo>
                  <a:pt x="80790" y="265662"/>
                </a:lnTo>
                <a:lnTo>
                  <a:pt x="71032" y="259624"/>
                </a:lnTo>
                <a:lnTo>
                  <a:pt x="45378" y="230109"/>
                </a:lnTo>
                <a:lnTo>
                  <a:pt x="30822" y="193216"/>
                </a:lnTo>
                <a:lnTo>
                  <a:pt x="25700" y="153383"/>
                </a:lnTo>
                <a:lnTo>
                  <a:pt x="25360" y="138344"/>
                </a:lnTo>
                <a:lnTo>
                  <a:pt x="25768" y="124558"/>
                </a:lnTo>
                <a:lnTo>
                  <a:pt x="31408" y="86461"/>
                </a:lnTo>
                <a:lnTo>
                  <a:pt x="51862" y="40595"/>
                </a:lnTo>
                <a:lnTo>
                  <a:pt x="93692" y="11490"/>
                </a:lnTo>
                <a:lnTo>
                  <a:pt x="89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8" name="object 8"/>
          <p:cNvSpPr/>
          <p:nvPr/>
        </p:nvSpPr>
        <p:spPr>
          <a:xfrm>
            <a:off x="6157869" y="3308348"/>
            <a:ext cx="359441" cy="288200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1911" y="0"/>
                </a:moveTo>
                <a:lnTo>
                  <a:pt x="262888" y="13272"/>
                </a:lnTo>
                <a:lnTo>
                  <a:pt x="274733" y="18856"/>
                </a:lnTo>
                <a:lnTo>
                  <a:pt x="285322" y="25953"/>
                </a:lnTo>
                <a:lnTo>
                  <a:pt x="309612" y="56386"/>
                </a:lnTo>
                <a:lnTo>
                  <a:pt x="323147" y="100625"/>
                </a:lnTo>
                <a:lnTo>
                  <a:pt x="326169" y="143770"/>
                </a:lnTo>
                <a:lnTo>
                  <a:pt x="325663" y="157561"/>
                </a:lnTo>
                <a:lnTo>
                  <a:pt x="319918" y="195629"/>
                </a:lnTo>
                <a:lnTo>
                  <a:pt x="299748" y="241464"/>
                </a:lnTo>
                <a:lnTo>
                  <a:pt x="258345" y="270875"/>
                </a:lnTo>
                <a:lnTo>
                  <a:pt x="273301" y="278763"/>
                </a:lnTo>
                <a:lnTo>
                  <a:pt x="314627" y="250974"/>
                </a:lnTo>
                <a:lnTo>
                  <a:pt x="336907" y="217614"/>
                </a:lnTo>
                <a:lnTo>
                  <a:pt x="350278" y="169001"/>
                </a:lnTo>
                <a:lnTo>
                  <a:pt x="351949" y="141228"/>
                </a:lnTo>
                <a:lnTo>
                  <a:pt x="351577" y="128034"/>
                </a:lnTo>
                <a:lnTo>
                  <a:pt x="341867" y="78726"/>
                </a:lnTo>
                <a:lnTo>
                  <a:pt x="324651" y="43364"/>
                </a:lnTo>
                <a:lnTo>
                  <a:pt x="297510" y="16099"/>
                </a:lnTo>
                <a:lnTo>
                  <a:pt x="274717" y="4126"/>
                </a:lnTo>
                <a:lnTo>
                  <a:pt x="261911" y="0"/>
                </a:lnTo>
                <a:close/>
              </a:path>
              <a:path w="352425" h="282575">
                <a:moveTo>
                  <a:pt x="89669" y="0"/>
                </a:moveTo>
                <a:lnTo>
                  <a:pt x="46498" y="22239"/>
                </a:lnTo>
                <a:lnTo>
                  <a:pt x="20400" y="53776"/>
                </a:lnTo>
                <a:lnTo>
                  <a:pt x="4871" y="95951"/>
                </a:lnTo>
                <a:lnTo>
                  <a:pt x="208" y="137833"/>
                </a:lnTo>
                <a:lnTo>
                  <a:pt x="0" y="154442"/>
                </a:lnTo>
                <a:lnTo>
                  <a:pt x="1140" y="167254"/>
                </a:lnTo>
                <a:lnTo>
                  <a:pt x="14357" y="215627"/>
                </a:lnTo>
                <a:lnTo>
                  <a:pt x="34900" y="249391"/>
                </a:lnTo>
                <a:lnTo>
                  <a:pt x="76809" y="278221"/>
                </a:lnTo>
                <a:lnTo>
                  <a:pt x="89669" y="282336"/>
                </a:lnTo>
                <a:lnTo>
                  <a:pt x="91341" y="270224"/>
                </a:lnTo>
                <a:lnTo>
                  <a:pt x="80790" y="265662"/>
                </a:lnTo>
                <a:lnTo>
                  <a:pt x="71032" y="259624"/>
                </a:lnTo>
                <a:lnTo>
                  <a:pt x="45378" y="230109"/>
                </a:lnTo>
                <a:lnTo>
                  <a:pt x="30822" y="193216"/>
                </a:lnTo>
                <a:lnTo>
                  <a:pt x="25700" y="153383"/>
                </a:lnTo>
                <a:lnTo>
                  <a:pt x="25360" y="138344"/>
                </a:lnTo>
                <a:lnTo>
                  <a:pt x="25768" y="124558"/>
                </a:lnTo>
                <a:lnTo>
                  <a:pt x="31408" y="86461"/>
                </a:lnTo>
                <a:lnTo>
                  <a:pt x="51862" y="40595"/>
                </a:lnTo>
                <a:lnTo>
                  <a:pt x="93692" y="11490"/>
                </a:lnTo>
                <a:lnTo>
                  <a:pt x="89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9" name="object 9"/>
          <p:cNvSpPr/>
          <p:nvPr/>
        </p:nvSpPr>
        <p:spPr>
          <a:xfrm>
            <a:off x="7038650" y="3308348"/>
            <a:ext cx="359441" cy="288200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1912" y="0"/>
                </a:moveTo>
                <a:lnTo>
                  <a:pt x="262889" y="13272"/>
                </a:lnTo>
                <a:lnTo>
                  <a:pt x="274738" y="18856"/>
                </a:lnTo>
                <a:lnTo>
                  <a:pt x="285333" y="25953"/>
                </a:lnTo>
                <a:lnTo>
                  <a:pt x="309613" y="56386"/>
                </a:lnTo>
                <a:lnTo>
                  <a:pt x="323148" y="100625"/>
                </a:lnTo>
                <a:lnTo>
                  <a:pt x="326170" y="143770"/>
                </a:lnTo>
                <a:lnTo>
                  <a:pt x="325664" y="157561"/>
                </a:lnTo>
                <a:lnTo>
                  <a:pt x="319919" y="195629"/>
                </a:lnTo>
                <a:lnTo>
                  <a:pt x="299748" y="241464"/>
                </a:lnTo>
                <a:lnTo>
                  <a:pt x="258346" y="270875"/>
                </a:lnTo>
                <a:lnTo>
                  <a:pt x="273314" y="278758"/>
                </a:lnTo>
                <a:lnTo>
                  <a:pt x="314652" y="250973"/>
                </a:lnTo>
                <a:lnTo>
                  <a:pt x="336921" y="217619"/>
                </a:lnTo>
                <a:lnTo>
                  <a:pt x="350279" y="169003"/>
                </a:lnTo>
                <a:lnTo>
                  <a:pt x="351950" y="141228"/>
                </a:lnTo>
                <a:lnTo>
                  <a:pt x="351579" y="128034"/>
                </a:lnTo>
                <a:lnTo>
                  <a:pt x="341882" y="78726"/>
                </a:lnTo>
                <a:lnTo>
                  <a:pt x="324652" y="43364"/>
                </a:lnTo>
                <a:lnTo>
                  <a:pt x="297523" y="16099"/>
                </a:lnTo>
                <a:lnTo>
                  <a:pt x="274728" y="4126"/>
                </a:lnTo>
                <a:lnTo>
                  <a:pt x="261912" y="0"/>
                </a:lnTo>
                <a:close/>
              </a:path>
              <a:path w="352425" h="282575">
                <a:moveTo>
                  <a:pt x="89670" y="0"/>
                </a:moveTo>
                <a:lnTo>
                  <a:pt x="46505" y="22234"/>
                </a:lnTo>
                <a:lnTo>
                  <a:pt x="20410" y="53766"/>
                </a:lnTo>
                <a:lnTo>
                  <a:pt x="4884" y="95943"/>
                </a:lnTo>
                <a:lnTo>
                  <a:pt x="209" y="137821"/>
                </a:lnTo>
                <a:lnTo>
                  <a:pt x="0" y="154428"/>
                </a:lnTo>
                <a:lnTo>
                  <a:pt x="1140" y="167242"/>
                </a:lnTo>
                <a:lnTo>
                  <a:pt x="14367" y="215628"/>
                </a:lnTo>
                <a:lnTo>
                  <a:pt x="34901" y="249377"/>
                </a:lnTo>
                <a:lnTo>
                  <a:pt x="76806" y="278220"/>
                </a:lnTo>
                <a:lnTo>
                  <a:pt x="89670" y="282336"/>
                </a:lnTo>
                <a:lnTo>
                  <a:pt x="91366" y="270232"/>
                </a:lnTo>
                <a:lnTo>
                  <a:pt x="80810" y="265671"/>
                </a:lnTo>
                <a:lnTo>
                  <a:pt x="71048" y="259635"/>
                </a:lnTo>
                <a:lnTo>
                  <a:pt x="45401" y="230119"/>
                </a:lnTo>
                <a:lnTo>
                  <a:pt x="30843" y="193224"/>
                </a:lnTo>
                <a:lnTo>
                  <a:pt x="25702" y="153396"/>
                </a:lnTo>
                <a:lnTo>
                  <a:pt x="25360" y="138362"/>
                </a:lnTo>
                <a:lnTo>
                  <a:pt x="25770" y="124573"/>
                </a:lnTo>
                <a:lnTo>
                  <a:pt x="31422" y="86472"/>
                </a:lnTo>
                <a:lnTo>
                  <a:pt x="51865" y="40609"/>
                </a:lnTo>
                <a:lnTo>
                  <a:pt x="93693" y="11490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0" name="object 10"/>
          <p:cNvSpPr txBox="1"/>
          <p:nvPr/>
        </p:nvSpPr>
        <p:spPr>
          <a:xfrm>
            <a:off x="1402378" y="2874259"/>
            <a:ext cx="1977249" cy="1204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indent="-233149">
              <a:buFont typeface="Arial"/>
              <a:buChar char="•"/>
              <a:tabLst>
                <a:tab pos="246102" algn="l"/>
              </a:tabLst>
            </a:pPr>
            <a:r>
              <a:rPr sz="2448" b="1" spc="-10" dirty="0">
                <a:latin typeface="Calibri"/>
                <a:cs typeface="Calibri"/>
              </a:rPr>
              <a:t>Jo</a:t>
            </a:r>
            <a:r>
              <a:rPr sz="2448" b="1" dirty="0">
                <a:latin typeface="Calibri"/>
                <a:cs typeface="Calibri"/>
              </a:rPr>
              <a:t>i</a:t>
            </a:r>
            <a:r>
              <a:rPr sz="2448" b="1" spc="-5" dirty="0">
                <a:latin typeface="Calibri"/>
                <a:cs typeface="Calibri"/>
              </a:rPr>
              <a:t>n</a:t>
            </a:r>
            <a:r>
              <a:rPr sz="2448" b="1" spc="-46" dirty="0">
                <a:latin typeface="Calibri"/>
                <a:cs typeface="Calibri"/>
              </a:rPr>
              <a:t>t</a:t>
            </a:r>
            <a:r>
              <a:rPr sz="2448" b="1" spc="-10" dirty="0">
                <a:latin typeface="Calibri"/>
                <a:cs typeface="Calibri"/>
              </a:rPr>
              <a:t>:</a:t>
            </a:r>
            <a:endParaRPr sz="2448">
              <a:latin typeface="Calibri"/>
              <a:cs typeface="Calibri"/>
            </a:endParaRPr>
          </a:p>
          <a:p>
            <a:pPr marL="246102" indent="-233149">
              <a:spcBef>
                <a:spcPts val="223"/>
              </a:spcBef>
              <a:buFont typeface="Arial"/>
              <a:buChar char="•"/>
              <a:tabLst>
                <a:tab pos="246102" algn="l"/>
              </a:tabLst>
            </a:pPr>
            <a:r>
              <a:rPr sz="2448" b="1" spc="-25" dirty="0">
                <a:latin typeface="Calibri"/>
                <a:cs typeface="Calibri"/>
              </a:rPr>
              <a:t>M</a:t>
            </a:r>
            <a:r>
              <a:rPr sz="2448" b="1" dirty="0">
                <a:latin typeface="Calibri"/>
                <a:cs typeface="Calibri"/>
              </a:rPr>
              <a:t>a</a:t>
            </a:r>
            <a:r>
              <a:rPr sz="2448" b="1" spc="46" dirty="0">
                <a:latin typeface="Calibri"/>
                <a:cs typeface="Calibri"/>
              </a:rPr>
              <a:t>r</a:t>
            </a:r>
            <a:r>
              <a:rPr sz="2448" b="1" spc="-41" dirty="0">
                <a:latin typeface="Calibri"/>
                <a:cs typeface="Calibri"/>
              </a:rPr>
              <a:t>g</a:t>
            </a:r>
            <a:r>
              <a:rPr sz="2448" b="1" dirty="0">
                <a:latin typeface="Calibri"/>
                <a:cs typeface="Calibri"/>
              </a:rPr>
              <a:t>i</a:t>
            </a:r>
            <a:r>
              <a:rPr sz="2448" b="1" spc="-5" dirty="0">
                <a:latin typeface="Calibri"/>
                <a:cs typeface="Calibri"/>
              </a:rPr>
              <a:t>n</a:t>
            </a:r>
            <a:r>
              <a:rPr sz="2448" b="1" dirty="0">
                <a:latin typeface="Calibri"/>
                <a:cs typeface="Calibri"/>
              </a:rPr>
              <a:t>al</a:t>
            </a:r>
            <a:r>
              <a:rPr sz="2448" b="1" spc="25" dirty="0">
                <a:latin typeface="Calibri"/>
                <a:cs typeface="Calibri"/>
              </a:rPr>
              <a:t>s</a:t>
            </a:r>
            <a:r>
              <a:rPr sz="2448" b="1" spc="-10" dirty="0">
                <a:latin typeface="Calibri"/>
                <a:cs typeface="Calibri"/>
              </a:rPr>
              <a:t>:</a:t>
            </a:r>
            <a:endParaRPr sz="2448">
              <a:latin typeface="Calibri"/>
              <a:cs typeface="Calibri"/>
            </a:endParaRPr>
          </a:p>
          <a:p>
            <a:pPr marL="246102" indent="-233149">
              <a:spcBef>
                <a:spcPts val="224"/>
              </a:spcBef>
              <a:buFont typeface="Arial"/>
              <a:buChar char="•"/>
              <a:tabLst>
                <a:tab pos="246102" algn="l"/>
              </a:tabLst>
            </a:pPr>
            <a:r>
              <a:rPr sz="2448" b="1" spc="10" dirty="0">
                <a:latin typeface="Calibri"/>
                <a:cs typeface="Calibri"/>
              </a:rPr>
              <a:t>C</a:t>
            </a:r>
            <a:r>
              <a:rPr sz="2448" b="1" spc="-10" dirty="0">
                <a:latin typeface="Calibri"/>
                <a:cs typeface="Calibri"/>
              </a:rPr>
              <a:t>o</a:t>
            </a:r>
            <a:r>
              <a:rPr sz="2448" b="1" spc="-5" dirty="0">
                <a:latin typeface="Calibri"/>
                <a:cs typeface="Calibri"/>
              </a:rPr>
              <a:t>ndi</a:t>
            </a:r>
            <a:r>
              <a:rPr sz="2448" b="1" spc="-46" dirty="0">
                <a:latin typeface="Calibri"/>
                <a:cs typeface="Calibri"/>
              </a:rPr>
              <a:t>t</a:t>
            </a:r>
            <a:r>
              <a:rPr sz="2448" b="1" spc="-5" dirty="0">
                <a:latin typeface="Calibri"/>
                <a:cs typeface="Calibri"/>
              </a:rPr>
              <a:t>i</a:t>
            </a:r>
            <a:r>
              <a:rPr sz="2448" b="1" spc="-10" dirty="0">
                <a:latin typeface="Calibri"/>
                <a:cs typeface="Calibri"/>
              </a:rPr>
              <a:t>o</a:t>
            </a:r>
            <a:r>
              <a:rPr sz="2448" b="1" spc="-5" dirty="0">
                <a:latin typeface="Calibri"/>
                <a:cs typeface="Calibri"/>
              </a:rPr>
              <a:t>nal</a:t>
            </a:r>
            <a:r>
              <a:rPr sz="2448" b="1" spc="25" dirty="0">
                <a:latin typeface="Calibri"/>
                <a:cs typeface="Calibri"/>
              </a:rPr>
              <a:t>s</a:t>
            </a:r>
            <a:r>
              <a:rPr sz="2448" b="1" spc="-10" dirty="0">
                <a:latin typeface="Calibri"/>
                <a:cs typeface="Calibri"/>
              </a:rPr>
              <a:t>:</a:t>
            </a:r>
            <a:endParaRPr sz="2448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3888" y="2874203"/>
            <a:ext cx="772636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323171" algn="l"/>
              </a:tabLst>
            </a:pPr>
            <a:r>
              <a:rPr sz="2448" spc="-25" dirty="0">
                <a:latin typeface="Cambria Math"/>
                <a:cs typeface="Cambria Math"/>
              </a:rPr>
              <a:t>𝑝</a:t>
            </a:r>
            <a:r>
              <a:rPr sz="2448" spc="-25" dirty="0">
                <a:latin typeface="Times New Roman"/>
                <a:cs typeface="Times New Roman"/>
              </a:rPr>
              <a:t>	</a:t>
            </a:r>
            <a:r>
              <a:rPr sz="2448" spc="20" dirty="0">
                <a:latin typeface="Cambria Math"/>
                <a:cs typeface="Cambria Math"/>
              </a:rPr>
              <a:t>𝑥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𝑧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79449" y="2874203"/>
            <a:ext cx="1070551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608131" algn="l"/>
              </a:tabLst>
            </a:pPr>
            <a:r>
              <a:rPr sz="2448" dirty="0">
                <a:latin typeface="Cambria Math"/>
                <a:cs typeface="Cambria Math"/>
              </a:rPr>
              <a:t>~</a:t>
            </a:r>
            <a:r>
              <a:rPr sz="2448" spc="-10" dirty="0">
                <a:latin typeface="Times New Roman"/>
                <a:cs typeface="Times New Roman"/>
              </a:rPr>
              <a:t> </a:t>
            </a:r>
            <a:r>
              <a:rPr sz="2448" spc="-25" dirty="0">
                <a:latin typeface="Cambria Math"/>
                <a:cs typeface="Cambria Math"/>
              </a:rPr>
              <a:t>𝑞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122" dirty="0">
                <a:latin typeface="Cambria Math"/>
                <a:cs typeface="Cambria Math"/>
              </a:rPr>
              <a:t>𝑥</a:t>
            </a:r>
            <a:r>
              <a:rPr sz="2448" dirty="0">
                <a:latin typeface="Cambria Math"/>
                <a:cs typeface="Cambria Math"/>
              </a:rPr>
              <a:t>,</a:t>
            </a:r>
            <a:r>
              <a:rPr sz="2448" spc="-199" dirty="0">
                <a:latin typeface="Times New Roman"/>
                <a:cs typeface="Times New Roman"/>
              </a:rPr>
              <a:t> </a:t>
            </a:r>
            <a:r>
              <a:rPr sz="2448" dirty="0">
                <a:latin typeface="Cambria Math"/>
                <a:cs typeface="Cambria Math"/>
              </a:rPr>
              <a:t>𝑧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33888" y="3275733"/>
            <a:ext cx="502569" cy="384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323171" algn="l"/>
              </a:tabLst>
            </a:pPr>
            <a:r>
              <a:rPr sz="2448" spc="-25" dirty="0">
                <a:latin typeface="Cambria Math"/>
                <a:cs typeface="Cambria Math"/>
              </a:rPr>
              <a:t>𝑝</a:t>
            </a:r>
            <a:r>
              <a:rPr sz="2448" spc="-25" dirty="0">
                <a:latin typeface="Times New Roman"/>
                <a:cs typeface="Times New Roman"/>
              </a:rPr>
              <a:t>	</a:t>
            </a:r>
            <a:r>
              <a:rPr sz="2448" spc="-25" dirty="0">
                <a:latin typeface="Cambria Math"/>
                <a:cs typeface="Cambria Math"/>
              </a:rPr>
              <a:t>𝑥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0385" y="3275741"/>
            <a:ext cx="2883946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595178" algn="l"/>
                <a:tab pos="970807" algn="l"/>
                <a:tab pos="1838639" algn="l"/>
                <a:tab pos="2123599" algn="l"/>
                <a:tab pos="2719426" algn="l"/>
              </a:tabLst>
            </a:pPr>
            <a:r>
              <a:rPr sz="2448" dirty="0">
                <a:latin typeface="Cambria Math"/>
                <a:cs typeface="Cambria Math"/>
              </a:rPr>
              <a:t>~</a:t>
            </a:r>
            <a:r>
              <a:rPr sz="2448" spc="-112" dirty="0">
                <a:latin typeface="Times New Roman"/>
                <a:cs typeface="Times New Roman"/>
              </a:rPr>
              <a:t> </a:t>
            </a:r>
            <a:r>
              <a:rPr sz="2448" spc="-25" dirty="0">
                <a:latin typeface="Cambria Math"/>
                <a:cs typeface="Cambria Math"/>
              </a:rPr>
              <a:t>𝑞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dirty="0">
                <a:latin typeface="Cambria Math"/>
                <a:cs typeface="Cambria Math"/>
              </a:rPr>
              <a:t>𝑥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41" dirty="0">
                <a:latin typeface="Times New Roman"/>
                <a:cs typeface="Times New Roman"/>
              </a:rPr>
              <a:t> </a:t>
            </a:r>
            <a:r>
              <a:rPr sz="2448" spc="-25" dirty="0">
                <a:latin typeface="Cambria Math"/>
                <a:cs typeface="Cambria Math"/>
              </a:rPr>
              <a:t>𝑝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dirty="0">
                <a:latin typeface="Cambria Math"/>
                <a:cs typeface="Cambria Math"/>
              </a:rPr>
              <a:t>𝑧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dirty="0">
                <a:latin typeface="Cambria Math"/>
                <a:cs typeface="Cambria Math"/>
              </a:rPr>
              <a:t>~</a:t>
            </a:r>
            <a:r>
              <a:rPr sz="2448" spc="-112" dirty="0">
                <a:latin typeface="Times New Roman"/>
                <a:cs typeface="Times New Roman"/>
              </a:rPr>
              <a:t> </a:t>
            </a:r>
            <a:r>
              <a:rPr sz="2448" spc="-25" dirty="0">
                <a:latin typeface="Cambria Math"/>
                <a:cs typeface="Cambria Math"/>
              </a:rPr>
              <a:t>𝑞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dirty="0">
                <a:latin typeface="Cambria Math"/>
                <a:cs typeface="Cambria Math"/>
              </a:rPr>
              <a:t>𝑧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55867" y="3709896"/>
            <a:ext cx="631450" cy="288200"/>
          </a:xfrm>
          <a:custGeom>
            <a:avLst/>
            <a:gdLst/>
            <a:ahLst/>
            <a:cxnLst/>
            <a:rect l="l" t="t" r="r" b="b"/>
            <a:pathLst>
              <a:path w="619125" h="282575">
                <a:moveTo>
                  <a:pt x="528613" y="0"/>
                </a:moveTo>
                <a:lnTo>
                  <a:pt x="529636" y="13257"/>
                </a:lnTo>
                <a:lnTo>
                  <a:pt x="541467" y="18853"/>
                </a:lnTo>
                <a:lnTo>
                  <a:pt x="552052" y="25956"/>
                </a:lnTo>
                <a:lnTo>
                  <a:pt x="576346" y="56390"/>
                </a:lnTo>
                <a:lnTo>
                  <a:pt x="589879" y="100628"/>
                </a:lnTo>
                <a:lnTo>
                  <a:pt x="592900" y="143776"/>
                </a:lnTo>
                <a:lnTo>
                  <a:pt x="592393" y="157565"/>
                </a:lnTo>
                <a:lnTo>
                  <a:pt x="586640" y="195627"/>
                </a:lnTo>
                <a:lnTo>
                  <a:pt x="566445" y="241455"/>
                </a:lnTo>
                <a:lnTo>
                  <a:pt x="525047" y="270875"/>
                </a:lnTo>
                <a:lnTo>
                  <a:pt x="540009" y="278748"/>
                </a:lnTo>
                <a:lnTo>
                  <a:pt x="581350" y="250964"/>
                </a:lnTo>
                <a:lnTo>
                  <a:pt x="603627" y="217620"/>
                </a:lnTo>
                <a:lnTo>
                  <a:pt x="616984" y="168999"/>
                </a:lnTo>
                <a:lnTo>
                  <a:pt x="618651" y="141230"/>
                </a:lnTo>
                <a:lnTo>
                  <a:pt x="618279" y="128034"/>
                </a:lnTo>
                <a:lnTo>
                  <a:pt x="608584" y="78713"/>
                </a:lnTo>
                <a:lnTo>
                  <a:pt x="591359" y="43364"/>
                </a:lnTo>
                <a:lnTo>
                  <a:pt x="564234" y="16099"/>
                </a:lnTo>
                <a:lnTo>
                  <a:pt x="541430" y="4126"/>
                </a:lnTo>
                <a:lnTo>
                  <a:pt x="528613" y="0"/>
                </a:lnTo>
                <a:close/>
              </a:path>
              <a:path w="619125" h="282575">
                <a:moveTo>
                  <a:pt x="89670" y="0"/>
                </a:moveTo>
                <a:lnTo>
                  <a:pt x="46543" y="22224"/>
                </a:lnTo>
                <a:lnTo>
                  <a:pt x="20440" y="53756"/>
                </a:lnTo>
                <a:lnTo>
                  <a:pt x="4888" y="95926"/>
                </a:lnTo>
                <a:lnTo>
                  <a:pt x="209" y="137808"/>
                </a:lnTo>
                <a:lnTo>
                  <a:pt x="0" y="154412"/>
                </a:lnTo>
                <a:lnTo>
                  <a:pt x="1140" y="167224"/>
                </a:lnTo>
                <a:lnTo>
                  <a:pt x="14372" y="215620"/>
                </a:lnTo>
                <a:lnTo>
                  <a:pt x="34921" y="249363"/>
                </a:lnTo>
                <a:lnTo>
                  <a:pt x="76819" y="278206"/>
                </a:lnTo>
                <a:lnTo>
                  <a:pt x="89670" y="282327"/>
                </a:lnTo>
                <a:lnTo>
                  <a:pt x="91376" y="270223"/>
                </a:lnTo>
                <a:lnTo>
                  <a:pt x="80824" y="265653"/>
                </a:lnTo>
                <a:lnTo>
                  <a:pt x="71066" y="259612"/>
                </a:lnTo>
                <a:lnTo>
                  <a:pt x="45414" y="230104"/>
                </a:lnTo>
                <a:lnTo>
                  <a:pt x="30856" y="193213"/>
                </a:lnTo>
                <a:lnTo>
                  <a:pt x="25732" y="153385"/>
                </a:lnTo>
                <a:lnTo>
                  <a:pt x="25391" y="138350"/>
                </a:lnTo>
                <a:lnTo>
                  <a:pt x="25798" y="124569"/>
                </a:lnTo>
                <a:lnTo>
                  <a:pt x="31436" y="86473"/>
                </a:lnTo>
                <a:lnTo>
                  <a:pt x="51887" y="40596"/>
                </a:lnTo>
                <a:lnTo>
                  <a:pt x="93694" y="11460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6" name="object 16"/>
          <p:cNvSpPr txBox="1"/>
          <p:nvPr/>
        </p:nvSpPr>
        <p:spPr>
          <a:xfrm>
            <a:off x="3733888" y="3677279"/>
            <a:ext cx="759683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323171" algn="l"/>
              </a:tabLst>
            </a:pPr>
            <a:r>
              <a:rPr sz="2448" spc="-25" dirty="0">
                <a:latin typeface="Cambria Math"/>
                <a:cs typeface="Cambria Math"/>
              </a:rPr>
              <a:t>𝑝</a:t>
            </a:r>
            <a:r>
              <a:rPr sz="2448" spc="-25" dirty="0">
                <a:latin typeface="Times New Roman"/>
                <a:cs typeface="Times New Roman"/>
              </a:rPr>
              <a:t>	</a:t>
            </a:r>
            <a:r>
              <a:rPr sz="2448" spc="20" dirty="0">
                <a:latin typeface="Cambria Math"/>
                <a:cs typeface="Cambria Math"/>
              </a:rPr>
              <a:t>𝑥</a:t>
            </a:r>
            <a:r>
              <a:rPr sz="2448" spc="41" dirty="0">
                <a:latin typeface="Cambria Math"/>
                <a:cs typeface="Cambria Math"/>
              </a:rPr>
              <a:t>|</a:t>
            </a:r>
            <a:r>
              <a:rPr sz="2448" dirty="0">
                <a:latin typeface="Cambria Math"/>
                <a:cs typeface="Cambria Math"/>
              </a:rPr>
              <a:t>𝑧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50064" y="3709896"/>
            <a:ext cx="644403" cy="288200"/>
          </a:xfrm>
          <a:custGeom>
            <a:avLst/>
            <a:gdLst/>
            <a:ahLst/>
            <a:cxnLst/>
            <a:rect l="l" t="t" r="r" b="b"/>
            <a:pathLst>
              <a:path w="631825" h="282575">
                <a:moveTo>
                  <a:pt x="541323" y="0"/>
                </a:moveTo>
                <a:lnTo>
                  <a:pt x="542317" y="13255"/>
                </a:lnTo>
                <a:lnTo>
                  <a:pt x="554157" y="18851"/>
                </a:lnTo>
                <a:lnTo>
                  <a:pt x="564742" y="25954"/>
                </a:lnTo>
                <a:lnTo>
                  <a:pt x="589023" y="56385"/>
                </a:lnTo>
                <a:lnTo>
                  <a:pt x="602558" y="100624"/>
                </a:lnTo>
                <a:lnTo>
                  <a:pt x="605580" y="143769"/>
                </a:lnTo>
                <a:lnTo>
                  <a:pt x="605073" y="157560"/>
                </a:lnTo>
                <a:lnTo>
                  <a:pt x="599326" y="195625"/>
                </a:lnTo>
                <a:lnTo>
                  <a:pt x="579156" y="241455"/>
                </a:lnTo>
                <a:lnTo>
                  <a:pt x="537757" y="270875"/>
                </a:lnTo>
                <a:lnTo>
                  <a:pt x="552704" y="278753"/>
                </a:lnTo>
                <a:lnTo>
                  <a:pt x="594034" y="250965"/>
                </a:lnTo>
                <a:lnTo>
                  <a:pt x="616313" y="217613"/>
                </a:lnTo>
                <a:lnTo>
                  <a:pt x="629689" y="168996"/>
                </a:lnTo>
                <a:lnTo>
                  <a:pt x="631361" y="141228"/>
                </a:lnTo>
                <a:lnTo>
                  <a:pt x="630988" y="128032"/>
                </a:lnTo>
                <a:lnTo>
                  <a:pt x="621279" y="78712"/>
                </a:lnTo>
                <a:lnTo>
                  <a:pt x="604062" y="43364"/>
                </a:lnTo>
                <a:lnTo>
                  <a:pt x="576921" y="16099"/>
                </a:lnTo>
                <a:lnTo>
                  <a:pt x="554129" y="4126"/>
                </a:lnTo>
                <a:lnTo>
                  <a:pt x="541323" y="0"/>
                </a:lnTo>
                <a:close/>
              </a:path>
              <a:path w="631825" h="282575">
                <a:moveTo>
                  <a:pt x="89670" y="0"/>
                </a:moveTo>
                <a:lnTo>
                  <a:pt x="46512" y="22227"/>
                </a:lnTo>
                <a:lnTo>
                  <a:pt x="20417" y="53750"/>
                </a:lnTo>
                <a:lnTo>
                  <a:pt x="4886" y="95922"/>
                </a:lnTo>
                <a:lnTo>
                  <a:pt x="209" y="137805"/>
                </a:lnTo>
                <a:lnTo>
                  <a:pt x="0" y="154410"/>
                </a:lnTo>
                <a:lnTo>
                  <a:pt x="1140" y="167223"/>
                </a:lnTo>
                <a:lnTo>
                  <a:pt x="14365" y="215611"/>
                </a:lnTo>
                <a:lnTo>
                  <a:pt x="34905" y="249363"/>
                </a:lnTo>
                <a:lnTo>
                  <a:pt x="76807" y="278206"/>
                </a:lnTo>
                <a:lnTo>
                  <a:pt x="89670" y="282327"/>
                </a:lnTo>
                <a:lnTo>
                  <a:pt x="91356" y="270226"/>
                </a:lnTo>
                <a:lnTo>
                  <a:pt x="80802" y="265657"/>
                </a:lnTo>
                <a:lnTo>
                  <a:pt x="71043" y="259616"/>
                </a:lnTo>
                <a:lnTo>
                  <a:pt x="45400" y="230101"/>
                </a:lnTo>
                <a:lnTo>
                  <a:pt x="30843" y="193207"/>
                </a:lnTo>
                <a:lnTo>
                  <a:pt x="25703" y="153379"/>
                </a:lnTo>
                <a:lnTo>
                  <a:pt x="25361" y="138345"/>
                </a:lnTo>
                <a:lnTo>
                  <a:pt x="25770" y="124565"/>
                </a:lnTo>
                <a:lnTo>
                  <a:pt x="31424" y="86470"/>
                </a:lnTo>
                <a:lnTo>
                  <a:pt x="51875" y="40596"/>
                </a:lnTo>
                <a:lnTo>
                  <a:pt x="93694" y="11460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18" name="object 18"/>
          <p:cNvSpPr txBox="1"/>
          <p:nvPr/>
        </p:nvSpPr>
        <p:spPr>
          <a:xfrm>
            <a:off x="4666492" y="3677279"/>
            <a:ext cx="2523210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2448" dirty="0">
                <a:latin typeface="Cambria Math"/>
                <a:cs typeface="Cambria Math"/>
              </a:rPr>
              <a:t>~</a:t>
            </a:r>
            <a:r>
              <a:rPr sz="2448" spc="-112" dirty="0">
                <a:latin typeface="Times New Roman"/>
                <a:cs typeface="Times New Roman"/>
              </a:rPr>
              <a:t> </a:t>
            </a:r>
            <a:r>
              <a:rPr sz="2448" spc="82" dirty="0">
                <a:latin typeface="Cambria Math"/>
                <a:cs typeface="Cambria Math"/>
              </a:rPr>
              <a:t>𝑞</a:t>
            </a:r>
            <a:r>
              <a:rPr sz="2448" dirty="0">
                <a:latin typeface="Cambria Math"/>
                <a:cs typeface="Cambria Math"/>
              </a:rPr>
              <a:t>(</a:t>
            </a:r>
            <a:r>
              <a:rPr sz="2448" spc="20" dirty="0">
                <a:latin typeface="Cambria Math"/>
                <a:cs typeface="Cambria Math"/>
              </a:rPr>
              <a:t>𝑥</a:t>
            </a:r>
            <a:r>
              <a:rPr sz="2448" spc="41" dirty="0">
                <a:latin typeface="Cambria Math"/>
                <a:cs typeface="Cambria Math"/>
              </a:rPr>
              <a:t>|</a:t>
            </a:r>
            <a:r>
              <a:rPr sz="2448" spc="36" dirty="0">
                <a:latin typeface="Cambria Math"/>
                <a:cs typeface="Cambria Math"/>
              </a:rPr>
              <a:t>𝑧</a:t>
            </a:r>
            <a:r>
              <a:rPr sz="2448" dirty="0">
                <a:latin typeface="Cambria Math"/>
                <a:cs typeface="Cambria Math"/>
              </a:rPr>
              <a:t>)</a:t>
            </a:r>
            <a:r>
              <a:rPr sz="2448" spc="-102" dirty="0">
                <a:latin typeface="Times New Roman"/>
                <a:cs typeface="Times New Roman"/>
              </a:rPr>
              <a:t> </a:t>
            </a:r>
            <a:r>
              <a:rPr sz="2448" spc="-51" dirty="0">
                <a:latin typeface="Calibri"/>
                <a:cs typeface="Calibri"/>
              </a:rPr>
              <a:t>a</a:t>
            </a:r>
            <a:r>
              <a:rPr sz="2448" spc="36" dirty="0">
                <a:latin typeface="Calibri"/>
                <a:cs typeface="Calibri"/>
              </a:rPr>
              <a:t>n</a:t>
            </a:r>
            <a:r>
              <a:rPr sz="2448" dirty="0">
                <a:latin typeface="Calibri"/>
                <a:cs typeface="Calibri"/>
              </a:rPr>
              <a:t>d</a:t>
            </a:r>
            <a:r>
              <a:rPr sz="2448" spc="41" dirty="0">
                <a:latin typeface="Times New Roman"/>
                <a:cs typeface="Times New Roman"/>
              </a:rPr>
              <a:t> </a:t>
            </a:r>
            <a:r>
              <a:rPr sz="2448" spc="-25" dirty="0">
                <a:latin typeface="Cambria Math"/>
                <a:cs typeface="Cambria Math"/>
              </a:rPr>
              <a:t>𝑝</a:t>
            </a:r>
            <a:r>
              <a:rPr sz="2448" dirty="0">
                <a:latin typeface="Times New Roman"/>
                <a:cs typeface="Times New Roman"/>
              </a:rPr>
              <a:t> </a:t>
            </a:r>
            <a:r>
              <a:rPr sz="2448" spc="-245" dirty="0">
                <a:latin typeface="Times New Roman"/>
                <a:cs typeface="Times New Roman"/>
              </a:rPr>
              <a:t> </a:t>
            </a:r>
            <a:r>
              <a:rPr sz="2448" spc="36" dirty="0">
                <a:latin typeface="Cambria Math"/>
                <a:cs typeface="Cambria Math"/>
              </a:rPr>
              <a:t>𝑧</a:t>
            </a:r>
            <a:r>
              <a:rPr sz="2448" spc="41" dirty="0">
                <a:latin typeface="Cambria Math"/>
                <a:cs typeface="Cambria Math"/>
              </a:rPr>
              <a:t>|</a:t>
            </a:r>
            <a:r>
              <a:rPr sz="2448" dirty="0">
                <a:latin typeface="Cambria Math"/>
                <a:cs typeface="Cambria Math"/>
              </a:rPr>
              <a:t>𝑥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80572" y="3709896"/>
            <a:ext cx="644403" cy="288200"/>
          </a:xfrm>
          <a:custGeom>
            <a:avLst/>
            <a:gdLst/>
            <a:ahLst/>
            <a:cxnLst/>
            <a:rect l="l" t="t" r="r" b="b"/>
            <a:pathLst>
              <a:path w="631825" h="282575">
                <a:moveTo>
                  <a:pt x="541323" y="0"/>
                </a:moveTo>
                <a:lnTo>
                  <a:pt x="542317" y="13255"/>
                </a:lnTo>
                <a:lnTo>
                  <a:pt x="554161" y="18851"/>
                </a:lnTo>
                <a:lnTo>
                  <a:pt x="564752" y="25954"/>
                </a:lnTo>
                <a:lnTo>
                  <a:pt x="589023" y="56385"/>
                </a:lnTo>
                <a:lnTo>
                  <a:pt x="602558" y="100624"/>
                </a:lnTo>
                <a:lnTo>
                  <a:pt x="605580" y="143769"/>
                </a:lnTo>
                <a:lnTo>
                  <a:pt x="605073" y="157560"/>
                </a:lnTo>
                <a:lnTo>
                  <a:pt x="599326" y="195625"/>
                </a:lnTo>
                <a:lnTo>
                  <a:pt x="579155" y="241455"/>
                </a:lnTo>
                <a:lnTo>
                  <a:pt x="537757" y="270875"/>
                </a:lnTo>
                <a:lnTo>
                  <a:pt x="552717" y="278748"/>
                </a:lnTo>
                <a:lnTo>
                  <a:pt x="594058" y="250964"/>
                </a:lnTo>
                <a:lnTo>
                  <a:pt x="616326" y="217619"/>
                </a:lnTo>
                <a:lnTo>
                  <a:pt x="629689" y="168998"/>
                </a:lnTo>
                <a:lnTo>
                  <a:pt x="631361" y="141228"/>
                </a:lnTo>
                <a:lnTo>
                  <a:pt x="630989" y="128032"/>
                </a:lnTo>
                <a:lnTo>
                  <a:pt x="621292" y="78712"/>
                </a:lnTo>
                <a:lnTo>
                  <a:pt x="604063" y="43364"/>
                </a:lnTo>
                <a:lnTo>
                  <a:pt x="576933" y="16099"/>
                </a:lnTo>
                <a:lnTo>
                  <a:pt x="554139" y="4126"/>
                </a:lnTo>
                <a:lnTo>
                  <a:pt x="541323" y="0"/>
                </a:lnTo>
                <a:close/>
              </a:path>
              <a:path w="631825" h="282575">
                <a:moveTo>
                  <a:pt x="89670" y="0"/>
                </a:moveTo>
                <a:lnTo>
                  <a:pt x="46543" y="22224"/>
                </a:lnTo>
                <a:lnTo>
                  <a:pt x="20440" y="53756"/>
                </a:lnTo>
                <a:lnTo>
                  <a:pt x="4888" y="95926"/>
                </a:lnTo>
                <a:lnTo>
                  <a:pt x="209" y="137808"/>
                </a:lnTo>
                <a:lnTo>
                  <a:pt x="0" y="154412"/>
                </a:lnTo>
                <a:lnTo>
                  <a:pt x="1140" y="167224"/>
                </a:lnTo>
                <a:lnTo>
                  <a:pt x="14372" y="215620"/>
                </a:lnTo>
                <a:lnTo>
                  <a:pt x="34921" y="249363"/>
                </a:lnTo>
                <a:lnTo>
                  <a:pt x="76819" y="278206"/>
                </a:lnTo>
                <a:lnTo>
                  <a:pt x="89670" y="282327"/>
                </a:lnTo>
                <a:lnTo>
                  <a:pt x="91376" y="270223"/>
                </a:lnTo>
                <a:lnTo>
                  <a:pt x="80824" y="265653"/>
                </a:lnTo>
                <a:lnTo>
                  <a:pt x="71066" y="259612"/>
                </a:lnTo>
                <a:lnTo>
                  <a:pt x="45414" y="230104"/>
                </a:lnTo>
                <a:lnTo>
                  <a:pt x="30856" y="193213"/>
                </a:lnTo>
                <a:lnTo>
                  <a:pt x="25732" y="153385"/>
                </a:lnTo>
                <a:lnTo>
                  <a:pt x="25391" y="138350"/>
                </a:lnTo>
                <a:lnTo>
                  <a:pt x="25798" y="124569"/>
                </a:lnTo>
                <a:lnTo>
                  <a:pt x="31436" y="86473"/>
                </a:lnTo>
                <a:lnTo>
                  <a:pt x="51887" y="40596"/>
                </a:lnTo>
                <a:lnTo>
                  <a:pt x="93694" y="11460"/>
                </a:lnTo>
                <a:lnTo>
                  <a:pt x="89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6"/>
          </a:p>
        </p:txBody>
      </p:sp>
      <p:sp>
        <p:nvSpPr>
          <p:cNvPr id="20" name="object 20"/>
          <p:cNvSpPr txBox="1"/>
          <p:nvPr/>
        </p:nvSpPr>
        <p:spPr>
          <a:xfrm>
            <a:off x="7373626" y="3677279"/>
            <a:ext cx="1046588" cy="376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>
              <a:tabLst>
                <a:tab pos="608131" algn="l"/>
              </a:tabLst>
            </a:pPr>
            <a:r>
              <a:rPr sz="2448" dirty="0">
                <a:latin typeface="Cambria Math"/>
                <a:cs typeface="Cambria Math"/>
              </a:rPr>
              <a:t>~</a:t>
            </a:r>
            <a:r>
              <a:rPr sz="2448" spc="-112" dirty="0">
                <a:latin typeface="Times New Roman"/>
                <a:cs typeface="Times New Roman"/>
              </a:rPr>
              <a:t> </a:t>
            </a:r>
            <a:r>
              <a:rPr sz="2448" spc="-25" dirty="0">
                <a:latin typeface="Cambria Math"/>
                <a:cs typeface="Cambria Math"/>
              </a:rPr>
              <a:t>𝑞</a:t>
            </a:r>
            <a:r>
              <a:rPr sz="2448" dirty="0">
                <a:latin typeface="Times New Roman"/>
                <a:cs typeface="Times New Roman"/>
              </a:rPr>
              <a:t>	</a:t>
            </a:r>
            <a:r>
              <a:rPr sz="2448" spc="36" dirty="0">
                <a:latin typeface="Cambria Math"/>
                <a:cs typeface="Cambria Math"/>
              </a:rPr>
              <a:t>𝑧</a:t>
            </a:r>
            <a:r>
              <a:rPr sz="2448" spc="41" dirty="0">
                <a:latin typeface="Cambria Math"/>
                <a:cs typeface="Cambria Math"/>
              </a:rPr>
              <a:t>|</a:t>
            </a:r>
            <a:r>
              <a:rPr sz="2448" dirty="0">
                <a:latin typeface="Cambria Math"/>
                <a:cs typeface="Cambria Math"/>
              </a:rPr>
              <a:t>𝑥</a:t>
            </a:r>
            <a:endParaRPr sz="2448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4606" y="6566878"/>
            <a:ext cx="6326159" cy="188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1224" spc="-41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m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o</a:t>
            </a:r>
            <a:r>
              <a:rPr sz="1224" spc="-31" dirty="0">
                <a:solidFill>
                  <a:srgbClr val="898989"/>
                </a:solidFill>
                <a:latin typeface="Calibri"/>
                <a:cs typeface="Calibri"/>
              </a:rPr>
              <a:t>u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li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15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5" dirty="0">
                <a:solidFill>
                  <a:srgbClr val="898989"/>
                </a:solidFill>
                <a:latin typeface="Calibri"/>
                <a:cs typeface="Calibri"/>
              </a:rPr>
              <a:t>c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spc="-3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,</a:t>
            </a:r>
            <a:r>
              <a:rPr sz="1224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et</a:t>
            </a:r>
            <a:r>
              <a:rPr sz="1224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2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spc="20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-10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24" b="1" spc="-4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31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10" dirty="0">
                <a:solidFill>
                  <a:srgbClr val="898989"/>
                </a:solidFill>
                <a:latin typeface="Calibri"/>
                <a:cs typeface="Calibri"/>
              </a:rPr>
              <a:t>s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iall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y</a:t>
            </a:r>
            <a:r>
              <a:rPr sz="1224" b="1" spc="2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spc="5" dirty="0">
                <a:solidFill>
                  <a:srgbClr val="898989"/>
                </a:solidFill>
                <a:latin typeface="Calibri"/>
                <a:cs typeface="Calibri"/>
              </a:rPr>
              <a:t>l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ea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10" dirty="0">
                <a:solidFill>
                  <a:srgbClr val="898989"/>
                </a:solidFill>
                <a:latin typeface="Calibri"/>
                <a:cs typeface="Calibri"/>
              </a:rPr>
              <a:t>d</a:t>
            </a:r>
            <a:r>
              <a:rPr sz="1224" b="1" spc="-4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b="1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15" dirty="0">
                <a:solidFill>
                  <a:srgbClr val="898989"/>
                </a:solidFill>
                <a:latin typeface="Calibri"/>
                <a:cs typeface="Calibri"/>
              </a:rPr>
              <a:t>f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31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b="1" spc="-56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b="1" spc="-5" dirty="0">
                <a:solidFill>
                  <a:srgbClr val="898989"/>
                </a:solidFill>
                <a:latin typeface="Calibri"/>
                <a:cs typeface="Calibri"/>
              </a:rPr>
              <a:t>ce</a:t>
            </a:r>
            <a:r>
              <a:rPr sz="1224" spc="-107" dirty="0">
                <a:solidFill>
                  <a:srgbClr val="898989"/>
                </a:solidFill>
                <a:latin typeface="Calibri"/>
                <a:cs typeface="Calibri"/>
              </a:rPr>
              <a:t>”</a:t>
            </a:r>
            <a:r>
              <a:rPr sz="1224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spc="97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i="1" spc="-36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15" dirty="0">
                <a:solidFill>
                  <a:srgbClr val="898989"/>
                </a:solidFill>
                <a:latin typeface="Calibri"/>
                <a:cs typeface="Calibri"/>
              </a:rPr>
              <a:t>e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p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n</a:t>
            </a:r>
            <a:r>
              <a:rPr sz="1224" i="1" dirty="0">
                <a:solidFill>
                  <a:srgbClr val="898989"/>
                </a:solidFill>
                <a:latin typeface="Calibri"/>
                <a:cs typeface="Calibri"/>
              </a:rPr>
              <a:t>t</a:t>
            </a:r>
            <a:r>
              <a:rPr sz="1224" i="1" spc="-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a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r</a:t>
            </a:r>
            <a:r>
              <a:rPr sz="1224" i="1" spc="-25" dirty="0">
                <a:solidFill>
                  <a:srgbClr val="898989"/>
                </a:solidFill>
                <a:latin typeface="Calibri"/>
                <a:cs typeface="Calibri"/>
              </a:rPr>
              <a:t>X</a:t>
            </a:r>
            <a:r>
              <a:rPr sz="1224" i="1" spc="20" dirty="0">
                <a:solidFill>
                  <a:srgbClr val="898989"/>
                </a:solidFill>
                <a:latin typeface="Calibri"/>
                <a:cs typeface="Calibri"/>
              </a:rPr>
              <a:t>i</a:t>
            </a:r>
            <a:r>
              <a:rPr sz="1224" i="1" spc="-46" dirty="0">
                <a:solidFill>
                  <a:srgbClr val="898989"/>
                </a:solidFill>
                <a:latin typeface="Calibri"/>
                <a:cs typeface="Calibri"/>
              </a:rPr>
              <a:t>v</a:t>
            </a:r>
            <a:r>
              <a:rPr sz="1224" i="1" spc="-31" dirty="0">
                <a:solidFill>
                  <a:srgbClr val="898989"/>
                </a:solidFill>
                <a:latin typeface="Calibri"/>
                <a:cs typeface="Calibri"/>
              </a:rPr>
              <a:t>: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1606</a:t>
            </a:r>
            <a:r>
              <a:rPr sz="1224" i="1" spc="-5" dirty="0">
                <a:solidFill>
                  <a:srgbClr val="898989"/>
                </a:solidFill>
                <a:latin typeface="Calibri"/>
                <a:cs typeface="Calibri"/>
              </a:rPr>
              <a:t>.</a:t>
            </a:r>
            <a:r>
              <a:rPr sz="1224" i="1" spc="-20" dirty="0">
                <a:solidFill>
                  <a:srgbClr val="898989"/>
                </a:solidFill>
                <a:latin typeface="Calibri"/>
                <a:cs typeface="Calibri"/>
              </a:rPr>
              <a:t>0070</a:t>
            </a:r>
            <a:r>
              <a:rPr sz="1224" i="1" spc="-1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224" i="1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i="1" spc="-112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(</a:t>
            </a:r>
            <a:r>
              <a:rPr sz="1224" spc="-10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  <a:r>
              <a:rPr sz="1224" spc="-20" dirty="0">
                <a:solidFill>
                  <a:srgbClr val="898989"/>
                </a:solidFill>
                <a:latin typeface="Calibri"/>
                <a:cs typeface="Calibri"/>
              </a:rPr>
              <a:t>016</a:t>
            </a:r>
            <a:r>
              <a:rPr sz="1224" spc="36" dirty="0">
                <a:solidFill>
                  <a:srgbClr val="898989"/>
                </a:solidFill>
                <a:latin typeface="Calibri"/>
                <a:cs typeface="Calibri"/>
              </a:rPr>
              <a:t>).</a:t>
            </a:r>
            <a:endParaRPr sz="1224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6075" y="4658626"/>
            <a:ext cx="10341535" cy="136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marR="5181" indent="-233149">
              <a:lnSpc>
                <a:spcPts val="3162"/>
              </a:lnSpc>
              <a:buFont typeface="Arial"/>
              <a:buChar char="•"/>
              <a:tabLst>
                <a:tab pos="246102" algn="l"/>
              </a:tabLst>
            </a:pPr>
            <a:r>
              <a:rPr sz="2856" spc="-10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275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la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31" dirty="0">
                <a:latin typeface="Calibri"/>
                <a:cs typeface="Calibri"/>
              </a:rPr>
              <a:t>p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31" dirty="0">
                <a:latin typeface="Calibri"/>
                <a:cs typeface="Calibri"/>
              </a:rPr>
              <a:t>n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dirty="0">
                <a:latin typeface="Calibri"/>
                <a:cs typeface="Calibri"/>
              </a:rPr>
              <a:t>cc</a:t>
            </a:r>
            <a:r>
              <a:rPr sz="2856" spc="-10" dirty="0">
                <a:latin typeface="Calibri"/>
                <a:cs typeface="Calibri"/>
              </a:rPr>
              <a:t>ess</a:t>
            </a:r>
            <a:r>
              <a:rPr sz="2856" spc="25" dirty="0">
                <a:latin typeface="Calibri"/>
                <a:cs typeface="Calibri"/>
              </a:rPr>
              <a:t>fu</a:t>
            </a:r>
            <a:r>
              <a:rPr sz="2856" spc="-46" dirty="0">
                <a:latin typeface="Calibri"/>
                <a:cs typeface="Calibri"/>
              </a:rPr>
              <a:t>ll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-173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15" dirty="0">
                <a:latin typeface="Calibri"/>
                <a:cs typeface="Calibri"/>
              </a:rPr>
              <a:t>d</a:t>
            </a:r>
            <a:r>
              <a:rPr sz="2856" spc="-280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41" dirty="0">
                <a:latin typeface="Calibri"/>
                <a:cs typeface="Calibri"/>
              </a:rPr>
              <a:t>m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  <a:p>
            <a:pPr marL="246102" indent="-233149">
              <a:spcBef>
                <a:spcPts val="592"/>
              </a:spcBef>
              <a:buFont typeface="Arial"/>
              <a:buChar char="•"/>
              <a:tabLst>
                <a:tab pos="246102" algn="l"/>
              </a:tabLst>
            </a:pPr>
            <a:r>
              <a:rPr sz="2856" spc="-46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148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spc="-25" dirty="0">
                <a:latin typeface="Calibri"/>
                <a:cs typeface="Calibri"/>
              </a:rPr>
              <a:t>m</a:t>
            </a:r>
            <a:r>
              <a:rPr sz="2856" spc="-245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1" dirty="0">
                <a:latin typeface="Calibri"/>
                <a:cs typeface="Calibri"/>
              </a:rPr>
              <a:t>i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25" dirty="0">
                <a:latin typeface="Calibri"/>
                <a:cs typeface="Calibri"/>
              </a:rPr>
              <a:t>up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15" dirty="0">
                <a:latin typeface="Calibri"/>
                <a:cs typeface="Calibri"/>
              </a:rPr>
              <a:t>v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10" dirty="0">
                <a:latin typeface="Calibri"/>
                <a:cs typeface="Calibri"/>
              </a:rPr>
              <a:t>s</a:t>
            </a:r>
            <a:r>
              <a:rPr sz="2856" spc="15" dirty="0">
                <a:latin typeface="Calibri"/>
                <a:cs typeface="Calibri"/>
              </a:rPr>
              <a:t>k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53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0515" y="749405"/>
            <a:ext cx="2207161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Su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mm</a:t>
            </a:r>
            <a:r>
              <a:rPr sz="4488" spc="5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41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y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5" y="1899672"/>
            <a:ext cx="10360964" cy="3575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marR="378220" indent="-233149">
              <a:lnSpc>
                <a:spcPts val="3060"/>
              </a:lnSpc>
              <a:buFont typeface="Arial"/>
              <a:buChar char="•"/>
              <a:tabLst>
                <a:tab pos="246102" algn="l"/>
              </a:tabLst>
            </a:pP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02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15" dirty="0">
                <a:latin typeface="Calibri"/>
                <a:cs typeface="Calibri"/>
              </a:rPr>
              <a:t>v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127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15" dirty="0">
                <a:latin typeface="Calibri"/>
                <a:cs typeface="Calibri"/>
              </a:rPr>
              <a:t>c</a:t>
            </a:r>
            <a:r>
              <a:rPr sz="2856" spc="-87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10" dirty="0">
                <a:latin typeface="Calibri"/>
                <a:cs typeface="Calibri"/>
              </a:rPr>
              <a:t>u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k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du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es: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203864"/>
                </a:solidFill>
                <a:latin typeface="Calibri"/>
                <a:cs typeface="Calibri"/>
              </a:rPr>
              <a:t>G</a:t>
            </a:r>
            <a:r>
              <a:rPr sz="2856" b="1" spc="-10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856" b="1" spc="-102" dirty="0">
                <a:solidFill>
                  <a:srgbClr val="203864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203864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r</a:t>
            </a:r>
            <a:r>
              <a:rPr sz="2856" b="1" spc="-97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b="1" spc="15" dirty="0">
                <a:solidFill>
                  <a:srgbClr val="203864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856" b="1" spc="-36" dirty="0">
                <a:solidFill>
                  <a:srgbClr val="203864"/>
                </a:solidFill>
                <a:latin typeface="Calibri"/>
                <a:cs typeface="Calibri"/>
              </a:rPr>
              <a:t>s</a:t>
            </a:r>
            <a:r>
              <a:rPr sz="2856" b="1" spc="25" dirty="0">
                <a:solidFill>
                  <a:srgbClr val="203864"/>
                </a:solidFill>
                <a:latin typeface="Calibri"/>
                <a:cs typeface="Calibri"/>
              </a:rPr>
              <a:t>c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ri</a:t>
            </a:r>
            <a:r>
              <a:rPr sz="2856" b="1" spc="20" dirty="0">
                <a:solidFill>
                  <a:srgbClr val="203864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203864"/>
                </a:solidFill>
                <a:latin typeface="Calibri"/>
                <a:cs typeface="Calibri"/>
              </a:rPr>
              <a:t>o</a:t>
            </a:r>
            <a:r>
              <a:rPr sz="2856" b="1" spc="5" dirty="0">
                <a:solidFill>
                  <a:srgbClr val="203864"/>
                </a:solidFill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  <a:p>
            <a:pPr marL="246102" indent="-233149">
              <a:spcBef>
                <a:spcPts val="612"/>
              </a:spcBef>
              <a:buFont typeface="Arial"/>
              <a:buChar char="•"/>
              <a:tabLst>
                <a:tab pos="246102" algn="l"/>
              </a:tabLst>
            </a:pPr>
            <a:r>
              <a:rPr sz="2856" b="1" spc="15" dirty="0">
                <a:solidFill>
                  <a:srgbClr val="203864"/>
                </a:solidFill>
                <a:latin typeface="Calibri"/>
                <a:cs typeface="Calibri"/>
              </a:rPr>
              <a:t>G</a:t>
            </a:r>
            <a:r>
              <a:rPr sz="2856" b="1" spc="-10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856" b="1" spc="-20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2856" b="1" spc="-10" dirty="0">
                <a:solidFill>
                  <a:srgbClr val="203864"/>
                </a:solidFill>
                <a:latin typeface="Calibri"/>
                <a:cs typeface="Calibri"/>
              </a:rPr>
              <a:t>e</a:t>
            </a:r>
            <a:r>
              <a:rPr sz="2856" b="1" spc="-102" dirty="0">
                <a:solidFill>
                  <a:srgbClr val="203864"/>
                </a:solidFill>
                <a:latin typeface="Calibri"/>
                <a:cs typeface="Calibri"/>
              </a:rPr>
              <a:t>r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203864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r</a:t>
            </a:r>
            <a:r>
              <a:rPr sz="2856" b="1" spc="-97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41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25" dirty="0">
                <a:latin typeface="Calibri"/>
                <a:cs typeface="Calibri"/>
              </a:rPr>
              <a:t>m</a:t>
            </a:r>
            <a:r>
              <a:rPr sz="2856" spc="-143" dirty="0">
                <a:latin typeface="Times New Roman"/>
                <a:cs typeface="Times New Roman"/>
              </a:rPr>
              <a:t> 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25" dirty="0">
                <a:latin typeface="Calibri"/>
                <a:cs typeface="Calibri"/>
              </a:rPr>
              <a:t>m</a:t>
            </a:r>
            <a:r>
              <a:rPr sz="2856" spc="-143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npu</a:t>
            </a:r>
            <a:r>
              <a:rPr sz="2856" spc="-10" dirty="0">
                <a:latin typeface="Calibri"/>
                <a:cs typeface="Calibri"/>
              </a:rPr>
              <a:t>t</a:t>
            </a:r>
            <a:endParaRPr sz="2856">
              <a:latin typeface="Calibri"/>
              <a:cs typeface="Calibri"/>
            </a:endParaRPr>
          </a:p>
          <a:p>
            <a:pPr marL="246102" marR="407363" indent="-233149">
              <a:lnSpc>
                <a:spcPts val="3060"/>
              </a:lnSpc>
              <a:spcBef>
                <a:spcPts val="1163"/>
              </a:spcBef>
              <a:buFont typeface="Arial"/>
              <a:buChar char="•"/>
              <a:tabLst>
                <a:tab pos="246102" algn="l"/>
              </a:tabLst>
            </a:pPr>
            <a:r>
              <a:rPr sz="2856" b="1" spc="15" dirty="0">
                <a:solidFill>
                  <a:srgbClr val="203864"/>
                </a:solidFill>
                <a:latin typeface="Calibri"/>
                <a:cs typeface="Calibri"/>
              </a:rPr>
              <a:t>D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856" b="1" spc="-36" dirty="0">
                <a:solidFill>
                  <a:srgbClr val="203864"/>
                </a:solidFill>
                <a:latin typeface="Calibri"/>
                <a:cs typeface="Calibri"/>
              </a:rPr>
              <a:t>s</a:t>
            </a:r>
            <a:r>
              <a:rPr sz="2856" b="1" spc="25" dirty="0">
                <a:solidFill>
                  <a:srgbClr val="203864"/>
                </a:solidFill>
                <a:latin typeface="Calibri"/>
                <a:cs typeface="Calibri"/>
              </a:rPr>
              <a:t>c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ri</a:t>
            </a:r>
            <a:r>
              <a:rPr sz="2856" b="1" spc="20" dirty="0">
                <a:solidFill>
                  <a:srgbClr val="203864"/>
                </a:solidFill>
                <a:latin typeface="Calibri"/>
                <a:cs typeface="Calibri"/>
              </a:rPr>
              <a:t>m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i</a:t>
            </a:r>
            <a:r>
              <a:rPr sz="2856" b="1" spc="-20" dirty="0">
                <a:solidFill>
                  <a:srgbClr val="203864"/>
                </a:solidFill>
                <a:latin typeface="Calibri"/>
                <a:cs typeface="Calibri"/>
              </a:rPr>
              <a:t>n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a</a:t>
            </a:r>
            <a:r>
              <a:rPr sz="2856" b="1" spc="15" dirty="0">
                <a:solidFill>
                  <a:srgbClr val="203864"/>
                </a:solidFill>
                <a:latin typeface="Calibri"/>
                <a:cs typeface="Calibri"/>
              </a:rPr>
              <a:t>t</a:t>
            </a:r>
            <a:r>
              <a:rPr sz="2856" b="1" spc="-20" dirty="0">
                <a:solidFill>
                  <a:srgbClr val="203864"/>
                </a:solidFill>
                <a:latin typeface="Calibri"/>
                <a:cs typeface="Calibri"/>
              </a:rPr>
              <a:t>o</a:t>
            </a:r>
            <a:r>
              <a:rPr sz="2856" b="1" dirty="0">
                <a:solidFill>
                  <a:srgbClr val="203864"/>
                </a:solidFill>
                <a:latin typeface="Calibri"/>
                <a:cs typeface="Calibri"/>
              </a:rPr>
              <a:t>r</a:t>
            </a:r>
            <a:r>
              <a:rPr sz="2856" b="1" spc="-301" dirty="0">
                <a:solidFill>
                  <a:srgbClr val="203864"/>
                </a:solidFill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h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41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107" dirty="0">
                <a:latin typeface="Times New Roman"/>
                <a:cs typeface="Times New Roman"/>
              </a:rPr>
              <a:t> 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25" dirty="0">
                <a:latin typeface="Calibri"/>
                <a:cs typeface="Calibri"/>
              </a:rPr>
              <a:t>m</a:t>
            </a:r>
            <a:r>
              <a:rPr sz="2856" spc="-245" dirty="0">
                <a:latin typeface="Times New Roman"/>
                <a:cs typeface="Times New Roman"/>
              </a:rPr>
              <a:t> </a:t>
            </a:r>
            <a:r>
              <a:rPr sz="2856" spc="15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184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15" dirty="0">
                <a:latin typeface="Calibri"/>
                <a:cs typeface="Calibri"/>
              </a:rPr>
              <a:t>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25" dirty="0">
                <a:latin typeface="Calibri"/>
                <a:cs typeface="Calibri"/>
              </a:rPr>
              <a:t>m</a:t>
            </a:r>
            <a:r>
              <a:rPr sz="2856" spc="-24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148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a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1" dirty="0">
                <a:latin typeface="Calibri"/>
                <a:cs typeface="Calibri"/>
              </a:rPr>
              <a:t>t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bu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  <a:p>
            <a:pPr marL="246102" marR="5181" indent="-233149">
              <a:lnSpc>
                <a:spcPct val="90800"/>
              </a:lnSpc>
              <a:spcBef>
                <a:spcPts val="928"/>
              </a:spcBef>
              <a:buFont typeface="Arial"/>
              <a:buChar char="•"/>
              <a:tabLst>
                <a:tab pos="246102" algn="l"/>
              </a:tabLst>
            </a:pPr>
            <a:r>
              <a:rPr sz="2856" spc="-25" dirty="0">
                <a:latin typeface="Calibri"/>
                <a:cs typeface="Calibri"/>
              </a:rPr>
              <a:t>B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h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10" dirty="0">
                <a:latin typeface="Calibri"/>
                <a:cs typeface="Calibri"/>
              </a:rPr>
              <a:t>k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306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127" dirty="0">
                <a:latin typeface="Times New Roman"/>
                <a:cs typeface="Times New Roman"/>
              </a:rPr>
              <a:t> 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20" dirty="0">
                <a:latin typeface="Calibri"/>
                <a:cs typeface="Calibri"/>
              </a:rPr>
              <a:t>v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46" dirty="0">
                <a:latin typeface="Calibri"/>
                <a:cs typeface="Calibri"/>
              </a:rPr>
              <a:t>ll</a:t>
            </a:r>
            <a:r>
              <a:rPr sz="2856" spc="-15" dirty="0">
                <a:latin typeface="Calibri"/>
                <a:cs typeface="Calibri"/>
              </a:rPr>
              <a:t>y</a:t>
            </a:r>
            <a:r>
              <a:rPr sz="2856" spc="-6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(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25" dirty="0">
                <a:latin typeface="Calibri"/>
                <a:cs typeface="Calibri"/>
              </a:rPr>
              <a:t>nd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dirty="0">
                <a:latin typeface="Calibri"/>
                <a:cs typeface="Calibri"/>
              </a:rPr>
              <a:t>)</a:t>
            </a:r>
            <a:r>
              <a:rPr sz="2856" spc="-51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spc="20" dirty="0">
                <a:latin typeface="Calibri"/>
                <a:cs typeface="Calibri"/>
              </a:rPr>
              <a:t>oo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148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0" dirty="0">
                <a:latin typeface="Calibri"/>
                <a:cs typeface="Calibri"/>
              </a:rPr>
              <a:t>er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.</a:t>
            </a:r>
            <a:r>
              <a:rPr sz="2856" spc="-214" dirty="0">
                <a:latin typeface="Times New Roman"/>
                <a:cs typeface="Times New Roman"/>
              </a:rPr>
              <a:t> </a:t>
            </a:r>
            <a:r>
              <a:rPr sz="2856" spc="-20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ss</a:t>
            </a:r>
            <a:r>
              <a:rPr sz="2856" spc="-10" dirty="0">
                <a:latin typeface="Calibri"/>
                <a:cs typeface="Calibri"/>
              </a:rPr>
              <a:t>,</a:t>
            </a:r>
            <a:r>
              <a:rPr sz="2856" spc="-204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h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99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tt</a:t>
            </a:r>
            <a:r>
              <a:rPr sz="2856" spc="-10" dirty="0">
                <a:latin typeface="Calibri"/>
                <a:cs typeface="Calibri"/>
              </a:rPr>
              <a:t>er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10" dirty="0">
                <a:latin typeface="Calibri"/>
                <a:cs typeface="Calibri"/>
              </a:rPr>
              <a:t>t</a:t>
            </a:r>
            <a:r>
              <a:rPr sz="2856" spc="-41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10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31" dirty="0">
                <a:latin typeface="Calibri"/>
                <a:cs typeface="Calibri"/>
              </a:rPr>
              <a:t>p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15" dirty="0">
                <a:latin typeface="Calibri"/>
                <a:cs typeface="Calibri"/>
              </a:rPr>
              <a:t>v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199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10" dirty="0">
                <a:latin typeface="Calibri"/>
                <a:cs typeface="Calibri"/>
              </a:rPr>
              <a:t>k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.</a:t>
            </a:r>
            <a:endParaRPr sz="2856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27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46498" y="749405"/>
            <a:ext cx="7142187" cy="690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3"/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W</a:t>
            </a:r>
            <a:r>
              <a:rPr sz="4488" spc="-112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y</a:t>
            </a:r>
            <a:r>
              <a:rPr sz="4488" spc="-14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488" spc="-2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76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36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0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10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4488" spc="-208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-138" dirty="0">
                <a:solidFill>
                  <a:srgbClr val="FF0000"/>
                </a:solidFill>
                <a:latin typeface="Calibri Light"/>
                <a:cs typeface="Calibri Light"/>
              </a:rPr>
              <a:t>f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20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spc="-122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88" spc="36" dirty="0">
                <a:solidFill>
                  <a:srgbClr val="FF0000"/>
                </a:solidFill>
                <a:latin typeface="Calibri Light"/>
                <a:cs typeface="Calibri Light"/>
              </a:rPr>
              <a:t>G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spc="25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4488" spc="-143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4488" spc="-61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4488" spc="15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4488" spc="-15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488" dirty="0">
                <a:solidFill>
                  <a:srgbClr val="FF0000"/>
                </a:solidFill>
                <a:latin typeface="Calibri Light"/>
                <a:cs typeface="Calibri Light"/>
              </a:rPr>
              <a:t>?</a:t>
            </a:r>
            <a:endParaRPr sz="4488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075" y="1899672"/>
            <a:ext cx="9870052" cy="2305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102" marR="71888" indent="-233149">
              <a:lnSpc>
                <a:spcPts val="3060"/>
              </a:lnSpc>
              <a:buFont typeface="Arial"/>
              <a:buChar char="•"/>
              <a:tabLst>
                <a:tab pos="246102" algn="l"/>
              </a:tabLst>
            </a:pPr>
            <a:r>
              <a:rPr sz="2856" spc="5" dirty="0">
                <a:latin typeface="Calibri"/>
                <a:cs typeface="Calibri"/>
              </a:rPr>
              <a:t>C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1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25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5" dirty="0">
                <a:latin typeface="Calibri"/>
                <a:cs typeface="Calibri"/>
              </a:rPr>
              <a:t>g</a:t>
            </a:r>
            <a:r>
              <a:rPr sz="2856" spc="-20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97" dirty="0">
                <a:latin typeface="Calibri"/>
                <a:cs typeface="Calibri"/>
              </a:rPr>
              <a:t>k</a:t>
            </a:r>
            <a:r>
              <a:rPr sz="2856" spc="41" dirty="0">
                <a:latin typeface="Calibri"/>
                <a:cs typeface="Calibri"/>
              </a:rPr>
              <a:t>-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20" dirty="0">
                <a:latin typeface="Calibri"/>
                <a:cs typeface="Calibri"/>
              </a:rPr>
              <a:t>ro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138" dirty="0">
                <a:latin typeface="Calibri"/>
                <a:cs typeface="Calibri"/>
              </a:rPr>
              <a:t>g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u</a:t>
            </a:r>
            <a:r>
              <a:rPr sz="2856" spc="-87" dirty="0">
                <a:latin typeface="Calibri"/>
                <a:cs typeface="Calibri"/>
              </a:rPr>
              <a:t>r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-31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15" dirty="0">
                <a:latin typeface="Calibri"/>
                <a:cs typeface="Calibri"/>
              </a:rPr>
              <a:t>k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10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15" dirty="0">
                <a:latin typeface="Calibri"/>
                <a:cs typeface="Calibri"/>
              </a:rPr>
              <a:t>/</a:t>
            </a:r>
            <a:r>
              <a:rPr sz="2856" spc="-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10" dirty="0">
                <a:latin typeface="Calibri"/>
                <a:cs typeface="Calibri"/>
              </a:rPr>
              <a:t>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25" dirty="0">
                <a:latin typeface="Calibri"/>
                <a:cs typeface="Calibri"/>
              </a:rPr>
              <a:t>un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dirty="0">
                <a:latin typeface="Calibri"/>
                <a:cs typeface="Calibri"/>
              </a:rPr>
              <a:t>.</a:t>
            </a:r>
          </a:p>
          <a:p>
            <a:pPr marL="246102" indent="-233149">
              <a:spcBef>
                <a:spcPts val="612"/>
              </a:spcBef>
              <a:buFont typeface="Arial"/>
              <a:buChar char="•"/>
              <a:tabLst>
                <a:tab pos="246102" algn="l"/>
              </a:tabLst>
            </a:pPr>
            <a:r>
              <a:rPr sz="2856" spc="10" dirty="0">
                <a:latin typeface="Calibri"/>
                <a:cs typeface="Calibri"/>
              </a:rPr>
              <a:t>S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10" dirty="0">
                <a:latin typeface="Calibri"/>
                <a:cs typeface="Calibri"/>
              </a:rPr>
              <a:t>er</a:t>
            </a:r>
            <a:r>
              <a:rPr sz="2856" spc="-82" dirty="0">
                <a:latin typeface="Times New Roman"/>
                <a:cs typeface="Times New Roman"/>
              </a:rPr>
              <a:t> 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5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c</a:t>
            </a:r>
            <a:r>
              <a:rPr sz="2856" spc="-6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n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b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dirty="0">
                <a:latin typeface="Calibri"/>
                <a:cs typeface="Calibri"/>
              </a:rPr>
              <a:t>.</a:t>
            </a:r>
          </a:p>
          <a:p>
            <a:pPr marL="246102" marR="5181" indent="-233149">
              <a:lnSpc>
                <a:spcPts val="3060"/>
              </a:lnSpc>
              <a:spcBef>
                <a:spcPts val="1163"/>
              </a:spcBef>
              <a:buFont typeface="Arial"/>
              <a:buChar char="•"/>
              <a:tabLst>
                <a:tab pos="246102" algn="l"/>
              </a:tabLst>
            </a:pPr>
            <a:r>
              <a:rPr sz="2856" spc="-92" dirty="0">
                <a:latin typeface="Calibri"/>
                <a:cs typeface="Calibri"/>
              </a:rPr>
              <a:t>F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er</a:t>
            </a:r>
            <a:r>
              <a:rPr sz="2856" spc="-76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dirty="0">
                <a:latin typeface="Calibri"/>
                <a:cs typeface="Calibri"/>
              </a:rPr>
              <a:t>o</a:t>
            </a:r>
            <a:r>
              <a:rPr sz="2856" spc="20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46" dirty="0">
                <a:latin typeface="Calibri"/>
                <a:cs typeface="Calibri"/>
              </a:rPr>
              <a:t>f</a:t>
            </a:r>
            <a:r>
              <a:rPr sz="2856" spc="15" dirty="0">
                <a:latin typeface="Calibri"/>
                <a:cs typeface="Calibri"/>
              </a:rPr>
              <a:t>r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-25" dirty="0">
                <a:latin typeface="Calibri"/>
                <a:cs typeface="Calibri"/>
              </a:rPr>
              <a:t>m</a:t>
            </a:r>
            <a:r>
              <a:rPr sz="2856" spc="-245" dirty="0">
                <a:latin typeface="Times New Roman"/>
                <a:cs typeface="Times New Roman"/>
              </a:rPr>
              <a:t> 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25" dirty="0">
                <a:latin typeface="Calibri"/>
                <a:cs typeface="Calibri"/>
              </a:rPr>
              <a:t>h</a:t>
            </a:r>
            <a:r>
              <a:rPr sz="2856" spc="-15" dirty="0">
                <a:latin typeface="Calibri"/>
                <a:cs typeface="Calibri"/>
              </a:rPr>
              <a:t>e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l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d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15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5" dirty="0">
                <a:latin typeface="Calibri"/>
                <a:cs typeface="Calibri"/>
              </a:rPr>
              <a:t>bu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46" dirty="0">
                <a:latin typeface="Calibri"/>
                <a:cs typeface="Calibri"/>
              </a:rPr>
              <a:t>i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:</a:t>
            </a:r>
            <a:r>
              <a:rPr sz="2856" spc="-51" dirty="0">
                <a:latin typeface="Times New Roman"/>
                <a:cs typeface="Times New Roman"/>
              </a:rPr>
              <a:t> </a:t>
            </a:r>
            <a:r>
              <a:rPr sz="2856" i="1" spc="10" dirty="0">
                <a:latin typeface="Calibri"/>
                <a:cs typeface="Calibri"/>
              </a:rPr>
              <a:t>s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ng</a:t>
            </a:r>
            <a:r>
              <a:rPr sz="2856" i="1" spc="-46" dirty="0">
                <a:latin typeface="Calibri"/>
                <a:cs typeface="Calibri"/>
              </a:rPr>
              <a:t>l</a:t>
            </a:r>
            <a:r>
              <a:rPr sz="2856" i="1" spc="-15" dirty="0">
                <a:latin typeface="Calibri"/>
                <a:cs typeface="Calibri"/>
              </a:rPr>
              <a:t>e</a:t>
            </a:r>
            <a:r>
              <a:rPr sz="2856" i="1" spc="66" dirty="0">
                <a:latin typeface="Times New Roman"/>
                <a:cs typeface="Times New Roman"/>
              </a:rPr>
              <a:t> </a:t>
            </a:r>
            <a:r>
              <a:rPr sz="2856" spc="-56" dirty="0">
                <a:latin typeface="Calibri"/>
                <a:cs typeface="Calibri"/>
              </a:rPr>
              <a:t>f</a:t>
            </a:r>
            <a:r>
              <a:rPr sz="2856" spc="20" dirty="0">
                <a:latin typeface="Calibri"/>
                <a:cs typeface="Calibri"/>
              </a:rPr>
              <a:t>o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spc="-25" dirty="0">
                <a:latin typeface="Calibri"/>
                <a:cs typeface="Calibri"/>
              </a:rPr>
              <a:t>w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spc="5" dirty="0">
                <a:latin typeface="Calibri"/>
                <a:cs typeface="Calibri"/>
              </a:rPr>
              <a:t>r</a:t>
            </a:r>
            <a:r>
              <a:rPr sz="2856" dirty="0">
                <a:latin typeface="Calibri"/>
                <a:cs typeface="Calibri"/>
              </a:rPr>
              <a:t>d</a:t>
            </a:r>
            <a:r>
              <a:rPr sz="2856" spc="-178" dirty="0">
                <a:latin typeface="Times New Roman"/>
                <a:cs typeface="Times New Roman"/>
              </a:rPr>
              <a:t> 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1" dirty="0">
                <a:latin typeface="Calibri"/>
                <a:cs typeface="Calibri"/>
              </a:rPr>
              <a:t>a</a:t>
            </a:r>
            <a:r>
              <a:rPr sz="2856" dirty="0">
                <a:latin typeface="Calibri"/>
                <a:cs typeface="Calibri"/>
              </a:rPr>
              <a:t>ss</a:t>
            </a:r>
            <a:r>
              <a:rPr sz="2856" dirty="0">
                <a:latin typeface="Times New Roman"/>
                <a:cs typeface="Times New Roman"/>
              </a:rPr>
              <a:t> </a:t>
            </a:r>
            <a:r>
              <a:rPr sz="2856" spc="-36" dirty="0">
                <a:latin typeface="Calibri"/>
                <a:cs typeface="Calibri"/>
              </a:rPr>
              <a:t>g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25" dirty="0">
                <a:latin typeface="Calibri"/>
                <a:cs typeface="Calibri"/>
              </a:rPr>
              <a:t>n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spc="-92" dirty="0">
                <a:latin typeface="Calibri"/>
                <a:cs typeface="Calibri"/>
              </a:rPr>
              <a:t>r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51" dirty="0">
                <a:latin typeface="Calibri"/>
                <a:cs typeface="Calibri"/>
              </a:rPr>
              <a:t>t</a:t>
            </a:r>
            <a:r>
              <a:rPr sz="2856" spc="-10" dirty="0">
                <a:latin typeface="Calibri"/>
                <a:cs typeface="Calibri"/>
              </a:rPr>
              <a:t>e</a:t>
            </a:r>
            <a:r>
              <a:rPr sz="2856" dirty="0">
                <a:latin typeface="Calibri"/>
                <a:cs typeface="Calibri"/>
              </a:rPr>
              <a:t>s</a:t>
            </a:r>
            <a:r>
              <a:rPr sz="2856" spc="-97" dirty="0">
                <a:latin typeface="Times New Roman"/>
                <a:cs typeface="Times New Roman"/>
              </a:rPr>
              <a:t> </a:t>
            </a:r>
            <a:r>
              <a:rPr sz="2856" dirty="0">
                <a:latin typeface="Calibri"/>
                <a:cs typeface="Calibri"/>
              </a:rPr>
              <a:t>a</a:t>
            </a:r>
            <a:r>
              <a:rPr sz="2856" spc="-46" dirty="0">
                <a:latin typeface="Times New Roman"/>
                <a:cs typeface="Times New Roman"/>
              </a:rPr>
              <a:t> </a:t>
            </a:r>
            <a:r>
              <a:rPr sz="2856" i="1" spc="10" dirty="0">
                <a:latin typeface="Calibri"/>
                <a:cs typeface="Calibri"/>
              </a:rPr>
              <a:t>s</a:t>
            </a:r>
            <a:r>
              <a:rPr sz="2856" i="1" spc="-46" dirty="0">
                <a:latin typeface="Calibri"/>
                <a:cs typeface="Calibri"/>
              </a:rPr>
              <a:t>i</a:t>
            </a:r>
            <a:r>
              <a:rPr sz="2856" i="1" spc="-41" dirty="0">
                <a:latin typeface="Calibri"/>
                <a:cs typeface="Calibri"/>
              </a:rPr>
              <a:t>ng</a:t>
            </a:r>
            <a:r>
              <a:rPr sz="2856" i="1" spc="-46" dirty="0">
                <a:latin typeface="Calibri"/>
                <a:cs typeface="Calibri"/>
              </a:rPr>
              <a:t>l</a:t>
            </a:r>
            <a:r>
              <a:rPr sz="2856" i="1" spc="-15" dirty="0">
                <a:latin typeface="Calibri"/>
                <a:cs typeface="Calibri"/>
              </a:rPr>
              <a:t>e</a:t>
            </a:r>
            <a:r>
              <a:rPr sz="2856" i="1" spc="66" dirty="0">
                <a:latin typeface="Times New Roman"/>
                <a:cs typeface="Times New Roman"/>
              </a:rPr>
              <a:t> </a:t>
            </a:r>
            <a:r>
              <a:rPr sz="2856" spc="5" dirty="0">
                <a:latin typeface="Calibri"/>
                <a:cs typeface="Calibri"/>
              </a:rPr>
              <a:t>s</a:t>
            </a:r>
            <a:r>
              <a:rPr sz="2856" spc="-46" dirty="0">
                <a:latin typeface="Calibri"/>
                <a:cs typeface="Calibri"/>
              </a:rPr>
              <a:t>a</a:t>
            </a:r>
            <a:r>
              <a:rPr sz="2856" spc="-66" dirty="0">
                <a:latin typeface="Calibri"/>
                <a:cs typeface="Calibri"/>
              </a:rPr>
              <a:t>m</a:t>
            </a:r>
            <a:r>
              <a:rPr sz="2856" spc="25" dirty="0">
                <a:latin typeface="Calibri"/>
                <a:cs typeface="Calibri"/>
              </a:rPr>
              <a:t>p</a:t>
            </a:r>
            <a:r>
              <a:rPr sz="2856" spc="-46" dirty="0">
                <a:latin typeface="Calibri"/>
                <a:cs typeface="Calibri"/>
              </a:rPr>
              <a:t>l</a:t>
            </a:r>
            <a:r>
              <a:rPr sz="2856" spc="5" dirty="0">
                <a:latin typeface="Calibri"/>
                <a:cs typeface="Calibri"/>
              </a:rPr>
              <a:t>e.</a:t>
            </a:r>
            <a:endParaRPr sz="2856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6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170" y="211747"/>
            <a:ext cx="8526273" cy="1011186"/>
          </a:xfrm>
          <a:prstGeom prst="rect">
            <a:avLst/>
          </a:prstGeom>
        </p:spPr>
        <p:txBody>
          <a:bodyPr vert="horz" wrap="square" lIns="0" tIns="302018" rIns="0" bIns="0" rtlCol="0" anchor="t">
            <a:spAutoFit/>
          </a:bodyPr>
          <a:lstStyle/>
          <a:p>
            <a:pPr marL="36429">
              <a:lnSpc>
                <a:spcPct val="100000"/>
              </a:lnSpc>
            </a:pPr>
            <a:r>
              <a:rPr sz="4589" spc="6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  <a:r>
              <a:rPr sz="4589" spc="25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hy</a:t>
            </a:r>
            <a:r>
              <a:rPr sz="4589" spc="333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study </a:t>
            </a:r>
            <a:r>
              <a:rPr sz="4589" spc="25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generati</a:t>
            </a:r>
            <a:r>
              <a:rPr sz="4589" spc="12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4589" spc="11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4589" spc="333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</a:t>
            </a:r>
            <a:r>
              <a:rPr sz="4589" spc="34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4589" spc="17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dels?</a:t>
            </a:r>
            <a:endParaRPr sz="4589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5604" y="1977153"/>
            <a:ext cx="126594" cy="259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85" spc="-843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85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7931" y="1950110"/>
            <a:ext cx="6632048" cy="8066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6399"/>
              </a:lnSpc>
            </a:pPr>
            <a:r>
              <a:rPr sz="2259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Excelle</a:t>
            </a:r>
            <a:r>
              <a:rPr sz="2259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259" spc="287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test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51" dirty="0">
                <a:latin typeface="Calibri Light" panose="020F0302020204030204" pitchFamily="34" charset="0"/>
                <a:cs typeface="Calibri Light" panose="020F0302020204030204" pitchFamily="34" charset="0"/>
              </a:rPr>
              <a:t>our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abili</a:t>
            </a:r>
            <a:r>
              <a:rPr sz="2259" spc="39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2259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use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high-dimensional,</a:t>
            </a:r>
            <a:r>
              <a:rPr sz="2259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complicated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probabili</a:t>
            </a:r>
            <a:r>
              <a:rPr sz="2259" spc="32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2259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distributions</a:t>
            </a:r>
            <a:endParaRPr sz="225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5604" y="3115591"/>
            <a:ext cx="126594" cy="259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85" spc="-843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85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47931" y="3088549"/>
            <a:ext cx="6944434" cy="695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259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Si</a:t>
            </a:r>
            <a:r>
              <a:rPr sz="2259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259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ulate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251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259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ossible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futures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72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planning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or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si</a:t>
            </a:r>
            <a:r>
              <a:rPr sz="2259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259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ulated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RL</a:t>
            </a:r>
            <a:endParaRPr sz="225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5604" y="3853295"/>
            <a:ext cx="126594" cy="259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85" spc="-843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85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7931" y="3826253"/>
            <a:ext cx="1631145" cy="695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259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Missing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212" dirty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endParaRPr sz="2259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4360" y="4591000"/>
            <a:ext cx="126594" cy="259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lang="en-US" sz="1685" spc="-843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85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66692" y="4563958"/>
            <a:ext cx="3145259" cy="695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259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Semi-su</a:t>
            </a:r>
            <a:r>
              <a:rPr sz="2259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259" spc="104" dirty="0">
                <a:latin typeface="Calibri Light" panose="020F0302020204030204" pitchFamily="34" charset="0"/>
                <a:cs typeface="Calibri Light" panose="020F0302020204030204" pitchFamily="34" charset="0"/>
              </a:rPr>
              <a:t>ervised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learning</a:t>
            </a:r>
            <a:endParaRPr sz="225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5599" y="5328704"/>
            <a:ext cx="126594" cy="259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85" spc="-843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85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47925" y="5301662"/>
            <a:ext cx="2646171" cy="695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259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Multi-m</a:t>
            </a:r>
            <a:r>
              <a:rPr sz="2259" spc="197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259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dal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outputs</a:t>
            </a:r>
            <a:endParaRPr sz="2259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5599" y="6066408"/>
            <a:ext cx="126594" cy="259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85" spc="-843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85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47926" y="6039367"/>
            <a:ext cx="3238155" cy="695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259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Realistic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generation</a:t>
            </a:r>
            <a:r>
              <a:rPr sz="2259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259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tasks</a:t>
            </a:r>
            <a:endParaRPr sz="2259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5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441" y="211748"/>
            <a:ext cx="11277585" cy="1040613"/>
          </a:xfrm>
          <a:prstGeom prst="rect">
            <a:avLst/>
          </a:prstGeom>
        </p:spPr>
        <p:txBody>
          <a:bodyPr vert="horz" wrap="square" lIns="0" tIns="298267" rIns="0" bIns="0" rtlCol="0" anchor="t">
            <a:spAutoFit/>
          </a:bodyPr>
          <a:lstStyle/>
          <a:p>
            <a:pPr marL="9107" algn="ctr">
              <a:lnSpc>
                <a:spcPct val="100000"/>
              </a:lnSpc>
            </a:pPr>
            <a:r>
              <a:rPr lang="en-US" sz="4805" spc="326" dirty="0"/>
              <a:t>For </a:t>
            </a:r>
            <a:r>
              <a:rPr sz="4805" spc="326" dirty="0"/>
              <a:t>Next</a:t>
            </a:r>
            <a:r>
              <a:rPr sz="4805" spc="355" dirty="0"/>
              <a:t> </a:t>
            </a:r>
            <a:r>
              <a:rPr sz="4805" spc="219" dirty="0"/>
              <a:t>Video</a:t>
            </a:r>
            <a:r>
              <a:rPr sz="4805" spc="355" dirty="0"/>
              <a:t> </a:t>
            </a:r>
            <a:r>
              <a:rPr sz="4805" spc="222" dirty="0"/>
              <a:t>F</a:t>
            </a:r>
            <a:r>
              <a:rPr sz="4805" spc="337" dirty="0"/>
              <a:t>rame</a:t>
            </a:r>
            <a:r>
              <a:rPr sz="4805" spc="355" dirty="0"/>
              <a:t> </a:t>
            </a:r>
            <a:r>
              <a:rPr sz="4805" spc="311" dirty="0"/>
              <a:t>Prediction</a:t>
            </a:r>
            <a:endParaRPr sz="4805" dirty="0"/>
          </a:p>
        </p:txBody>
      </p:sp>
      <p:sp>
        <p:nvSpPr>
          <p:cNvPr id="3" name="object 3"/>
          <p:cNvSpPr txBox="1"/>
          <p:nvPr/>
        </p:nvSpPr>
        <p:spPr>
          <a:xfrm>
            <a:off x="2877205" y="1751207"/>
            <a:ext cx="6559644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>
              <a:lnSpc>
                <a:spcPts val="2141"/>
              </a:lnSpc>
              <a:tabLst>
                <a:tab pos="3079590" algn="l"/>
                <a:tab pos="5253471" algn="l"/>
              </a:tabLst>
            </a:pPr>
            <a:r>
              <a:rPr sz="2080" spc="-65" dirty="0">
                <a:latin typeface="Century"/>
                <a:cs typeface="Century"/>
              </a:rPr>
              <a:t>Gr</a:t>
            </a:r>
            <a:r>
              <a:rPr sz="2080" spc="-11" dirty="0">
                <a:latin typeface="Century"/>
                <a:cs typeface="Century"/>
              </a:rPr>
              <a:t>o</a:t>
            </a:r>
            <a:r>
              <a:rPr sz="2080" spc="-129" dirty="0">
                <a:latin typeface="Century"/>
                <a:cs typeface="Century"/>
              </a:rPr>
              <a:t>un</a:t>
            </a:r>
            <a:r>
              <a:rPr sz="2080" spc="-61" dirty="0">
                <a:latin typeface="Century"/>
                <a:cs typeface="Century"/>
              </a:rPr>
              <a:t>d</a:t>
            </a:r>
            <a:r>
              <a:rPr sz="2080" spc="108" dirty="0">
                <a:latin typeface="Century"/>
                <a:cs typeface="Century"/>
              </a:rPr>
              <a:t> </a:t>
            </a:r>
            <a:r>
              <a:rPr sz="2080" spc="-72" dirty="0">
                <a:latin typeface="Century"/>
                <a:cs typeface="Century"/>
              </a:rPr>
              <a:t>T</a:t>
            </a:r>
            <a:r>
              <a:rPr sz="2080" spc="-133" dirty="0">
                <a:latin typeface="Century"/>
                <a:cs typeface="Century"/>
              </a:rPr>
              <a:t>ru</a:t>
            </a:r>
            <a:r>
              <a:rPr sz="2080" spc="-18" dirty="0">
                <a:latin typeface="Century"/>
                <a:cs typeface="Century"/>
              </a:rPr>
              <a:t>t</a:t>
            </a:r>
            <a:r>
              <a:rPr sz="2080" spc="-129" dirty="0">
                <a:latin typeface="Century"/>
                <a:cs typeface="Century"/>
              </a:rPr>
              <a:t>h</a:t>
            </a:r>
            <a:r>
              <a:rPr sz="2080" dirty="0">
                <a:latin typeface="Century"/>
                <a:cs typeface="Century"/>
              </a:rPr>
              <a:t>	</a:t>
            </a:r>
            <a:r>
              <a:rPr sz="2080" spc="-79" dirty="0">
                <a:latin typeface="Century"/>
                <a:cs typeface="Century"/>
              </a:rPr>
              <a:t>M</a:t>
            </a:r>
            <a:r>
              <a:rPr sz="2080" spc="-172" dirty="0">
                <a:latin typeface="Century"/>
                <a:cs typeface="Century"/>
              </a:rPr>
              <a:t>S</a:t>
            </a:r>
            <a:r>
              <a:rPr sz="2080" spc="-108" dirty="0">
                <a:latin typeface="Century"/>
                <a:cs typeface="Century"/>
              </a:rPr>
              <a:t>E</a:t>
            </a:r>
            <a:r>
              <a:rPr sz="2080" dirty="0">
                <a:latin typeface="Century"/>
                <a:cs typeface="Century"/>
              </a:rPr>
              <a:t>	</a:t>
            </a:r>
            <a:r>
              <a:rPr sz="2080" spc="-32" dirty="0">
                <a:latin typeface="Century"/>
                <a:cs typeface="Century"/>
              </a:rPr>
              <a:t>A</a:t>
            </a:r>
            <a:r>
              <a:rPr sz="2080" spc="-61" dirty="0">
                <a:latin typeface="Century"/>
                <a:cs typeface="Century"/>
              </a:rPr>
              <a:t>d</a:t>
            </a:r>
            <a:r>
              <a:rPr sz="2080" spc="-93" dirty="0">
                <a:latin typeface="Century"/>
                <a:cs typeface="Century"/>
              </a:rPr>
              <a:t>v</a:t>
            </a:r>
            <a:r>
              <a:rPr sz="2080" spc="-136" dirty="0">
                <a:latin typeface="Century"/>
                <a:cs typeface="Century"/>
              </a:rPr>
              <a:t>e</a:t>
            </a:r>
            <a:r>
              <a:rPr sz="2080" spc="-133" dirty="0">
                <a:latin typeface="Century"/>
                <a:cs typeface="Century"/>
              </a:rPr>
              <a:t>r</a:t>
            </a:r>
            <a:r>
              <a:rPr sz="2080" spc="-154" dirty="0">
                <a:latin typeface="Century"/>
                <a:cs typeface="Century"/>
              </a:rPr>
              <a:t>s</a:t>
            </a:r>
            <a:r>
              <a:rPr sz="2080" spc="-129" dirty="0">
                <a:latin typeface="Century"/>
                <a:cs typeface="Century"/>
              </a:rPr>
              <a:t>a</a:t>
            </a:r>
            <a:r>
              <a:rPr sz="2080" spc="-133" dirty="0">
                <a:latin typeface="Century"/>
                <a:cs typeface="Century"/>
              </a:rPr>
              <a:t>r</a:t>
            </a:r>
            <a:r>
              <a:rPr sz="2080" spc="-86" dirty="0">
                <a:latin typeface="Century"/>
                <a:cs typeface="Century"/>
              </a:rPr>
              <a:t>i</a:t>
            </a:r>
            <a:r>
              <a:rPr sz="2080" spc="-129" dirty="0">
                <a:latin typeface="Century"/>
                <a:cs typeface="Century"/>
              </a:rPr>
              <a:t>a</a:t>
            </a:r>
            <a:r>
              <a:rPr sz="2080" spc="-86" dirty="0">
                <a:latin typeface="Century"/>
                <a:cs typeface="Century"/>
              </a:rPr>
              <a:t>l</a:t>
            </a:r>
            <a:endParaRPr sz="2080">
              <a:latin typeface="Century"/>
              <a:cs typeface="Century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2544" y="2110243"/>
            <a:ext cx="2415752" cy="0"/>
          </a:xfrm>
          <a:custGeom>
            <a:avLst/>
            <a:gdLst/>
            <a:ahLst/>
            <a:cxnLst/>
            <a:rect l="l" t="t" r="r" b="b"/>
            <a:pathLst>
              <a:path w="3368675">
                <a:moveTo>
                  <a:pt x="0" y="0"/>
                </a:moveTo>
                <a:lnTo>
                  <a:pt x="3368449" y="0"/>
                </a:lnTo>
              </a:path>
            </a:pathLst>
          </a:custGeom>
          <a:ln w="13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5" name="object 5"/>
          <p:cNvSpPr/>
          <p:nvPr/>
        </p:nvSpPr>
        <p:spPr>
          <a:xfrm>
            <a:off x="2577349" y="2115075"/>
            <a:ext cx="0" cy="2799631"/>
          </a:xfrm>
          <a:custGeom>
            <a:avLst/>
            <a:gdLst/>
            <a:ahLst/>
            <a:cxnLst/>
            <a:rect l="l" t="t" r="r" b="b"/>
            <a:pathLst>
              <a:path h="3903979">
                <a:moveTo>
                  <a:pt x="0" y="3903733"/>
                </a:moveTo>
                <a:lnTo>
                  <a:pt x="0" y="0"/>
                </a:lnTo>
              </a:path>
            </a:pathLst>
          </a:custGeom>
          <a:ln w="13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6" name="object 6"/>
          <p:cNvSpPr/>
          <p:nvPr/>
        </p:nvSpPr>
        <p:spPr>
          <a:xfrm>
            <a:off x="2654335" y="2187205"/>
            <a:ext cx="2251952" cy="2655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7" name="object 7"/>
          <p:cNvSpPr/>
          <p:nvPr/>
        </p:nvSpPr>
        <p:spPr>
          <a:xfrm>
            <a:off x="4983326" y="2115075"/>
            <a:ext cx="0" cy="2799631"/>
          </a:xfrm>
          <a:custGeom>
            <a:avLst/>
            <a:gdLst/>
            <a:ahLst/>
            <a:cxnLst/>
            <a:rect l="l" t="t" r="r" b="b"/>
            <a:pathLst>
              <a:path h="3903979">
                <a:moveTo>
                  <a:pt x="0" y="3903733"/>
                </a:moveTo>
                <a:lnTo>
                  <a:pt x="0" y="0"/>
                </a:lnTo>
              </a:path>
            </a:pathLst>
          </a:custGeom>
          <a:ln w="13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8" name="object 8"/>
          <p:cNvSpPr/>
          <p:nvPr/>
        </p:nvSpPr>
        <p:spPr>
          <a:xfrm>
            <a:off x="2572544" y="4919337"/>
            <a:ext cx="2415752" cy="0"/>
          </a:xfrm>
          <a:custGeom>
            <a:avLst/>
            <a:gdLst/>
            <a:ahLst/>
            <a:cxnLst/>
            <a:rect l="l" t="t" r="r" b="b"/>
            <a:pathLst>
              <a:path w="3368675">
                <a:moveTo>
                  <a:pt x="0" y="0"/>
                </a:moveTo>
                <a:lnTo>
                  <a:pt x="3368449" y="0"/>
                </a:lnTo>
              </a:path>
            </a:pathLst>
          </a:custGeom>
          <a:ln w="13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9" name="object 9"/>
          <p:cNvSpPr/>
          <p:nvPr/>
        </p:nvSpPr>
        <p:spPr>
          <a:xfrm>
            <a:off x="5113226" y="2110243"/>
            <a:ext cx="2415752" cy="0"/>
          </a:xfrm>
          <a:custGeom>
            <a:avLst/>
            <a:gdLst/>
            <a:ahLst/>
            <a:cxnLst/>
            <a:rect l="l" t="t" r="r" b="b"/>
            <a:pathLst>
              <a:path w="3368675">
                <a:moveTo>
                  <a:pt x="0" y="0"/>
                </a:moveTo>
                <a:lnTo>
                  <a:pt x="3368476" y="0"/>
                </a:lnTo>
              </a:path>
            </a:pathLst>
          </a:custGeom>
          <a:ln w="13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0" name="object 10"/>
          <p:cNvSpPr/>
          <p:nvPr/>
        </p:nvSpPr>
        <p:spPr>
          <a:xfrm>
            <a:off x="5118056" y="2115075"/>
            <a:ext cx="0" cy="2799631"/>
          </a:xfrm>
          <a:custGeom>
            <a:avLst/>
            <a:gdLst/>
            <a:ahLst/>
            <a:cxnLst/>
            <a:rect l="l" t="t" r="r" b="b"/>
            <a:pathLst>
              <a:path h="3903979">
                <a:moveTo>
                  <a:pt x="0" y="3903733"/>
                </a:moveTo>
                <a:lnTo>
                  <a:pt x="0" y="0"/>
                </a:lnTo>
              </a:path>
            </a:pathLst>
          </a:custGeom>
          <a:ln w="13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1" name="object 11"/>
          <p:cNvSpPr/>
          <p:nvPr/>
        </p:nvSpPr>
        <p:spPr>
          <a:xfrm>
            <a:off x="5195040" y="2187205"/>
            <a:ext cx="2251952" cy="2655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2" name="object 12"/>
          <p:cNvSpPr/>
          <p:nvPr/>
        </p:nvSpPr>
        <p:spPr>
          <a:xfrm>
            <a:off x="7524028" y="2115075"/>
            <a:ext cx="0" cy="2799631"/>
          </a:xfrm>
          <a:custGeom>
            <a:avLst/>
            <a:gdLst/>
            <a:ahLst/>
            <a:cxnLst/>
            <a:rect l="l" t="t" r="r" b="b"/>
            <a:pathLst>
              <a:path h="3903979">
                <a:moveTo>
                  <a:pt x="0" y="3903733"/>
                </a:moveTo>
                <a:lnTo>
                  <a:pt x="0" y="0"/>
                </a:lnTo>
              </a:path>
            </a:pathLst>
          </a:custGeom>
          <a:ln w="13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3" name="object 13"/>
          <p:cNvSpPr/>
          <p:nvPr/>
        </p:nvSpPr>
        <p:spPr>
          <a:xfrm>
            <a:off x="5113226" y="4919337"/>
            <a:ext cx="2415752" cy="0"/>
          </a:xfrm>
          <a:custGeom>
            <a:avLst/>
            <a:gdLst/>
            <a:ahLst/>
            <a:cxnLst/>
            <a:rect l="l" t="t" r="r" b="b"/>
            <a:pathLst>
              <a:path w="3368675">
                <a:moveTo>
                  <a:pt x="0" y="0"/>
                </a:moveTo>
                <a:lnTo>
                  <a:pt x="3368476" y="0"/>
                </a:lnTo>
              </a:path>
            </a:pathLst>
          </a:custGeom>
          <a:ln w="13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4" name="object 14"/>
          <p:cNvSpPr/>
          <p:nvPr/>
        </p:nvSpPr>
        <p:spPr>
          <a:xfrm>
            <a:off x="7653950" y="2110243"/>
            <a:ext cx="2415752" cy="0"/>
          </a:xfrm>
          <a:custGeom>
            <a:avLst/>
            <a:gdLst/>
            <a:ahLst/>
            <a:cxnLst/>
            <a:rect l="l" t="t" r="r" b="b"/>
            <a:pathLst>
              <a:path w="3368675">
                <a:moveTo>
                  <a:pt x="0" y="0"/>
                </a:moveTo>
                <a:lnTo>
                  <a:pt x="3368446" y="0"/>
                </a:lnTo>
              </a:path>
            </a:pathLst>
          </a:custGeom>
          <a:ln w="13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5" name="object 15"/>
          <p:cNvSpPr/>
          <p:nvPr/>
        </p:nvSpPr>
        <p:spPr>
          <a:xfrm>
            <a:off x="7658736" y="2115075"/>
            <a:ext cx="0" cy="2799631"/>
          </a:xfrm>
          <a:custGeom>
            <a:avLst/>
            <a:gdLst/>
            <a:ahLst/>
            <a:cxnLst/>
            <a:rect l="l" t="t" r="r" b="b"/>
            <a:pathLst>
              <a:path h="3903979">
                <a:moveTo>
                  <a:pt x="0" y="3903733"/>
                </a:moveTo>
                <a:lnTo>
                  <a:pt x="0" y="0"/>
                </a:lnTo>
              </a:path>
            </a:pathLst>
          </a:custGeom>
          <a:ln w="13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6" name="object 16"/>
          <p:cNvSpPr/>
          <p:nvPr/>
        </p:nvSpPr>
        <p:spPr>
          <a:xfrm>
            <a:off x="7735736" y="2187205"/>
            <a:ext cx="2251952" cy="26551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7" name="object 17"/>
          <p:cNvSpPr/>
          <p:nvPr/>
        </p:nvSpPr>
        <p:spPr>
          <a:xfrm>
            <a:off x="10064708" y="2115075"/>
            <a:ext cx="0" cy="2799631"/>
          </a:xfrm>
          <a:custGeom>
            <a:avLst/>
            <a:gdLst/>
            <a:ahLst/>
            <a:cxnLst/>
            <a:rect l="l" t="t" r="r" b="b"/>
            <a:pathLst>
              <a:path h="3903979">
                <a:moveTo>
                  <a:pt x="0" y="3903733"/>
                </a:moveTo>
                <a:lnTo>
                  <a:pt x="0" y="0"/>
                </a:lnTo>
              </a:path>
            </a:pathLst>
          </a:custGeom>
          <a:ln w="134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8" name="object 18"/>
          <p:cNvSpPr/>
          <p:nvPr/>
        </p:nvSpPr>
        <p:spPr>
          <a:xfrm>
            <a:off x="7653950" y="4919337"/>
            <a:ext cx="2415752" cy="0"/>
          </a:xfrm>
          <a:custGeom>
            <a:avLst/>
            <a:gdLst/>
            <a:ahLst/>
            <a:cxnLst/>
            <a:rect l="l" t="t" r="r" b="b"/>
            <a:pathLst>
              <a:path w="3368675">
                <a:moveTo>
                  <a:pt x="0" y="0"/>
                </a:moveTo>
                <a:lnTo>
                  <a:pt x="3368446" y="0"/>
                </a:lnTo>
              </a:path>
            </a:pathLst>
          </a:custGeom>
          <a:ln w="13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9" name="object 19"/>
          <p:cNvSpPr txBox="1"/>
          <p:nvPr/>
        </p:nvSpPr>
        <p:spPr>
          <a:xfrm>
            <a:off x="4879444" y="6419546"/>
            <a:ext cx="2680779" cy="397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582" spc="182" dirty="0">
                <a:latin typeface="PMingLiU"/>
                <a:cs typeface="PMingLiU"/>
              </a:rPr>
              <a:t>(Lotter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90" dirty="0">
                <a:latin typeface="PMingLiU"/>
                <a:cs typeface="PMingLiU"/>
              </a:rPr>
              <a:t>et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22" dirty="0">
                <a:latin typeface="PMingLiU"/>
                <a:cs typeface="PMingLiU"/>
              </a:rPr>
              <a:t>al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90" dirty="0">
                <a:latin typeface="PMingLiU"/>
                <a:cs typeface="PMingLiU"/>
              </a:rPr>
              <a:t>2016)</a:t>
            </a:r>
            <a:endParaRPr sz="2582">
              <a:latin typeface="PMingLiU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17831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170" y="211747"/>
            <a:ext cx="8526273" cy="1011186"/>
          </a:xfrm>
          <a:prstGeom prst="rect">
            <a:avLst/>
          </a:prstGeom>
        </p:spPr>
        <p:txBody>
          <a:bodyPr vert="horz" wrap="square" lIns="0" tIns="302018" rIns="0" bIns="0" rtlCol="0" anchor="t">
            <a:spAutoFit/>
          </a:bodyPr>
          <a:lstStyle/>
          <a:p>
            <a:pPr marL="45536">
              <a:lnSpc>
                <a:spcPct val="100000"/>
              </a:lnSpc>
            </a:pPr>
            <a:r>
              <a:rPr sz="4589" spc="143" dirty="0"/>
              <a:t>Single</a:t>
            </a:r>
            <a:r>
              <a:rPr sz="4589" spc="333" dirty="0"/>
              <a:t> </a:t>
            </a:r>
            <a:r>
              <a:rPr sz="4589" spc="258" dirty="0"/>
              <a:t>Image</a:t>
            </a:r>
            <a:r>
              <a:rPr sz="4589" spc="333" dirty="0"/>
              <a:t> </a:t>
            </a:r>
            <a:r>
              <a:rPr sz="4589" spc="293" dirty="0"/>
              <a:t>Su</a:t>
            </a:r>
            <a:r>
              <a:rPr sz="4589" spc="405" dirty="0"/>
              <a:t>p</a:t>
            </a:r>
            <a:r>
              <a:rPr sz="4589" spc="233" dirty="0"/>
              <a:t>er-Resolution</a:t>
            </a:r>
            <a:endParaRPr sz="4589"/>
          </a:p>
        </p:txBody>
      </p:sp>
      <p:sp>
        <p:nvSpPr>
          <p:cNvPr id="3" name="object 3"/>
          <p:cNvSpPr txBox="1"/>
          <p:nvPr/>
        </p:nvSpPr>
        <p:spPr>
          <a:xfrm>
            <a:off x="4934088" y="6082567"/>
            <a:ext cx="2571034" cy="397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582" spc="118" dirty="0">
                <a:latin typeface="PMingLiU"/>
                <a:cs typeface="PMingLiU"/>
              </a:rPr>
              <a:t>(Ledig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90" dirty="0">
                <a:latin typeface="PMingLiU"/>
                <a:cs typeface="PMingLiU"/>
              </a:rPr>
              <a:t>et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22" dirty="0">
                <a:latin typeface="PMingLiU"/>
                <a:cs typeface="PMingLiU"/>
              </a:rPr>
              <a:t>al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90" dirty="0">
                <a:latin typeface="PMingLiU"/>
                <a:cs typeface="PMingLiU"/>
              </a:rPr>
              <a:t>2016)</a:t>
            </a:r>
            <a:endParaRPr sz="2582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2543" y="1675762"/>
            <a:ext cx="9271396" cy="3642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</p:spTree>
    <p:extLst>
      <p:ext uri="{BB962C8B-B14F-4D97-AF65-F5344CB8AC3E}">
        <p14:creationId xmlns:p14="http://schemas.microsoft.com/office/powerpoint/2010/main" val="377386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170" y="211747"/>
            <a:ext cx="8526273" cy="987908"/>
          </a:xfrm>
          <a:prstGeom prst="rect">
            <a:avLst/>
          </a:prstGeom>
        </p:spPr>
        <p:txBody>
          <a:bodyPr vert="horz" wrap="square" lIns="0" tIns="246834" rIns="0" bIns="0" rtlCol="0" anchor="t">
            <a:spAutoFit/>
          </a:bodyPr>
          <a:lstStyle/>
          <a:p>
            <a:pPr marL="3023580">
              <a:lnSpc>
                <a:spcPct val="100000"/>
              </a:lnSpc>
            </a:pPr>
            <a:r>
              <a:rPr spc="362" dirty="0"/>
              <a:t>iGAN</a:t>
            </a:r>
          </a:p>
        </p:txBody>
      </p:sp>
      <p:sp>
        <p:nvSpPr>
          <p:cNvPr id="3" name="object 3"/>
          <p:cNvSpPr/>
          <p:nvPr/>
        </p:nvSpPr>
        <p:spPr>
          <a:xfrm>
            <a:off x="3139918" y="1493630"/>
            <a:ext cx="6156646" cy="4280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4" name="object 4"/>
          <p:cNvSpPr txBox="1"/>
          <p:nvPr/>
        </p:nvSpPr>
        <p:spPr>
          <a:xfrm>
            <a:off x="5052485" y="5827558"/>
            <a:ext cx="2338794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 indent="582859">
              <a:lnSpc>
                <a:spcPts val="5307"/>
              </a:lnSpc>
            </a:pPr>
            <a:r>
              <a:rPr sz="2582" spc="68" dirty="0">
                <a:latin typeface="PMingLiU"/>
                <a:cs typeface="PMingLiU"/>
                <a:hlinkClick r:id="rId4"/>
              </a:rPr>
              <a:t>y</a:t>
            </a:r>
            <a:r>
              <a:rPr sz="2582" spc="204" dirty="0">
                <a:latin typeface="PMingLiU"/>
                <a:cs typeface="PMingLiU"/>
                <a:hlinkClick r:id="rId4"/>
              </a:rPr>
              <a:t>outu</a:t>
            </a:r>
            <a:r>
              <a:rPr sz="2582" spc="301" dirty="0">
                <a:latin typeface="PMingLiU"/>
                <a:cs typeface="PMingLiU"/>
                <a:hlinkClick r:id="rId4"/>
              </a:rPr>
              <a:t>b</a:t>
            </a:r>
            <a:r>
              <a:rPr sz="2582" spc="65" dirty="0">
                <a:latin typeface="PMingLiU"/>
                <a:cs typeface="PMingLiU"/>
                <a:hlinkClick r:id="rId4"/>
              </a:rPr>
              <a:t>e</a:t>
            </a:r>
            <a:r>
              <a:rPr sz="2582" spc="39" dirty="0">
                <a:latin typeface="PMingLiU"/>
                <a:cs typeface="PMingLiU"/>
              </a:rPr>
              <a:t> </a:t>
            </a:r>
            <a:r>
              <a:rPr sz="2582" spc="136" dirty="0">
                <a:latin typeface="PMingLiU"/>
                <a:cs typeface="PMingLiU"/>
              </a:rPr>
              <a:t>(Z</a:t>
            </a:r>
            <a:r>
              <a:rPr sz="2582" spc="140" dirty="0">
                <a:latin typeface="PMingLiU"/>
                <a:cs typeface="PMingLiU"/>
              </a:rPr>
              <a:t>h</a:t>
            </a:r>
            <a:r>
              <a:rPr sz="2582" spc="215" dirty="0">
                <a:latin typeface="PMingLiU"/>
                <a:cs typeface="PMingLiU"/>
              </a:rPr>
              <a:t>u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90" dirty="0">
                <a:latin typeface="PMingLiU"/>
                <a:cs typeface="PMingLiU"/>
              </a:rPr>
              <a:t>et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22" dirty="0">
                <a:latin typeface="PMingLiU"/>
                <a:cs typeface="PMingLiU"/>
              </a:rPr>
              <a:t>al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90" dirty="0">
                <a:latin typeface="PMingLiU"/>
                <a:cs typeface="PMingLiU"/>
              </a:rPr>
              <a:t>2016)</a:t>
            </a:r>
            <a:endParaRPr sz="2582">
              <a:latin typeface="PMingLiU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12188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37" y="296862"/>
            <a:ext cx="8763000" cy="756102"/>
          </a:xfrm>
          <a:prstGeom prst="rect">
            <a:avLst/>
          </a:prstGeom>
        </p:spPr>
        <p:txBody>
          <a:bodyPr vert="horz" wrap="square" lIns="0" tIns="17270" rIns="0" bIns="0" rtlCol="0" anchor="t">
            <a:spAutoFit/>
          </a:bodyPr>
          <a:lstStyle/>
          <a:p>
            <a:pPr marL="17271">
              <a:lnSpc>
                <a:spcPct val="100000"/>
              </a:lnSpc>
              <a:spcBef>
                <a:spcPts val="136"/>
              </a:spcBef>
            </a:pPr>
            <a:r>
              <a:rPr spc="-7" dirty="0">
                <a:solidFill>
                  <a:srgbClr val="FF9900"/>
                </a:solidFill>
              </a:rPr>
              <a:t>S</a:t>
            </a:r>
            <a:r>
              <a:rPr spc="-7" dirty="0"/>
              <a:t>upervised</a:t>
            </a:r>
            <a:r>
              <a:rPr spc="-61" dirty="0"/>
              <a:t> </a:t>
            </a:r>
            <a:r>
              <a:rPr spc="-7" dirty="0">
                <a:solidFill>
                  <a:srgbClr val="FF0000"/>
                </a:solidFill>
              </a:rPr>
              <a:t>L</a:t>
            </a:r>
            <a:r>
              <a:rPr spc="-7" dirty="0"/>
              <a:t>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5926" y="1657095"/>
            <a:ext cx="9650716" cy="3789478"/>
          </a:xfrm>
          <a:prstGeom prst="rect">
            <a:avLst/>
          </a:prstGeom>
        </p:spPr>
        <p:txBody>
          <a:bodyPr vert="horz" wrap="square" lIns="0" tIns="228833" rIns="0" bIns="0" rtlCol="0">
            <a:spAutoFit/>
          </a:bodyPr>
          <a:lstStyle/>
          <a:p>
            <a:pPr marL="448175" indent="-430905">
              <a:spcBef>
                <a:spcPts val="1802"/>
              </a:spcBef>
              <a:buChar char="•"/>
              <a:tabLst>
                <a:tab pos="448175" algn="l"/>
                <a:tab pos="449039" algn="l"/>
              </a:tabLst>
            </a:pPr>
            <a:r>
              <a:rPr sz="2720" spc="-7" dirty="0">
                <a:latin typeface="Arial"/>
                <a:cs typeface="Arial"/>
              </a:rPr>
              <a:t>Solution</a:t>
            </a:r>
            <a:endParaRPr sz="2720" dirty="0">
              <a:latin typeface="Arial"/>
              <a:cs typeface="Arial"/>
            </a:endParaRPr>
          </a:p>
          <a:p>
            <a:pPr marL="1069922" lvl="1" indent="-502578">
              <a:spcBef>
                <a:spcPts val="1666"/>
              </a:spcBef>
              <a:buClr>
                <a:srgbClr val="000000"/>
              </a:buClr>
              <a:buFont typeface="Arial"/>
              <a:buChar char="–"/>
              <a:tabLst>
                <a:tab pos="1069922" algn="l"/>
                <a:tab pos="1070785" algn="l"/>
              </a:tabLst>
            </a:pPr>
            <a:r>
              <a:rPr sz="2720" b="1" spc="-7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r>
              <a:rPr sz="2720" b="1" spc="-7" dirty="0">
                <a:latin typeface="Arial"/>
                <a:cs typeface="Arial"/>
              </a:rPr>
              <a:t>eature</a:t>
            </a:r>
            <a:r>
              <a:rPr sz="2720" b="1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Vector</a:t>
            </a:r>
            <a:endParaRPr sz="2720" dirty="0">
              <a:latin typeface="Arial"/>
              <a:cs typeface="Arial"/>
            </a:endParaRPr>
          </a:p>
          <a:p>
            <a:pPr marL="1691668" lvl="2" indent="-430905">
              <a:spcBef>
                <a:spcPts val="1632"/>
              </a:spcBef>
              <a:buChar char="•"/>
              <a:tabLst>
                <a:tab pos="1691668" algn="l"/>
                <a:tab pos="1692532" algn="l"/>
              </a:tabLst>
            </a:pPr>
            <a:r>
              <a:rPr sz="2720" spc="-7" dirty="0">
                <a:latin typeface="Arial"/>
                <a:cs typeface="Arial"/>
              </a:rPr>
              <a:t>150,528 </a:t>
            </a:r>
            <a:r>
              <a:rPr sz="2720" dirty="0">
                <a:latin typeface="Arial"/>
                <a:cs typeface="Arial"/>
              </a:rPr>
              <a:t>→</a:t>
            </a:r>
            <a:r>
              <a:rPr sz="2720" spc="-14" dirty="0">
                <a:latin typeface="Arial"/>
                <a:cs typeface="Arial"/>
              </a:rPr>
              <a:t> </a:t>
            </a:r>
            <a:r>
              <a:rPr sz="2720" spc="-7" dirty="0">
                <a:latin typeface="Arial"/>
                <a:cs typeface="Arial"/>
              </a:rPr>
              <a:t>2,048</a:t>
            </a:r>
            <a:endParaRPr sz="2720" dirty="0">
              <a:latin typeface="Arial"/>
              <a:cs typeface="Arial"/>
            </a:endParaRPr>
          </a:p>
          <a:p>
            <a:pPr marL="1069922" lvl="1" indent="-502578">
              <a:spcBef>
                <a:spcPts val="1632"/>
              </a:spcBef>
              <a:buChar char="–"/>
              <a:tabLst>
                <a:tab pos="1069922" algn="l"/>
                <a:tab pos="1070785" algn="l"/>
              </a:tabLst>
            </a:pPr>
            <a:r>
              <a:rPr sz="2720" spc="-7" dirty="0">
                <a:latin typeface="Arial"/>
                <a:cs typeface="Arial"/>
              </a:rPr>
              <a:t>Synonyms</a:t>
            </a:r>
            <a:endParaRPr sz="2720" dirty="0">
              <a:latin typeface="Arial"/>
              <a:cs typeface="Arial"/>
            </a:endParaRPr>
          </a:p>
          <a:p>
            <a:pPr marL="1691668" marR="6908" lvl="2" indent="-430905">
              <a:lnSpc>
                <a:spcPct val="150000"/>
              </a:lnSpc>
              <a:buClr>
                <a:srgbClr val="000000"/>
              </a:buClr>
              <a:buChar char="•"/>
              <a:tabLst>
                <a:tab pos="1691668" algn="l"/>
                <a:tab pos="1692532" algn="l"/>
              </a:tabLst>
            </a:pP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720" spc="-7" dirty="0">
                <a:latin typeface="Arial"/>
                <a:cs typeface="Arial"/>
              </a:rPr>
              <a:t>atent Vector, </a:t>
            </a: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H</a:t>
            </a:r>
            <a:r>
              <a:rPr sz="2720" spc="-7" dirty="0">
                <a:latin typeface="Arial"/>
                <a:cs typeface="Arial"/>
              </a:rPr>
              <a:t>idden Vector, </a:t>
            </a: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720" spc="-7" dirty="0">
                <a:latin typeface="Arial"/>
                <a:cs typeface="Arial"/>
              </a:rPr>
              <a:t>nobservable Vector, </a:t>
            </a:r>
            <a:r>
              <a:rPr sz="2720" spc="-7" dirty="0">
                <a:solidFill>
                  <a:srgbClr val="FF9900"/>
                </a:solidFill>
                <a:latin typeface="Arial"/>
                <a:cs typeface="Arial"/>
              </a:rPr>
              <a:t> F</a:t>
            </a:r>
            <a:r>
              <a:rPr sz="2720" spc="-7" dirty="0">
                <a:latin typeface="Arial"/>
                <a:cs typeface="Arial"/>
              </a:rPr>
              <a:t>eature, </a:t>
            </a:r>
            <a:r>
              <a:rPr sz="2720" spc="-7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720" spc="-7" dirty="0">
                <a:latin typeface="Arial"/>
                <a:cs typeface="Arial"/>
              </a:rPr>
              <a:t>epresentation</a:t>
            </a:r>
            <a:endParaRPr sz="272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237" y="455088"/>
            <a:ext cx="11506200" cy="732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58042" marR="3643" indent="-1948934" algn="ctr">
              <a:lnSpc>
                <a:spcPct val="114700"/>
              </a:lnSpc>
            </a:pPr>
            <a:r>
              <a:rPr sz="4482" spc="208" dirty="0">
                <a:latin typeface="PMingLiU"/>
                <a:cs typeface="PMingLiU"/>
              </a:rPr>
              <a:t>I</a:t>
            </a:r>
            <a:r>
              <a:rPr sz="4482" spc="229" dirty="0">
                <a:latin typeface="PMingLiU"/>
                <a:cs typeface="PMingLiU"/>
              </a:rPr>
              <a:t>n</a:t>
            </a:r>
            <a:r>
              <a:rPr sz="4482" spc="283" dirty="0">
                <a:latin typeface="PMingLiU"/>
                <a:cs typeface="PMingLiU"/>
              </a:rPr>
              <a:t>tros</a:t>
            </a:r>
            <a:r>
              <a:rPr sz="4482" spc="498" dirty="0">
                <a:latin typeface="PMingLiU"/>
                <a:cs typeface="PMingLiU"/>
              </a:rPr>
              <a:t>p</a:t>
            </a:r>
            <a:r>
              <a:rPr sz="4482" spc="212" dirty="0">
                <a:latin typeface="PMingLiU"/>
                <a:cs typeface="PMingLiU"/>
              </a:rPr>
              <a:t>ecti</a:t>
            </a:r>
            <a:r>
              <a:rPr sz="4482" spc="104" dirty="0">
                <a:latin typeface="PMingLiU"/>
                <a:cs typeface="PMingLiU"/>
              </a:rPr>
              <a:t>v</a:t>
            </a:r>
            <a:r>
              <a:rPr sz="4482" spc="111" dirty="0">
                <a:latin typeface="PMingLiU"/>
                <a:cs typeface="PMingLiU"/>
              </a:rPr>
              <a:t>e</a:t>
            </a:r>
            <a:r>
              <a:rPr sz="4482" spc="323" dirty="0">
                <a:latin typeface="PMingLiU"/>
                <a:cs typeface="PMingLiU"/>
              </a:rPr>
              <a:t> </a:t>
            </a:r>
            <a:r>
              <a:rPr sz="4482" spc="176" dirty="0">
                <a:latin typeface="PMingLiU"/>
                <a:cs typeface="PMingLiU"/>
              </a:rPr>
              <a:t>A</a:t>
            </a:r>
            <a:r>
              <a:rPr sz="4482" spc="355" dirty="0">
                <a:latin typeface="PMingLiU"/>
                <a:cs typeface="PMingLiU"/>
              </a:rPr>
              <a:t>d</a:t>
            </a:r>
            <a:r>
              <a:rPr sz="4482" spc="104" dirty="0">
                <a:latin typeface="PMingLiU"/>
                <a:cs typeface="PMingLiU"/>
              </a:rPr>
              <a:t>v</a:t>
            </a:r>
            <a:r>
              <a:rPr sz="4482" spc="215" dirty="0">
                <a:latin typeface="PMingLiU"/>
                <a:cs typeface="PMingLiU"/>
              </a:rPr>
              <a:t>ersarial</a:t>
            </a:r>
            <a:r>
              <a:rPr sz="4482" spc="161" dirty="0">
                <a:latin typeface="PMingLiU"/>
                <a:cs typeface="PMingLiU"/>
              </a:rPr>
              <a:t> </a:t>
            </a:r>
            <a:r>
              <a:rPr sz="4482" spc="194" dirty="0">
                <a:latin typeface="PMingLiU"/>
                <a:cs typeface="PMingLiU"/>
              </a:rPr>
              <a:t>Ne</a:t>
            </a:r>
            <a:r>
              <a:rPr sz="4482" spc="434" dirty="0">
                <a:latin typeface="PMingLiU"/>
                <a:cs typeface="PMingLiU"/>
              </a:rPr>
              <a:t>t</a:t>
            </a:r>
            <a:r>
              <a:rPr sz="4482" spc="54" dirty="0">
                <a:latin typeface="PMingLiU"/>
                <a:cs typeface="PMingLiU"/>
              </a:rPr>
              <a:t>w</a:t>
            </a:r>
            <a:r>
              <a:rPr sz="4482" spc="197" dirty="0">
                <a:latin typeface="PMingLiU"/>
                <a:cs typeface="PMingLiU"/>
              </a:rPr>
              <a:t>orks</a:t>
            </a:r>
            <a:endParaRPr sz="4482" dirty="0">
              <a:latin typeface="PMingLiU"/>
              <a:cs typeface="PMingLiU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70341" y="2058292"/>
            <a:ext cx="2695799" cy="2887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4" name="object 4"/>
          <p:cNvSpPr txBox="1"/>
          <p:nvPr/>
        </p:nvSpPr>
        <p:spPr>
          <a:xfrm>
            <a:off x="5635363" y="5062531"/>
            <a:ext cx="1173951" cy="397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582" spc="68" dirty="0">
                <a:latin typeface="PMingLiU"/>
                <a:cs typeface="PMingLiU"/>
                <a:hlinkClick r:id="rId4"/>
              </a:rPr>
              <a:t>y</a:t>
            </a:r>
            <a:r>
              <a:rPr sz="2582" spc="204" dirty="0">
                <a:latin typeface="PMingLiU"/>
                <a:cs typeface="PMingLiU"/>
                <a:hlinkClick r:id="rId4"/>
              </a:rPr>
              <a:t>outu</a:t>
            </a:r>
            <a:r>
              <a:rPr sz="2582" spc="301" dirty="0">
                <a:latin typeface="PMingLiU"/>
                <a:cs typeface="PMingLiU"/>
                <a:hlinkClick r:id="rId4"/>
              </a:rPr>
              <a:t>b</a:t>
            </a:r>
            <a:r>
              <a:rPr sz="2582" spc="65" dirty="0">
                <a:latin typeface="PMingLiU"/>
                <a:cs typeface="PMingLiU"/>
                <a:hlinkClick r:id="rId4"/>
              </a:rPr>
              <a:t>e</a:t>
            </a:r>
            <a:endParaRPr sz="2582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6766" y="6501520"/>
            <a:ext cx="2626134" cy="397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582" spc="161" dirty="0">
                <a:latin typeface="PMingLiU"/>
                <a:cs typeface="PMingLiU"/>
              </a:rPr>
              <a:t>(Br</a:t>
            </a:r>
            <a:r>
              <a:rPr sz="2582" spc="251" dirty="0">
                <a:latin typeface="PMingLiU"/>
                <a:cs typeface="PMingLiU"/>
              </a:rPr>
              <a:t>o</a:t>
            </a:r>
            <a:r>
              <a:rPr sz="2582" spc="-11" dirty="0">
                <a:latin typeface="PMingLiU"/>
                <a:cs typeface="PMingLiU"/>
              </a:rPr>
              <a:t>c</a:t>
            </a:r>
            <a:r>
              <a:rPr sz="2582" spc="143" dirty="0">
                <a:latin typeface="PMingLiU"/>
                <a:cs typeface="PMingLiU"/>
              </a:rPr>
              <a:t>k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90" dirty="0">
                <a:latin typeface="PMingLiU"/>
                <a:cs typeface="PMingLiU"/>
              </a:rPr>
              <a:t>et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22" dirty="0">
                <a:latin typeface="PMingLiU"/>
                <a:cs typeface="PMingLiU"/>
              </a:rPr>
              <a:t>al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90" dirty="0">
                <a:latin typeface="PMingLiU"/>
                <a:cs typeface="PMingLiU"/>
              </a:rPr>
              <a:t>2016)</a:t>
            </a:r>
            <a:endParaRPr sz="2582">
              <a:latin typeface="PMingLiU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384811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170" y="211748"/>
            <a:ext cx="8526273" cy="1066070"/>
          </a:xfrm>
          <a:prstGeom prst="rect">
            <a:avLst/>
          </a:prstGeom>
        </p:spPr>
        <p:txBody>
          <a:bodyPr vert="horz" wrap="square" lIns="0" tIns="279917" rIns="0" bIns="0" rtlCol="0" anchor="t">
            <a:spAutoFit/>
          </a:bodyPr>
          <a:lstStyle/>
          <a:p>
            <a:pPr marL="18214">
              <a:lnSpc>
                <a:spcPct val="100000"/>
              </a:lnSpc>
            </a:pPr>
            <a:r>
              <a:rPr sz="5091" spc="287" dirty="0"/>
              <a:t>Image</a:t>
            </a:r>
            <a:r>
              <a:rPr sz="5091" spc="376" dirty="0"/>
              <a:t> </a:t>
            </a:r>
            <a:r>
              <a:rPr sz="5091" spc="391" dirty="0"/>
              <a:t>to</a:t>
            </a:r>
            <a:r>
              <a:rPr sz="5091" spc="376" dirty="0"/>
              <a:t> </a:t>
            </a:r>
            <a:r>
              <a:rPr sz="5091" spc="287" dirty="0"/>
              <a:t>Image</a:t>
            </a:r>
            <a:r>
              <a:rPr sz="5091" spc="376" dirty="0"/>
              <a:t> </a:t>
            </a:r>
            <a:r>
              <a:rPr sz="5091" spc="329" dirty="0"/>
              <a:t>T</a:t>
            </a:r>
            <a:r>
              <a:rPr sz="5091" spc="319" dirty="0"/>
              <a:t>ranslation</a:t>
            </a:r>
            <a:endParaRPr sz="5091"/>
          </a:p>
        </p:txBody>
      </p:sp>
      <p:sp>
        <p:nvSpPr>
          <p:cNvPr id="3" name="object 3"/>
          <p:cNvSpPr txBox="1"/>
          <p:nvPr/>
        </p:nvSpPr>
        <p:spPr>
          <a:xfrm>
            <a:off x="6534606" y="2032324"/>
            <a:ext cx="345173" cy="187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219" spc="-7" dirty="0">
                <a:latin typeface="Times New Roman"/>
                <a:cs typeface="Times New Roman"/>
              </a:rPr>
              <a:t>Input</a:t>
            </a:r>
            <a:endParaRPr sz="1219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4030" y="2032324"/>
            <a:ext cx="822403" cy="187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219" spc="-7" dirty="0">
                <a:latin typeface="Times New Roman"/>
                <a:cs typeface="Times New Roman"/>
              </a:rPr>
              <a:t>Ground truth</a:t>
            </a:r>
            <a:endParaRPr sz="1219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92228" y="2032324"/>
            <a:ext cx="448542" cy="187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219" spc="-7" dirty="0">
                <a:latin typeface="Times New Roman"/>
                <a:cs typeface="Times New Roman"/>
              </a:rPr>
              <a:t>Output</a:t>
            </a:r>
            <a:endParaRPr sz="1219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66186" y="2192282"/>
            <a:ext cx="3857760" cy="1280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7" name="object 7"/>
          <p:cNvSpPr/>
          <p:nvPr/>
        </p:nvSpPr>
        <p:spPr>
          <a:xfrm>
            <a:off x="6066186" y="3484302"/>
            <a:ext cx="3857760" cy="1280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8" name="object 8"/>
          <p:cNvSpPr/>
          <p:nvPr/>
        </p:nvSpPr>
        <p:spPr>
          <a:xfrm>
            <a:off x="6066186" y="4776300"/>
            <a:ext cx="3857760" cy="1280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9" name="object 9"/>
          <p:cNvSpPr/>
          <p:nvPr/>
        </p:nvSpPr>
        <p:spPr>
          <a:xfrm>
            <a:off x="9996782" y="2192282"/>
            <a:ext cx="37485" cy="3864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0" name="object 10"/>
          <p:cNvSpPr txBox="1"/>
          <p:nvPr/>
        </p:nvSpPr>
        <p:spPr>
          <a:xfrm>
            <a:off x="4997840" y="6501513"/>
            <a:ext cx="2449905" cy="397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582" spc="118" dirty="0">
                <a:latin typeface="PMingLiU"/>
                <a:cs typeface="PMingLiU"/>
              </a:rPr>
              <a:t>(Isola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90" dirty="0">
                <a:latin typeface="PMingLiU"/>
                <a:cs typeface="PMingLiU"/>
              </a:rPr>
              <a:t>et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122" dirty="0">
                <a:latin typeface="PMingLiU"/>
                <a:cs typeface="PMingLiU"/>
              </a:rPr>
              <a:t>al</a:t>
            </a:r>
            <a:r>
              <a:rPr sz="2582" spc="186" dirty="0">
                <a:latin typeface="PMingLiU"/>
                <a:cs typeface="PMingLiU"/>
              </a:rPr>
              <a:t> </a:t>
            </a:r>
            <a:r>
              <a:rPr sz="2582" spc="90" dirty="0">
                <a:latin typeface="PMingLiU"/>
                <a:cs typeface="PMingLiU"/>
              </a:rPr>
              <a:t>2016)</a:t>
            </a:r>
            <a:endParaRPr sz="2582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74372" y="3427044"/>
            <a:ext cx="877048" cy="176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147" spc="-7" dirty="0">
                <a:latin typeface="Arial"/>
                <a:cs typeface="Arial"/>
              </a:rPr>
              <a:t>Aerial</a:t>
            </a:r>
            <a:r>
              <a:rPr sz="1147" spc="29" dirty="0">
                <a:latin typeface="Times New Roman"/>
                <a:cs typeface="Times New Roman"/>
              </a:rPr>
              <a:t> </a:t>
            </a:r>
            <a:r>
              <a:rPr sz="1147" spc="-7" dirty="0">
                <a:latin typeface="Arial"/>
                <a:cs typeface="Arial"/>
              </a:rPr>
              <a:t>to</a:t>
            </a:r>
            <a:r>
              <a:rPr sz="1147" spc="29" dirty="0">
                <a:latin typeface="Times New Roman"/>
                <a:cs typeface="Times New Roman"/>
              </a:rPr>
              <a:t> </a:t>
            </a:r>
            <a:r>
              <a:rPr sz="1147" spc="-11" dirty="0">
                <a:latin typeface="Arial"/>
                <a:cs typeface="Arial"/>
              </a:rPr>
              <a:t>Map</a:t>
            </a:r>
            <a:endParaRPr sz="1147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53761" y="2182937"/>
            <a:ext cx="1492712" cy="176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147" spc="-7" dirty="0">
                <a:latin typeface="Arial"/>
                <a:cs typeface="Arial"/>
              </a:rPr>
              <a:t>Labels</a:t>
            </a:r>
            <a:r>
              <a:rPr sz="1147" spc="29" dirty="0">
                <a:latin typeface="Times New Roman"/>
                <a:cs typeface="Times New Roman"/>
              </a:rPr>
              <a:t> </a:t>
            </a:r>
            <a:r>
              <a:rPr sz="1147" spc="-7" dirty="0">
                <a:latin typeface="Arial"/>
                <a:cs typeface="Arial"/>
              </a:rPr>
              <a:t>to</a:t>
            </a:r>
            <a:r>
              <a:rPr sz="1147" spc="29" dirty="0">
                <a:latin typeface="Times New Roman"/>
                <a:cs typeface="Times New Roman"/>
              </a:rPr>
              <a:t> </a:t>
            </a:r>
            <a:r>
              <a:rPr sz="1147" spc="-7" dirty="0">
                <a:latin typeface="Arial"/>
                <a:cs typeface="Arial"/>
              </a:rPr>
              <a:t>Street</a:t>
            </a:r>
            <a:r>
              <a:rPr sz="1147" spc="29" dirty="0">
                <a:latin typeface="Times New Roman"/>
                <a:cs typeface="Times New Roman"/>
              </a:rPr>
              <a:t> </a:t>
            </a:r>
            <a:r>
              <a:rPr sz="1147" spc="-7" dirty="0">
                <a:latin typeface="Arial"/>
                <a:cs typeface="Arial"/>
              </a:rPr>
              <a:t>Scene</a:t>
            </a:r>
            <a:endParaRPr sz="1147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30379" y="2352905"/>
            <a:ext cx="1913918" cy="962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4" name="object 14"/>
          <p:cNvSpPr/>
          <p:nvPr/>
        </p:nvSpPr>
        <p:spPr>
          <a:xfrm>
            <a:off x="3730380" y="2352898"/>
            <a:ext cx="1913932" cy="962658"/>
          </a:xfrm>
          <a:custGeom>
            <a:avLst/>
            <a:gdLst/>
            <a:ahLst/>
            <a:cxnLst/>
            <a:rect l="l" t="t" r="r" b="b"/>
            <a:pathLst>
              <a:path w="2668904" h="1342389">
                <a:moveTo>
                  <a:pt x="0" y="0"/>
                </a:moveTo>
                <a:lnTo>
                  <a:pt x="2668874" y="0"/>
                </a:lnTo>
                <a:lnTo>
                  <a:pt x="2668874" y="1341811"/>
                </a:lnTo>
                <a:lnTo>
                  <a:pt x="0" y="1341811"/>
                </a:lnTo>
                <a:lnTo>
                  <a:pt x="0" y="0"/>
                </a:lnTo>
                <a:close/>
              </a:path>
            </a:pathLst>
          </a:custGeom>
          <a:ln w="13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5" name="object 15"/>
          <p:cNvSpPr/>
          <p:nvPr/>
        </p:nvSpPr>
        <p:spPr>
          <a:xfrm>
            <a:off x="1767884" y="2352905"/>
            <a:ext cx="1923634" cy="9622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6" name="object 16"/>
          <p:cNvSpPr/>
          <p:nvPr/>
        </p:nvSpPr>
        <p:spPr>
          <a:xfrm>
            <a:off x="1767882" y="2352898"/>
            <a:ext cx="1923950" cy="962658"/>
          </a:xfrm>
          <a:custGeom>
            <a:avLst/>
            <a:gdLst/>
            <a:ahLst/>
            <a:cxnLst/>
            <a:rect l="l" t="t" r="r" b="b"/>
            <a:pathLst>
              <a:path w="2682875" h="1342389">
                <a:moveTo>
                  <a:pt x="0" y="0"/>
                </a:moveTo>
                <a:lnTo>
                  <a:pt x="2682443" y="0"/>
                </a:lnTo>
                <a:lnTo>
                  <a:pt x="2682443" y="1341811"/>
                </a:lnTo>
                <a:lnTo>
                  <a:pt x="0" y="1341811"/>
                </a:lnTo>
                <a:lnTo>
                  <a:pt x="0" y="0"/>
                </a:lnTo>
                <a:close/>
              </a:path>
            </a:pathLst>
          </a:custGeom>
          <a:ln w="13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7" name="object 17"/>
          <p:cNvSpPr/>
          <p:nvPr/>
        </p:nvSpPr>
        <p:spPr>
          <a:xfrm>
            <a:off x="1767884" y="3587292"/>
            <a:ext cx="1923634" cy="19244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8" name="object 18"/>
          <p:cNvSpPr/>
          <p:nvPr/>
        </p:nvSpPr>
        <p:spPr>
          <a:xfrm>
            <a:off x="1770375" y="3589715"/>
            <a:ext cx="1917119" cy="1918030"/>
          </a:xfrm>
          <a:custGeom>
            <a:avLst/>
            <a:gdLst/>
            <a:ahLst/>
            <a:cxnLst/>
            <a:rect l="l" t="t" r="r" b="b"/>
            <a:pathLst>
              <a:path w="2673350" h="2674620">
                <a:moveTo>
                  <a:pt x="0" y="0"/>
                </a:moveTo>
                <a:lnTo>
                  <a:pt x="0" y="2674293"/>
                </a:lnTo>
                <a:lnTo>
                  <a:pt x="2673119" y="2674293"/>
                </a:lnTo>
                <a:lnTo>
                  <a:pt x="2673119" y="0"/>
                </a:lnTo>
                <a:lnTo>
                  <a:pt x="0" y="0"/>
                </a:lnTo>
                <a:close/>
              </a:path>
            </a:pathLst>
          </a:custGeom>
          <a:ln w="135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19" name="object 19"/>
          <p:cNvSpPr/>
          <p:nvPr/>
        </p:nvSpPr>
        <p:spPr>
          <a:xfrm>
            <a:off x="3730379" y="3597010"/>
            <a:ext cx="1913918" cy="19050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20" name="object 20"/>
          <p:cNvSpPr/>
          <p:nvPr/>
        </p:nvSpPr>
        <p:spPr>
          <a:xfrm>
            <a:off x="3730380" y="3597018"/>
            <a:ext cx="1913932" cy="1905279"/>
          </a:xfrm>
          <a:custGeom>
            <a:avLst/>
            <a:gdLst/>
            <a:ahLst/>
            <a:cxnLst/>
            <a:rect l="l" t="t" r="r" b="b"/>
            <a:pathLst>
              <a:path w="2668904" h="2656840">
                <a:moveTo>
                  <a:pt x="0" y="0"/>
                </a:moveTo>
                <a:lnTo>
                  <a:pt x="2668905" y="0"/>
                </a:lnTo>
                <a:lnTo>
                  <a:pt x="2668905" y="2656489"/>
                </a:lnTo>
                <a:lnTo>
                  <a:pt x="0" y="2656489"/>
                </a:lnTo>
                <a:lnTo>
                  <a:pt x="0" y="0"/>
                </a:lnTo>
                <a:close/>
              </a:path>
            </a:pathLst>
          </a:custGeom>
          <a:ln w="135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21" name="object 21"/>
          <p:cNvSpPr txBox="1"/>
          <p:nvPr/>
        </p:nvSpPr>
        <p:spPr>
          <a:xfrm>
            <a:off x="2497141" y="5533956"/>
            <a:ext cx="320582" cy="165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076" spc="7" dirty="0">
                <a:latin typeface="Arial"/>
                <a:cs typeface="Arial"/>
              </a:rPr>
              <a:t>input</a:t>
            </a:r>
            <a:endParaRPr sz="107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69347" y="5533956"/>
            <a:ext cx="403916" cy="165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076" spc="4" dirty="0">
                <a:latin typeface="Arial"/>
                <a:cs typeface="Arial"/>
              </a:rPr>
              <a:t>output</a:t>
            </a:r>
            <a:endParaRPr sz="107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45715" y="3327610"/>
            <a:ext cx="320582" cy="165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076" spc="7" dirty="0">
                <a:latin typeface="Arial"/>
                <a:cs typeface="Arial"/>
              </a:rPr>
              <a:t>input</a:t>
            </a:r>
            <a:endParaRPr sz="107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69337" y="3327610"/>
            <a:ext cx="403916" cy="1655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076" spc="4" dirty="0">
                <a:latin typeface="Arial"/>
                <a:cs typeface="Arial"/>
              </a:rPr>
              <a:t>output</a:t>
            </a:r>
            <a:endParaRPr sz="107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31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0037" y="1897062"/>
            <a:ext cx="8526273" cy="923239"/>
          </a:xfrm>
          <a:prstGeom prst="rect">
            <a:avLst/>
          </a:prstGeom>
        </p:spPr>
        <p:txBody>
          <a:bodyPr vert="horz" wrap="square" lIns="0" tIns="255942" rIns="0" bIns="0" rtlCol="0" anchor="t">
            <a:spAutoFit/>
          </a:bodyPr>
          <a:lstStyle/>
          <a:p>
            <a:pPr marL="9107"/>
            <a:r>
              <a:rPr lang="en-US" spc="158" dirty="0">
                <a:solidFill>
                  <a:srgbClr val="FF0000"/>
                </a:solidFill>
                <a:latin typeface="PMingLiU"/>
                <a:cs typeface="PMingLiU"/>
              </a:rPr>
              <a:t>Tips</a:t>
            </a:r>
            <a:r>
              <a:rPr lang="en-US" spc="161" dirty="0">
                <a:solidFill>
                  <a:srgbClr val="FF0000"/>
                </a:solidFill>
                <a:latin typeface="PMingLiU"/>
                <a:cs typeface="PMingLiU"/>
              </a:rPr>
              <a:t> </a:t>
            </a:r>
            <a:r>
              <a:rPr lang="en-US" spc="194" dirty="0">
                <a:solidFill>
                  <a:srgbClr val="FF0000"/>
                </a:solidFill>
                <a:latin typeface="PMingLiU"/>
                <a:cs typeface="PMingLiU"/>
              </a:rPr>
              <a:t>and</a:t>
            </a:r>
            <a:r>
              <a:rPr lang="en-US" spc="161" dirty="0">
                <a:solidFill>
                  <a:srgbClr val="FF0000"/>
                </a:solidFill>
                <a:latin typeface="PMingLiU"/>
                <a:cs typeface="PMingLiU"/>
              </a:rPr>
              <a:t> </a:t>
            </a:r>
            <a:r>
              <a:rPr lang="en-US" spc="125" dirty="0">
                <a:solidFill>
                  <a:srgbClr val="FF0000"/>
                </a:solidFill>
                <a:latin typeface="PMingLiU"/>
                <a:cs typeface="PMingLiU"/>
              </a:rPr>
              <a:t>tri</a:t>
            </a:r>
            <a:r>
              <a:rPr lang="en-US" spc="122" dirty="0">
                <a:solidFill>
                  <a:srgbClr val="FF0000"/>
                </a:solidFill>
                <a:latin typeface="PMingLiU"/>
                <a:cs typeface="PMingLiU"/>
              </a:rPr>
              <a:t>c</a:t>
            </a:r>
            <a:r>
              <a:rPr lang="en-US" spc="93" dirty="0">
                <a:solidFill>
                  <a:srgbClr val="FF0000"/>
                </a:solidFill>
                <a:latin typeface="PMingLiU"/>
                <a:cs typeface="PMingLiU"/>
              </a:rPr>
              <a:t>ks to improve GANs</a:t>
            </a:r>
            <a:endParaRPr lang="en-US" dirty="0">
              <a:solidFill>
                <a:srgbClr val="FF0000"/>
              </a:solidFill>
              <a:latin typeface="PMingLiU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2902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170" y="211747"/>
            <a:ext cx="8526273" cy="997105"/>
          </a:xfrm>
          <a:prstGeom prst="rect">
            <a:avLst/>
          </a:prstGeom>
        </p:spPr>
        <p:txBody>
          <a:bodyPr vert="horz" wrap="square" lIns="0" tIns="255942" rIns="0" bIns="0" rtlCol="0" anchor="t">
            <a:spAutoFit/>
          </a:bodyPr>
          <a:lstStyle/>
          <a:p>
            <a:pPr marL="309644">
              <a:lnSpc>
                <a:spcPct val="100000"/>
              </a:lnSpc>
            </a:pPr>
            <a:r>
              <a:rPr spc="30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Reducing</a:t>
            </a:r>
            <a:r>
              <a:rPr spc="41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37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GANs</a:t>
            </a:r>
            <a:r>
              <a:rPr spc="41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437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pc="41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4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65605" y="2075641"/>
            <a:ext cx="121585" cy="248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13" spc="-807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1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9721" y="2051069"/>
            <a:ext cx="4907716" cy="330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Generator </a:t>
            </a:r>
            <a:r>
              <a:rPr sz="2151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ma</a:t>
            </a:r>
            <a:r>
              <a:rPr sz="2151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  <a:r>
              <a:rPr sz="2151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</a:t>
            </a:r>
            <a:endParaRPr sz="215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5605" y="2776915"/>
            <a:ext cx="121585" cy="248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13" spc="-807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1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9721" y="2752344"/>
            <a:ext cx="5364916" cy="330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151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Discriminator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151" spc="39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151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aluates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</a:t>
            </a:r>
            <a:endParaRPr sz="215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5605" y="3487297"/>
            <a:ext cx="121585" cy="248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13" spc="-807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1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9721" y="3453624"/>
            <a:ext cx="7140700" cy="330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151" spc="-11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Generator</a:t>
            </a:r>
            <a:r>
              <a:rPr lang="en-US" sz="2151" spc="-11" dirty="0"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sz="2151" spc="-11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cost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(negati</a:t>
            </a:r>
            <a:r>
              <a:rPr sz="2151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151" spc="61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re</a:t>
            </a:r>
            <a:r>
              <a:rPr sz="2151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  <a:r>
              <a:rPr sz="2151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ard)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54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function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i="1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215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2151" i="1" spc="-194" dirty="0">
                <a:latin typeface="Calibri Light" panose="020F0302020204030204" pitchFamily="34" charset="0"/>
                <a:cs typeface="Calibri Light" panose="020F0302020204030204" pitchFamily="34" charset="0"/>
              </a:rPr>
              <a:t>z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))</a:t>
            </a:r>
            <a:endParaRPr sz="215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5609" y="4188578"/>
            <a:ext cx="121585" cy="248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13" spc="-807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1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29725" y="4154898"/>
            <a:ext cx="7269911" cy="330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151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Note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226" dirty="0">
                <a:latin typeface="Calibri Light" panose="020F0302020204030204" pitchFamily="34" charset="0"/>
                <a:cs typeface="Calibri Light" panose="020F0302020204030204" pitchFamily="34" charset="0"/>
              </a:rPr>
              <a:t>that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-22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generator</a:t>
            </a:r>
            <a:r>
              <a:rPr lang="en-US" sz="2151" spc="-22" dirty="0"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sz="2151" spc="-22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cost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151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151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include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data,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i="1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endParaRPr sz="215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65615" y="4889852"/>
            <a:ext cx="121585" cy="248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13" spc="-807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1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29731" y="4865281"/>
            <a:ext cx="7624761" cy="330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151" spc="-11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Generator</a:t>
            </a:r>
            <a:r>
              <a:rPr lang="en-US" sz="2151" spc="-11" dirty="0"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sz="2151" spc="-11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cost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54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79" dirty="0">
                <a:latin typeface="Calibri Light" panose="020F0302020204030204" pitchFamily="34" charset="0"/>
                <a:cs typeface="Calibri Light" panose="020F0302020204030204" pitchFamily="34" charset="0"/>
              </a:rPr>
              <a:t>al</a:t>
            </a:r>
            <a:r>
              <a:rPr sz="2151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  <a:r>
              <a:rPr sz="2151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151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ys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monotonically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decreasing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i="1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215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2151" i="1" spc="-194" dirty="0">
                <a:latin typeface="Calibri Light" panose="020F0302020204030204" pitchFamily="34" charset="0"/>
                <a:cs typeface="Calibri Light" panose="020F0302020204030204" pitchFamily="34" charset="0"/>
              </a:rPr>
              <a:t>z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))</a:t>
            </a:r>
            <a:endParaRPr sz="215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65619" y="5591127"/>
            <a:ext cx="121585" cy="248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613" spc="-807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61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29736" y="5498721"/>
            <a:ext cx="8412901" cy="387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6700"/>
              </a:lnSpc>
            </a:pPr>
            <a:r>
              <a:rPr lang="en-US" sz="2151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151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2151" spc="79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151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ergences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sz="2151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hange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36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sz="2151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151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cation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-176" dirty="0">
                <a:latin typeface="Calibri Light" panose="020F0302020204030204" pitchFamily="34" charset="0"/>
                <a:cs typeface="Calibri Light" panose="020F0302020204030204" pitchFamily="34" charset="0"/>
              </a:rPr>
              <a:t>cos</a:t>
            </a:r>
            <a:r>
              <a:rPr lang="en-US" sz="2151" spc="-176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2151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fastest</a:t>
            </a:r>
            <a:r>
              <a:rPr sz="2151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151" spc="104" dirty="0">
                <a:latin typeface="Calibri Light" panose="020F0302020204030204" pitchFamily="34" charset="0"/>
                <a:cs typeface="Calibri Light" panose="020F0302020204030204" pitchFamily="34" charset="0"/>
              </a:rPr>
              <a:t>decrease</a:t>
            </a:r>
            <a:endParaRPr sz="215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837" y="464196"/>
            <a:ext cx="11201400" cy="746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0719" marR="3643" indent="-1411611" algn="ctr">
              <a:lnSpc>
                <a:spcPct val="114700"/>
              </a:lnSpc>
            </a:pPr>
            <a:r>
              <a:rPr sz="4482" spc="30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sz="4482" spc="412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4482" spc="93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els</a:t>
            </a:r>
            <a:r>
              <a:rPr sz="4482" spc="323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4482" spc="29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impr</a:t>
            </a:r>
            <a:r>
              <a:rPr sz="4482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4482" spc="10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4482" spc="11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4482" spc="323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4482" spc="2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</a:t>
            </a:r>
            <a:r>
              <a:rPr lang="en-US" sz="4482" spc="55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4482" spc="20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jecti</a:t>
            </a:r>
            <a:r>
              <a:rPr sz="4482" spc="10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4482" spc="11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4482" spc="6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4482" spc="237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</a:t>
            </a:r>
            <a:r>
              <a:rPr sz="4482" spc="323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4482" spc="21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</a:t>
            </a:r>
            <a:r>
              <a:rPr sz="4482" spc="43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4482" spc="22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endParaRPr sz="4482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5611" y="2119012"/>
            <a:ext cx="135246" cy="281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829" spc="-914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829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6157" y="2105854"/>
            <a:ext cx="7430772" cy="1328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7600"/>
              </a:lnSpc>
            </a:pPr>
            <a:r>
              <a:rPr sz="2438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Learning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20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conditional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94" dirty="0">
                <a:latin typeface="Calibri Light" panose="020F0302020204030204" pitchFamily="34" charset="0"/>
                <a:cs typeface="Calibri Light" panose="020F0302020204030204" pitchFamily="34" charset="0"/>
              </a:rPr>
              <a:t>mo</a:t>
            </a:r>
            <a:r>
              <a:rPr sz="2438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del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i="1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p(y</a:t>
            </a:r>
            <a:r>
              <a:rPr sz="2438" spc="219" dirty="0"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sz="2438" i="1" spc="-86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2438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often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79" dirty="0">
                <a:latin typeface="Calibri Light" panose="020F0302020204030204" pitchFamily="34" charset="0"/>
                <a:cs typeface="Calibri Light" panose="020F0302020204030204" pitchFamily="34" charset="0"/>
              </a:rPr>
              <a:t>gi</a:t>
            </a:r>
            <a:r>
              <a:rPr sz="2438" spc="29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38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438" spc="146" dirty="0"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sz="2438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sz="2438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sz="2438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269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2438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etter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79" dirty="0">
                <a:latin typeface="Calibri Light" panose="020F0302020204030204" pitchFamily="34" charset="0"/>
                <a:cs typeface="Calibri Light" panose="020F0302020204030204" pitchFamily="34" charset="0"/>
              </a:rPr>
              <a:t>classes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237" dirty="0">
                <a:latin typeface="Calibri Light" panose="020F0302020204030204" pitchFamily="34" charset="0"/>
                <a:cs typeface="Calibri Light" panose="020F0302020204030204" pitchFamily="34" charset="0"/>
              </a:rPr>
              <a:t>than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learning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i="1" spc="-111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438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2438" i="1" spc="-86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2438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438" spc="201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38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sz="2438" spc="43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(De</a:t>
            </a:r>
            <a:r>
              <a:rPr sz="2438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438" spc="194" dirty="0">
                <a:latin typeface="Calibri Light" panose="020F0302020204030204" pitchFamily="34" charset="0"/>
                <a:cs typeface="Calibri Light" panose="020F0302020204030204" pitchFamily="34" charset="0"/>
              </a:rPr>
              <a:t>ton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et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al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93" dirty="0">
                <a:latin typeface="Calibri Light" panose="020F0302020204030204" pitchFamily="34" charset="0"/>
                <a:cs typeface="Calibri Light" panose="020F0302020204030204" pitchFamily="34" charset="0"/>
              </a:rPr>
              <a:t>2015)</a:t>
            </a:r>
            <a:endParaRPr sz="2438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5613" y="3794779"/>
            <a:ext cx="135246" cy="281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829" spc="-914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829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6157" y="3647902"/>
            <a:ext cx="7581500" cy="1742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7600"/>
              </a:lnSpc>
            </a:pPr>
            <a:r>
              <a:rPr sz="2438" spc="222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38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38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just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learning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i="1" spc="29" dirty="0">
                <a:latin typeface="Calibri Light" panose="020F0302020204030204" pitchFamily="34" charset="0"/>
                <a:cs typeface="Calibri Light" panose="020F0302020204030204" pitchFamily="34" charset="0"/>
              </a:rPr>
              <a:t>p(x,y)</a:t>
            </a:r>
            <a:r>
              <a:rPr sz="2438" i="1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208" dirty="0">
                <a:latin typeface="Calibri Light" panose="020F0302020204030204" pitchFamily="34" charset="0"/>
                <a:cs typeface="Calibri Light" panose="020F0302020204030204" pitchFamily="34" charset="0"/>
              </a:rPr>
              <a:t>ma</a:t>
            </a:r>
            <a:r>
              <a:rPr sz="2438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  <a:r>
              <a:rPr sz="2438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2438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i="1" spc="39" dirty="0">
                <a:latin typeface="Calibri Light" panose="020F0302020204030204" pitchFamily="34" charset="0"/>
                <a:cs typeface="Calibri Light" panose="020F0302020204030204" pitchFamily="34" charset="0"/>
              </a:rPr>
              <a:t>p(x)</a:t>
            </a:r>
            <a:r>
              <a:rPr sz="2438" i="1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36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sz="2438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38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ok</a:t>
            </a:r>
            <a:r>
              <a:rPr sz="2438" spc="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438" spc="146" dirty="0"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sz="2438" spc="57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sz="2438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269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2438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etter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94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20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sz="2438" spc="215" dirty="0">
                <a:latin typeface="Calibri Light" panose="020F0302020204030204" pitchFamily="34" charset="0"/>
                <a:cs typeface="Calibri Light" panose="020F0302020204030204" pitchFamily="34" charset="0"/>
              </a:rPr>
              <a:t>uman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obser</a:t>
            </a:r>
            <a:r>
              <a:rPr sz="2438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38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er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(Salimans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et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al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93" dirty="0">
                <a:latin typeface="Calibri Light" panose="020F0302020204030204" pitchFamily="34" charset="0"/>
                <a:cs typeface="Calibri Light" panose="020F0302020204030204" pitchFamily="34" charset="0"/>
              </a:rPr>
              <a:t>2016)</a:t>
            </a:r>
            <a:endParaRPr lang="en-US" sz="2438" spc="9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07" marR="3643">
              <a:lnSpc>
                <a:spcPct val="117600"/>
              </a:lnSpc>
            </a:pPr>
            <a:endParaRPr sz="2438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5614" y="5033394"/>
            <a:ext cx="135246" cy="281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829" spc="-914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829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6160" y="5002026"/>
            <a:ext cx="7530954" cy="1770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7600"/>
              </a:lnSpc>
            </a:pP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Note: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82" dirty="0">
                <a:latin typeface="Calibri Light" panose="020F0302020204030204" pitchFamily="34" charset="0"/>
                <a:cs typeface="Calibri Light" panose="020F0302020204030204" pitchFamily="34" charset="0"/>
              </a:rPr>
              <a:t>defines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three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categories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29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94" dirty="0">
                <a:latin typeface="Calibri Light" panose="020F0302020204030204" pitchFamily="34" charset="0"/>
                <a:cs typeface="Calibri Light" panose="020F0302020204030204" pitchFamily="34" charset="0"/>
              </a:rPr>
              <a:t>mo</a:t>
            </a:r>
            <a:r>
              <a:rPr sz="2438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dels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51" dirty="0">
                <a:latin typeface="Calibri Light" panose="020F0302020204030204" pitchFamily="34" charset="0"/>
                <a:cs typeface="Calibri Light" panose="020F0302020204030204" pitchFamily="34" charset="0"/>
              </a:rPr>
              <a:t>(no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sz="2438" spc="251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2438" spc="68" dirty="0">
                <a:latin typeface="Calibri Light" panose="020F0302020204030204" pitchFamily="34" charset="0"/>
                <a:cs typeface="Calibri Light" panose="020F0302020204030204" pitchFamily="34" charset="0"/>
              </a:rPr>
              <a:t>els,</a:t>
            </a:r>
            <a:r>
              <a:rPr sz="2438" spc="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trained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sz="2438" spc="251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2438" spc="68" dirty="0">
                <a:latin typeface="Calibri Light" panose="020F0302020204030204" pitchFamily="34" charset="0"/>
                <a:cs typeface="Calibri Light" panose="020F0302020204030204" pitchFamily="34" charset="0"/>
              </a:rPr>
              <a:t>els,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generating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condition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on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sz="2438" spc="251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2438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els)</a:t>
            </a:r>
            <a:r>
              <a:rPr sz="2438" spc="68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255" dirty="0">
                <a:latin typeface="Calibri Light" panose="020F0302020204030204" pitchFamily="34" charset="0"/>
                <a:cs typeface="Calibri Light" panose="020F0302020204030204" pitchFamily="34" charset="0"/>
              </a:rPr>
              <a:t>that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should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94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269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2438" spc="68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58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compared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directly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94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ea</a:t>
            </a:r>
            <a:r>
              <a:rPr sz="2438" spc="39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sz="2438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sz="2438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38" spc="169" dirty="0">
                <a:latin typeface="Calibri Light" panose="020F0302020204030204" pitchFamily="34" charset="0"/>
                <a:cs typeface="Calibri Light" panose="020F0302020204030204" pitchFamily="34" charset="0"/>
              </a:rPr>
              <a:t>other</a:t>
            </a:r>
            <a:endParaRPr sz="2438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9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837" y="211748"/>
            <a:ext cx="11734799" cy="1091752"/>
          </a:xfrm>
          <a:prstGeom prst="rect">
            <a:avLst/>
          </a:prstGeom>
        </p:spPr>
        <p:txBody>
          <a:bodyPr vert="horz" wrap="square" lIns="0" tIns="267059" rIns="0" bIns="0" rtlCol="0" anchor="t">
            <a:spAutoFit/>
          </a:bodyPr>
          <a:lstStyle/>
          <a:p>
            <a:pPr marL="18214" algn="ctr">
              <a:lnSpc>
                <a:spcPct val="100000"/>
              </a:lnSpc>
            </a:pPr>
            <a:r>
              <a:rPr sz="5342" spc="272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One-sided</a:t>
            </a:r>
            <a:r>
              <a:rPr sz="5342" spc="387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5342" spc="26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sz="5342" spc="523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5342" spc="10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sz="5342" spc="387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5342" spc="29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</a:t>
            </a:r>
            <a:r>
              <a:rPr sz="5342" spc="39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5342" spc="31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othing</a:t>
            </a:r>
            <a:endParaRPr sz="5342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7574" y="2164393"/>
            <a:ext cx="141166" cy="297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936" spc="-968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936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6336" y="2139040"/>
            <a:ext cx="3848810" cy="794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582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Default</a:t>
            </a:r>
            <a:r>
              <a:rPr sz="2582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46" dirty="0">
                <a:latin typeface="Calibri Light" panose="020F0302020204030204" pitchFamily="34" charset="0"/>
                <a:cs typeface="Calibri Light" panose="020F0302020204030204" pitchFamily="34" charset="0"/>
              </a:rPr>
              <a:t>discriminator</a:t>
            </a:r>
            <a:r>
              <a:rPr sz="2582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cost:</a:t>
            </a:r>
            <a:endParaRPr sz="258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7572" y="3840157"/>
            <a:ext cx="141166" cy="297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936" spc="-968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936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6333" y="2821476"/>
            <a:ext cx="7051902" cy="2871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804" algn="ctr">
              <a:lnSpc>
                <a:spcPts val="3055"/>
              </a:lnSpc>
            </a:pPr>
            <a:r>
              <a:rPr sz="2582" b="1" i="1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cross_entropy(</a:t>
            </a:r>
            <a:r>
              <a:rPr sz="2582" b="1" i="1" spc="6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sz="2582" b="1" i="1" spc="-14" dirty="0">
                <a:latin typeface="Calibri Light" panose="020F0302020204030204" pitchFamily="34" charset="0"/>
                <a:cs typeface="Calibri Light" panose="020F0302020204030204" pitchFamily="34" charset="0"/>
              </a:rPr>
              <a:t>.,</a:t>
            </a:r>
            <a:r>
              <a:rPr sz="2582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b="1" i="1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discriminator(data))</a:t>
            </a:r>
            <a:endParaRPr sz="2582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07" indent="45536">
              <a:lnSpc>
                <a:spcPts val="3055"/>
              </a:lnSpc>
            </a:pPr>
            <a:r>
              <a:rPr sz="2582" b="1" i="1" spc="-229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sz="2582" b="1" i="1" spc="104" dirty="0">
                <a:latin typeface="Calibri Light" panose="020F0302020204030204" pitchFamily="34" charset="0"/>
                <a:cs typeface="Calibri Light" panose="020F0302020204030204" pitchFamily="34" charset="0"/>
              </a:rPr>
              <a:t>cross_entropy(0., </a:t>
            </a:r>
            <a:r>
              <a:rPr sz="2582" b="1" i="1" spc="158" dirty="0">
                <a:latin typeface="Calibri Light" panose="020F0302020204030204" pitchFamily="34" charset="0"/>
                <a:cs typeface="Calibri Light" panose="020F0302020204030204" pitchFamily="34" charset="0"/>
              </a:rPr>
              <a:t>discriminator(sa</a:t>
            </a:r>
            <a:r>
              <a:rPr sz="2582" b="1" i="1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582" b="1" i="1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ples))</a:t>
            </a:r>
            <a:endParaRPr sz="2582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07" marR="406180">
              <a:lnSpc>
                <a:spcPct val="115700"/>
              </a:lnSpc>
              <a:spcBef>
                <a:spcPts val="1147"/>
              </a:spcBef>
            </a:pPr>
            <a:r>
              <a:rPr sz="2582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One-sided</a:t>
            </a:r>
            <a:r>
              <a:rPr sz="2582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sz="2582" spc="265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2582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sz="2582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sm</a:t>
            </a:r>
            <a:r>
              <a:rPr sz="2582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582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othed</a:t>
            </a:r>
            <a:r>
              <a:rPr sz="2582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cost</a:t>
            </a:r>
            <a:r>
              <a:rPr sz="2582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(Salimans</a:t>
            </a:r>
            <a:r>
              <a:rPr sz="2582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et</a:t>
            </a:r>
            <a:r>
              <a:rPr sz="2582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al</a:t>
            </a:r>
            <a:r>
              <a:rPr sz="2582" spc="93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82" dirty="0">
                <a:latin typeface="Calibri Light" panose="020F0302020204030204" pitchFamily="34" charset="0"/>
                <a:cs typeface="Calibri Light" panose="020F0302020204030204" pitchFamily="34" charset="0"/>
              </a:rPr>
              <a:t>2016):</a:t>
            </a:r>
            <a:endParaRPr sz="2582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0563" algn="ctr">
              <a:lnSpc>
                <a:spcPts val="3055"/>
              </a:lnSpc>
              <a:spcBef>
                <a:spcPts val="1707"/>
              </a:spcBef>
            </a:pPr>
            <a:r>
              <a:rPr sz="2582" b="1" i="1" spc="104" dirty="0">
                <a:latin typeface="Calibri Light" panose="020F0302020204030204" pitchFamily="34" charset="0"/>
                <a:cs typeface="Calibri Light" panose="020F0302020204030204" pitchFamily="34" charset="0"/>
              </a:rPr>
              <a:t>cross_entropy(.9, </a:t>
            </a:r>
            <a:r>
              <a:rPr sz="2582" b="1" i="1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discriminator(data))</a:t>
            </a:r>
            <a:endParaRPr sz="2582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4643">
              <a:lnSpc>
                <a:spcPts val="3055"/>
              </a:lnSpc>
            </a:pPr>
            <a:r>
              <a:rPr sz="2582" b="1" i="1" spc="-229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sz="2582" b="1" i="1" spc="104" dirty="0">
                <a:latin typeface="Calibri Light" panose="020F0302020204030204" pitchFamily="34" charset="0"/>
                <a:cs typeface="Calibri Light" panose="020F0302020204030204" pitchFamily="34" charset="0"/>
              </a:rPr>
              <a:t>cross_entropy(0., </a:t>
            </a:r>
            <a:r>
              <a:rPr sz="2582" b="1" i="1" spc="158" dirty="0">
                <a:latin typeface="Calibri Light" panose="020F0302020204030204" pitchFamily="34" charset="0"/>
                <a:cs typeface="Calibri Light" panose="020F0302020204030204" pitchFamily="34" charset="0"/>
              </a:rPr>
              <a:t>discriminator(sa</a:t>
            </a:r>
            <a:r>
              <a:rPr sz="2582" b="1" i="1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582" b="1" i="1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ples))</a:t>
            </a:r>
            <a:endParaRPr sz="2582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34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837" y="211747"/>
            <a:ext cx="11734799" cy="1020351"/>
          </a:xfrm>
          <a:prstGeom prst="rect">
            <a:avLst/>
          </a:prstGeom>
        </p:spPr>
        <p:txBody>
          <a:bodyPr vert="horz" wrap="square" lIns="0" tIns="305633" rIns="0" bIns="0" rtlCol="0" anchor="t">
            <a:spAutoFit/>
          </a:bodyPr>
          <a:lstStyle/>
          <a:p>
            <a:pPr marL="18214" algn="ctr">
              <a:lnSpc>
                <a:spcPct val="100000"/>
              </a:lnSpc>
            </a:pPr>
            <a:r>
              <a:rPr sz="4625" spc="26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</a:t>
            </a:r>
            <a:r>
              <a:rPr sz="4625" spc="34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4625" spc="36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4625" spc="34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4625" spc="25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</a:t>
            </a:r>
            <a:r>
              <a:rPr sz="4625" spc="34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4625" spc="36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oth</a:t>
            </a:r>
            <a:r>
              <a:rPr sz="4625" spc="34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4625" spc="283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negati</a:t>
            </a:r>
            <a:r>
              <a:rPr sz="4625" spc="1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4625" spc="11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4625" spc="34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4625" spc="247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sz="4625" spc="477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4625" spc="11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els</a:t>
            </a:r>
            <a:endParaRPr sz="4625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1842" y="4529120"/>
            <a:ext cx="6831046" cy="50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4894" i="1" spc="365" baseline="-37851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4894" spc="16" baseline="-37851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4894" spc="237" baseline="-37851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4894" spc="16" baseline="-3785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sz="4894" spc="-161" baseline="-3785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4894" spc="247" baseline="-37851" dirty="0"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  <a:r>
              <a:rPr sz="4894" spc="425" baseline="-3785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3263" spc="-61" dirty="0">
                <a:latin typeface="Calibri Light" panose="020F0302020204030204" pitchFamily="34" charset="0"/>
                <a:cs typeface="Calibri Light" panose="020F0302020204030204" pitchFamily="34" charset="0"/>
              </a:rPr>
              <a:t>(1</a:t>
            </a:r>
            <a:r>
              <a:rPr sz="3263" spc="-293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3263" spc="627" dirty="0">
                <a:latin typeface="Calibri Light" panose="020F0302020204030204" pitchFamily="34" charset="0"/>
                <a:cs typeface="Calibri Light" panose="020F0302020204030204" pitchFamily="34" charset="0"/>
              </a:rPr>
              <a:t>−</a:t>
            </a:r>
            <a:r>
              <a:rPr sz="3263" spc="-1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3263" spc="215" dirty="0">
                <a:latin typeface="Calibri Light" panose="020F0302020204030204" pitchFamily="34" charset="0"/>
                <a:cs typeface="Calibri Light" panose="020F0302020204030204" pitchFamily="34" charset="0"/>
              </a:rPr>
              <a:t>α</a:t>
            </a:r>
            <a:r>
              <a:rPr sz="3263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sz="3263" i="1" spc="14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3442" spc="16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3442" spc="32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sz="3442" spc="285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3263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3263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3263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sz="3263" spc="-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3263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sz="3263" spc="-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3263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β</a:t>
            </a:r>
            <a:r>
              <a:rPr sz="3263" i="1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3442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3442" spc="108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3442" spc="16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de</a:t>
            </a:r>
            <a:r>
              <a:rPr sz="3442" spc="247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sz="3263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3263" spc="158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3263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sz="326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20646" y="5134219"/>
            <a:ext cx="5253179" cy="0"/>
          </a:xfrm>
          <a:custGeom>
            <a:avLst/>
            <a:gdLst/>
            <a:ahLst/>
            <a:cxnLst/>
            <a:rect l="l" t="t" r="r" b="b"/>
            <a:pathLst>
              <a:path w="7325359">
                <a:moveTo>
                  <a:pt x="0" y="0"/>
                </a:moveTo>
                <a:lnTo>
                  <a:pt x="7325249" y="0"/>
                </a:lnTo>
              </a:path>
            </a:pathLst>
          </a:custGeom>
          <a:ln w="232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91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29724" y="1865187"/>
            <a:ext cx="7382047" cy="1937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055"/>
              </a:lnSpc>
            </a:pPr>
            <a:r>
              <a:rPr sz="2582" b="1" i="1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cross_entropy(</a:t>
            </a:r>
            <a:r>
              <a:rPr sz="2582" b="1" i="1" spc="6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sz="2582" b="1" i="1" spc="54" dirty="0">
                <a:latin typeface="Calibri Light" panose="020F0302020204030204" pitchFamily="34" charset="0"/>
                <a:cs typeface="Calibri Light" panose="020F0302020204030204" pitchFamily="34" charset="0"/>
              </a:rPr>
              <a:t>.-alpha,</a:t>
            </a:r>
            <a:r>
              <a:rPr sz="2582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b="1" i="1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discriminator(data))</a:t>
            </a:r>
            <a:endParaRPr sz="2582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lnSpc>
                <a:spcPts val="3055"/>
              </a:lnSpc>
            </a:pPr>
            <a:r>
              <a:rPr sz="2582" b="1" i="1" spc="-229" dirty="0">
                <a:latin typeface="Calibri Light" panose="020F0302020204030204" pitchFamily="34" charset="0"/>
                <a:cs typeface="Calibri Light" panose="020F0302020204030204" pitchFamily="34" charset="0"/>
              </a:rPr>
              <a:t>+ </a:t>
            </a:r>
            <a:r>
              <a:rPr sz="2582" b="1" i="1" spc="93" dirty="0">
                <a:latin typeface="Calibri Light" panose="020F0302020204030204" pitchFamily="34" charset="0"/>
                <a:cs typeface="Calibri Light" panose="020F0302020204030204" pitchFamily="34" charset="0"/>
              </a:rPr>
              <a:t>cross_entropy(beta, </a:t>
            </a:r>
            <a:r>
              <a:rPr sz="2582" b="1" i="1" spc="158" dirty="0">
                <a:latin typeface="Calibri Light" panose="020F0302020204030204" pitchFamily="34" charset="0"/>
                <a:cs typeface="Calibri Light" panose="020F0302020204030204" pitchFamily="34" charset="0"/>
              </a:rPr>
              <a:t>discriminator(sa</a:t>
            </a:r>
            <a:r>
              <a:rPr sz="2582" b="1" i="1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2582" b="1" i="1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ples))</a:t>
            </a:r>
            <a:endParaRPr sz="2582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sz="2582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spcBef>
                <a:spcPts val="13"/>
              </a:spcBef>
            </a:pPr>
            <a:endParaRPr sz="225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2732" algn="ctr"/>
            <a:r>
              <a:rPr sz="2582" spc="104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Reinforces</a:t>
            </a:r>
            <a:r>
              <a:rPr sz="2582" spc="186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46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curre</a:t>
            </a:r>
            <a:r>
              <a:rPr sz="2582" spc="140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582" spc="323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2582" spc="186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151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generator</a:t>
            </a:r>
            <a:r>
              <a:rPr sz="2582" spc="186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582" spc="287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2582" spc="136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eh</a:t>
            </a:r>
            <a:r>
              <a:rPr sz="2582" spc="129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582" spc="104" dirty="0">
                <a:solidFill>
                  <a:srgbClr val="FF272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vior</a:t>
            </a:r>
            <a:endParaRPr sz="2582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4735" y="5105587"/>
            <a:ext cx="3704912" cy="50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3263" i="1" spc="14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3442" spc="16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3442" spc="32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sz="3442" spc="285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3263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3263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3263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r>
              <a:rPr sz="3263" spc="-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3263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  <a:r>
              <a:rPr sz="3263" spc="-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3263" i="1" spc="14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3442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m</a:t>
            </a:r>
            <a:r>
              <a:rPr sz="3442" spc="108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3442" spc="16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de</a:t>
            </a:r>
            <a:r>
              <a:rPr sz="3442" spc="247" baseline="-12152" dirty="0">
                <a:latin typeface="Calibri Light" panose="020F0302020204030204" pitchFamily="34" charset="0"/>
                <a:cs typeface="Calibri Light" panose="020F0302020204030204" pitchFamily="34" charset="0"/>
              </a:rPr>
              <a:t>l</a:t>
            </a:r>
            <a:r>
              <a:rPr sz="3263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3263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3263" spc="1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  <a:endParaRPr sz="326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6284" y="3740759"/>
            <a:ext cx="1022312" cy="744534"/>
          </a:xfrm>
          <a:custGeom>
            <a:avLst/>
            <a:gdLst/>
            <a:ahLst/>
            <a:cxnLst/>
            <a:rect l="l" t="t" r="r" b="b"/>
            <a:pathLst>
              <a:path w="1425575" h="1038225">
                <a:moveTo>
                  <a:pt x="0" y="0"/>
                </a:moveTo>
                <a:lnTo>
                  <a:pt x="1384432" y="1008065"/>
                </a:lnTo>
                <a:lnTo>
                  <a:pt x="1425519" y="1037965"/>
                </a:lnTo>
              </a:path>
            </a:pathLst>
          </a:custGeom>
          <a:ln w="101599">
            <a:solidFill>
              <a:srgbClr val="EC5D57"/>
            </a:solidFill>
          </a:ln>
        </p:spPr>
        <p:txBody>
          <a:bodyPr wrap="square" lIns="0" tIns="0" rIns="0" bIns="0" rtlCol="0"/>
          <a:lstStyle/>
          <a:p>
            <a:endParaRPr sz="1291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5464" y="4348823"/>
            <a:ext cx="313752" cy="282331"/>
          </a:xfrm>
          <a:custGeom>
            <a:avLst/>
            <a:gdLst/>
            <a:ahLst/>
            <a:cxnLst/>
            <a:rect l="l" t="t" r="r" b="b"/>
            <a:pathLst>
              <a:path w="437515" h="393700">
                <a:moveTo>
                  <a:pt x="233232" y="0"/>
                </a:moveTo>
                <a:lnTo>
                  <a:pt x="0" y="320314"/>
                </a:lnTo>
                <a:lnTo>
                  <a:pt x="436930" y="393374"/>
                </a:lnTo>
                <a:lnTo>
                  <a:pt x="233232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 sz="1291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7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170" y="211747"/>
            <a:ext cx="8526273" cy="1071619"/>
          </a:xfrm>
          <a:prstGeom prst="rect">
            <a:avLst/>
          </a:prstGeom>
        </p:spPr>
        <p:txBody>
          <a:bodyPr vert="horz" wrap="square" lIns="0" tIns="274426" rIns="0" bIns="0" rtlCol="0" anchor="t">
            <a:spAutoFit/>
          </a:bodyPr>
          <a:lstStyle/>
          <a:p>
            <a:pPr marL="45536">
              <a:lnSpc>
                <a:spcPct val="100000"/>
              </a:lnSpc>
            </a:pPr>
            <a:r>
              <a:rPr sz="5163" spc="222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Benefits</a:t>
            </a:r>
            <a:r>
              <a:rPr sz="5163" spc="37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5163" spc="3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5163" spc="37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5163" spc="2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</a:t>
            </a:r>
            <a:r>
              <a:rPr sz="5163" spc="53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sz="5163" spc="10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</a:t>
            </a:r>
            <a:r>
              <a:rPr sz="5163" spc="37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5163" spc="2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</a:t>
            </a:r>
            <a:r>
              <a:rPr sz="5163" spc="38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5163" spc="30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othing</a:t>
            </a:r>
            <a:endParaRPr sz="5163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5604" y="2230149"/>
            <a:ext cx="133880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793" spc="-896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79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6149" y="2199400"/>
            <a:ext cx="5112470" cy="73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2" spc="194" dirty="0"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sz="2402" spc="197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2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2" spc="212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regularizer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(Szegedy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86" dirty="0">
                <a:latin typeface="Calibri Light" panose="020F0302020204030204" pitchFamily="34" charset="0"/>
                <a:cs typeface="Calibri Light" panose="020F0302020204030204" pitchFamily="34" charset="0"/>
              </a:rPr>
              <a:t>et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al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93" dirty="0">
                <a:latin typeface="Calibri Light" panose="020F0302020204030204" pitchFamily="34" charset="0"/>
                <a:cs typeface="Calibri Light" panose="020F0302020204030204" pitchFamily="34" charset="0"/>
              </a:rPr>
              <a:t>2015)</a:t>
            </a:r>
            <a:endParaRPr sz="240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5604" y="3013391"/>
            <a:ext cx="133880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793" spc="-896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79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6149" y="2982642"/>
            <a:ext cx="7495890" cy="73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2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402" spc="72" dirty="0"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201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reduce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classification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46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</a:t>
            </a:r>
            <a:r>
              <a:rPr sz="2402" spc="-61" dirty="0">
                <a:latin typeface="Calibri Light" panose="020F0302020204030204" pitchFamily="34" charset="0"/>
                <a:cs typeface="Calibri Light" panose="020F0302020204030204" pitchFamily="34" charset="0"/>
              </a:rPr>
              <a:t>y</a:t>
            </a:r>
            <a:r>
              <a:rPr sz="2402" spc="104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only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confidence</a:t>
            </a:r>
            <a:endParaRPr sz="240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5604" y="3805739"/>
            <a:ext cx="133880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793" spc="-896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79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6148" y="3774991"/>
            <a:ext cx="3553729" cy="3696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2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Benefits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sz="2402" spc="219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402" spc="32" dirty="0">
                <a:latin typeface="Calibri Light" panose="020F0302020204030204" pitchFamily="34" charset="0"/>
                <a:cs typeface="Calibri Light" panose="020F0302020204030204" pitchFamily="34" charset="0"/>
              </a:rPr>
              <a:t>ecific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51" dirty="0">
                <a:latin typeface="Calibri Light" panose="020F0302020204030204" pitchFamily="34" charset="0"/>
                <a:cs typeface="Calibri Light" panose="020F0302020204030204" pitchFamily="34" charset="0"/>
              </a:rPr>
              <a:t>GANs:</a:t>
            </a:r>
            <a:endParaRPr sz="240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84363" y="4588982"/>
            <a:ext cx="204874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793" spc="-896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793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4909" y="4558232"/>
            <a:ext cx="6136603" cy="86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6900"/>
              </a:lnSpc>
            </a:pPr>
            <a:r>
              <a:rPr lang="en-US" sz="2402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402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re</a:t>
            </a:r>
            <a:r>
              <a:rPr sz="2402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2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02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402" spc="194" dirty="0">
                <a:latin typeface="Calibri Light" panose="020F0302020204030204" pitchFamily="34" charset="0"/>
                <a:cs typeface="Calibri Light" panose="020F0302020204030204" pitchFamily="34" charset="0"/>
              </a:rPr>
              <a:t>ts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46" dirty="0">
                <a:latin typeface="Calibri Light" panose="020F0302020204030204" pitchFamily="34" charset="0"/>
                <a:cs typeface="Calibri Light" panose="020F0302020204030204" pitchFamily="34" charset="0"/>
              </a:rPr>
              <a:t>discriminator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93" dirty="0">
                <a:latin typeface="Calibri Light" panose="020F0302020204030204" pitchFamily="34" charset="0"/>
                <a:cs typeface="Calibri Light" panose="020F0302020204030204" pitchFamily="34" charset="0"/>
              </a:rPr>
              <a:t>giving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2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ery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large</a:t>
            </a:r>
            <a:r>
              <a:rPr sz="2402" spc="7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gradie</a:t>
            </a:r>
            <a:r>
              <a:rPr sz="2402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402" spc="311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08" dirty="0">
                <a:latin typeface="Calibri Light" panose="020F0302020204030204" pitchFamily="34" charset="0"/>
                <a:cs typeface="Calibri Light" panose="020F0302020204030204" pitchFamily="34" charset="0"/>
              </a:rPr>
              <a:t>signal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58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generator</a:t>
            </a:r>
            <a:endParaRPr sz="2402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4363" y="5809382"/>
            <a:ext cx="133880" cy="275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793" spc="-896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793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84910" y="5778633"/>
            <a:ext cx="7214925" cy="739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402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Pre</a:t>
            </a:r>
            <a:r>
              <a:rPr sz="2402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402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2402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402" spc="194" dirty="0">
                <a:latin typeface="Calibri Light" panose="020F0302020204030204" pitchFamily="34" charset="0"/>
                <a:cs typeface="Calibri Light" panose="020F0302020204030204" pitchFamily="34" charset="0"/>
              </a:rPr>
              <a:t>ts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79" dirty="0">
                <a:latin typeface="Calibri Light" panose="020F0302020204030204" pitchFamily="34" charset="0"/>
                <a:cs typeface="Calibri Light" panose="020F0302020204030204" pitchFamily="34" charset="0"/>
              </a:rPr>
              <a:t>extra</a:t>
            </a:r>
            <a:r>
              <a:rPr sz="2402" spc="287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402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olating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encourage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extreme</a:t>
            </a:r>
            <a:r>
              <a:rPr sz="2402" spc="182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402" spc="133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samples</a:t>
            </a:r>
            <a:endParaRPr sz="240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170" y="211747"/>
            <a:ext cx="8526273" cy="997105"/>
          </a:xfrm>
          <a:prstGeom prst="rect">
            <a:avLst/>
          </a:prstGeom>
        </p:spPr>
        <p:txBody>
          <a:bodyPr vert="horz" wrap="square" lIns="0" tIns="255942" rIns="0" bIns="0" rtlCol="0" anchor="t">
            <a:spAutoFit/>
          </a:bodyPr>
          <a:lstStyle/>
          <a:p>
            <a:pPr marL="1994470">
              <a:lnSpc>
                <a:spcPct val="100000"/>
              </a:lnSpc>
            </a:pPr>
            <a:r>
              <a:rPr spc="549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Bat</a:t>
            </a:r>
            <a:r>
              <a:rPr spc="-18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spc="48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</a:t>
            </a:r>
            <a:r>
              <a:rPr spc="41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376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65605" y="1971911"/>
            <a:ext cx="117942" cy="237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542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54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0608" y="1884003"/>
            <a:ext cx="4007280" cy="3200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08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Gi</a:t>
            </a:r>
            <a:r>
              <a:rPr sz="208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080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en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51" dirty="0">
                <a:latin typeface="Calibri Light" panose="020F0302020204030204" pitchFamily="34" charset="0"/>
                <a:cs typeface="Calibri Light" panose="020F0302020204030204" pitchFamily="34" charset="0"/>
              </a:rPr>
              <a:t>inputs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i="1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2080" spc="305" dirty="0">
                <a:latin typeface="Calibri Light" panose="020F0302020204030204" pitchFamily="34" charset="0"/>
                <a:cs typeface="Calibri Light" panose="020F0302020204030204" pitchFamily="34" charset="0"/>
              </a:rPr>
              <a:t>={</a:t>
            </a:r>
            <a:r>
              <a:rPr sz="2080" i="1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2098" spc="118" baseline="44159" dirty="0"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  <a:r>
              <a:rPr sz="2080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i="1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2098" spc="118" baseline="44159" dirty="0">
                <a:latin typeface="Calibri Light" panose="020F0302020204030204" pitchFamily="34" charset="0"/>
                <a:cs typeface="Calibri Light" panose="020F0302020204030204" pitchFamily="34" charset="0"/>
              </a:rPr>
              <a:t>(2)</a:t>
            </a:r>
            <a:r>
              <a:rPr sz="2080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86" dirty="0">
                <a:latin typeface="Calibri Light" panose="020F0302020204030204" pitchFamily="34" charset="0"/>
                <a:cs typeface="Calibri Light" panose="020F0302020204030204" pitchFamily="34" charset="0"/>
              </a:rPr>
              <a:t>..,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i="1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sz="2098" spc="166" baseline="44159" dirty="0">
                <a:latin typeface="Calibri Light" panose="020F0302020204030204" pitchFamily="34" charset="0"/>
                <a:cs typeface="Calibri Light" panose="020F0302020204030204" pitchFamily="34" charset="0"/>
              </a:rPr>
              <a:t>(m)</a:t>
            </a:r>
            <a:r>
              <a:rPr sz="208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}</a:t>
            </a:r>
            <a:endParaRPr sz="208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5607" y="2645864"/>
            <a:ext cx="117942" cy="237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542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54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20610" y="2623145"/>
            <a:ext cx="6455364" cy="64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080" spc="161" dirty="0">
                <a:latin typeface="Calibri Light" panose="020F0302020204030204" pitchFamily="34" charset="0"/>
                <a:cs typeface="Calibri Light" panose="020F0302020204030204" pitchFamily="34" charset="0"/>
              </a:rPr>
              <a:t>Compute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58" dirty="0">
                <a:latin typeface="Calibri Light" panose="020F0302020204030204" pitchFamily="34" charset="0"/>
                <a:cs typeface="Calibri Light" panose="020F0302020204030204" pitchFamily="34" charset="0"/>
              </a:rPr>
              <a:t>mean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76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standard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deviation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22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22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i="1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endParaRPr sz="208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5607" y="3319821"/>
            <a:ext cx="117942" cy="237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542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54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0610" y="3297103"/>
            <a:ext cx="7645253" cy="64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08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Normalize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(subtract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mean,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97" dirty="0">
                <a:latin typeface="Calibri Light" panose="020F0302020204030204" pitchFamily="34" charset="0"/>
                <a:cs typeface="Calibri Light" panose="020F0302020204030204" pitchFamily="34" charset="0"/>
              </a:rPr>
              <a:t>divide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standard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deviation)</a:t>
            </a:r>
            <a:endParaRPr sz="208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5607" y="3993773"/>
            <a:ext cx="117942" cy="237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542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54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20610" y="3971056"/>
            <a:ext cx="5203999" cy="64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2080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Normalization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15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2080" spc="172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080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eration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43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97" dirty="0">
                <a:latin typeface="Calibri Light" panose="020F0302020204030204" pitchFamily="34" charset="0"/>
                <a:cs typeface="Calibri Light" panose="020F0302020204030204" pitchFamily="34" charset="0"/>
              </a:rPr>
              <a:t>part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22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51" dirty="0">
                <a:latin typeface="Calibri Light" panose="020F0302020204030204" pitchFamily="34" charset="0"/>
                <a:cs typeface="Calibri Light" panose="020F0302020204030204" pitchFamily="34" charset="0"/>
              </a:rPr>
              <a:t>graph</a:t>
            </a:r>
            <a:endParaRPr sz="208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4362" y="4667726"/>
            <a:ext cx="117942" cy="237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542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54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39372" y="4645007"/>
            <a:ext cx="6113379" cy="736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4900"/>
              </a:lnSpc>
            </a:pPr>
            <a:r>
              <a:rPr sz="2080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Ba</a:t>
            </a:r>
            <a:r>
              <a:rPr sz="208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sz="2080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kpropagation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computes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gradie</a:t>
            </a:r>
            <a:r>
              <a:rPr sz="208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n</a:t>
            </a:r>
            <a:r>
              <a:rPr sz="2080" spc="265" dirty="0"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through </a:t>
            </a:r>
            <a:r>
              <a:rPr sz="208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080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normalization</a:t>
            </a:r>
            <a:endParaRPr sz="208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4362" y="5705976"/>
            <a:ext cx="117942" cy="237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/>
            <a:r>
              <a:rPr sz="1542" spc="-771" dirty="0">
                <a:latin typeface="Calibri Light" panose="020F0302020204030204" pitchFamily="34" charset="0"/>
                <a:cs typeface="Calibri Light" panose="020F0302020204030204" pitchFamily="34" charset="0"/>
              </a:rPr>
              <a:t>•</a:t>
            </a:r>
            <a:endParaRPr sz="1542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9372" y="5683258"/>
            <a:ext cx="6671210" cy="7362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>
              <a:lnSpc>
                <a:spcPct val="114900"/>
              </a:lnSpc>
            </a:pPr>
            <a:r>
              <a:rPr sz="2080" spc="146" dirty="0"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2080" spc="54" dirty="0"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sz="2080" spc="79" dirty="0">
                <a:latin typeface="Calibri Light" panose="020F0302020204030204" pitchFamily="34" charset="0"/>
                <a:cs typeface="Calibri Light" panose="020F0302020204030204" pitchFamily="34" charset="0"/>
              </a:rPr>
              <a:t>oids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36" dirty="0"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  <a:r>
              <a:rPr sz="2080" spc="129" dirty="0">
                <a:latin typeface="Calibri Light" panose="020F0302020204030204" pitchFamily="34" charset="0"/>
                <a:cs typeface="Calibri Light" panose="020F0302020204030204" pitchFamily="34" charset="0"/>
              </a:rPr>
              <a:t>asting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36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18" dirty="0">
                <a:latin typeface="Calibri Light" panose="020F0302020204030204" pitchFamily="34" charset="0"/>
                <a:cs typeface="Calibri Light" panose="020F0302020204030204" pitchFamily="34" charset="0"/>
              </a:rPr>
              <a:t>re</a:t>
            </a:r>
            <a:r>
              <a:rPr sz="2080" spc="212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sz="208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eatedly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learning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43" dirty="0">
                <a:latin typeface="Calibri Light" panose="020F0302020204030204" pitchFamily="34" charset="0"/>
                <a:cs typeface="Calibri Light" panose="020F0302020204030204" pitchFamily="34" charset="0"/>
              </a:rPr>
              <a:t>undo</a:t>
            </a:r>
            <a:r>
              <a:rPr sz="2080" spc="1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64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2080" spc="11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2080" spc="122" dirty="0">
                <a:latin typeface="Calibri Light" panose="020F0302020204030204" pitchFamily="34" charset="0"/>
                <a:cs typeface="Calibri Light" panose="020F0302020204030204" pitchFamily="34" charset="0"/>
              </a:rPr>
              <a:t>normalization</a:t>
            </a:r>
            <a:endParaRPr sz="208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4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6107" y="207700"/>
            <a:ext cx="7344251" cy="1586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07" marR="3643" indent="264108">
              <a:lnSpc>
                <a:spcPct val="114700"/>
              </a:lnSpc>
            </a:pPr>
            <a:r>
              <a:rPr sz="4482" spc="427" dirty="0">
                <a:latin typeface="PMingLiU"/>
                <a:cs typeface="PMingLiU"/>
              </a:rPr>
              <a:t>Bat</a:t>
            </a:r>
            <a:r>
              <a:rPr sz="4482" spc="-14" dirty="0">
                <a:latin typeface="PMingLiU"/>
                <a:cs typeface="PMingLiU"/>
              </a:rPr>
              <a:t>c</a:t>
            </a:r>
            <a:r>
              <a:rPr sz="4482" spc="355" dirty="0">
                <a:latin typeface="PMingLiU"/>
                <a:cs typeface="PMingLiU"/>
              </a:rPr>
              <a:t>h</a:t>
            </a:r>
            <a:r>
              <a:rPr sz="4482" spc="323" dirty="0">
                <a:latin typeface="PMingLiU"/>
                <a:cs typeface="PMingLiU"/>
              </a:rPr>
              <a:t> </a:t>
            </a:r>
            <a:r>
              <a:rPr sz="4482" spc="308" dirty="0">
                <a:latin typeface="PMingLiU"/>
                <a:cs typeface="PMingLiU"/>
              </a:rPr>
              <a:t>norm</a:t>
            </a:r>
            <a:r>
              <a:rPr sz="4482" spc="323" dirty="0">
                <a:latin typeface="PMingLiU"/>
                <a:cs typeface="PMingLiU"/>
              </a:rPr>
              <a:t> </a:t>
            </a:r>
            <a:r>
              <a:rPr sz="4482" spc="212" dirty="0">
                <a:latin typeface="PMingLiU"/>
                <a:cs typeface="PMingLiU"/>
              </a:rPr>
              <a:t>in</a:t>
            </a:r>
            <a:r>
              <a:rPr sz="4482" spc="323" dirty="0">
                <a:latin typeface="PMingLiU"/>
                <a:cs typeface="PMingLiU"/>
              </a:rPr>
              <a:t> </a:t>
            </a:r>
            <a:r>
              <a:rPr sz="4482" i="1" spc="-36" dirty="0">
                <a:latin typeface="Arial"/>
                <a:cs typeface="Arial"/>
              </a:rPr>
              <a:t>G</a:t>
            </a:r>
            <a:r>
              <a:rPr sz="4482" i="1" spc="244" dirty="0">
                <a:latin typeface="Arial"/>
                <a:cs typeface="Arial"/>
              </a:rPr>
              <a:t> </a:t>
            </a:r>
            <a:r>
              <a:rPr sz="4482" spc="272" dirty="0">
                <a:latin typeface="PMingLiU"/>
                <a:cs typeface="PMingLiU"/>
              </a:rPr>
              <a:t>can</a:t>
            </a:r>
            <a:r>
              <a:rPr sz="4482" spc="323" dirty="0">
                <a:latin typeface="PMingLiU"/>
                <a:cs typeface="PMingLiU"/>
              </a:rPr>
              <a:t> </a:t>
            </a:r>
            <a:r>
              <a:rPr sz="4482" spc="204" dirty="0">
                <a:latin typeface="PMingLiU"/>
                <a:cs typeface="PMingLiU"/>
              </a:rPr>
              <a:t>cause</a:t>
            </a:r>
            <a:r>
              <a:rPr sz="4482" spc="125" dirty="0">
                <a:latin typeface="PMingLiU"/>
                <a:cs typeface="PMingLiU"/>
              </a:rPr>
              <a:t> </a:t>
            </a:r>
            <a:r>
              <a:rPr sz="4482" spc="262" dirty="0">
                <a:latin typeface="PMingLiU"/>
                <a:cs typeface="PMingLiU"/>
              </a:rPr>
              <a:t>strong</a:t>
            </a:r>
            <a:r>
              <a:rPr sz="4482" spc="323" dirty="0">
                <a:latin typeface="PMingLiU"/>
                <a:cs typeface="PMingLiU"/>
              </a:rPr>
              <a:t> </a:t>
            </a:r>
            <a:r>
              <a:rPr sz="4482" spc="57" dirty="0">
                <a:latin typeface="PMingLiU"/>
                <a:cs typeface="PMingLiU"/>
              </a:rPr>
              <a:t>i</a:t>
            </a:r>
            <a:r>
              <a:rPr sz="4482" spc="229" dirty="0">
                <a:latin typeface="PMingLiU"/>
                <a:cs typeface="PMingLiU"/>
              </a:rPr>
              <a:t>n</a:t>
            </a:r>
            <a:r>
              <a:rPr sz="4482" spc="376" dirty="0">
                <a:latin typeface="PMingLiU"/>
                <a:cs typeface="PMingLiU"/>
              </a:rPr>
              <a:t>tra-bat</a:t>
            </a:r>
            <a:r>
              <a:rPr sz="4482" spc="-14" dirty="0">
                <a:latin typeface="PMingLiU"/>
                <a:cs typeface="PMingLiU"/>
              </a:rPr>
              <a:t>c</a:t>
            </a:r>
            <a:r>
              <a:rPr sz="4482" spc="355" dirty="0">
                <a:latin typeface="PMingLiU"/>
                <a:cs typeface="PMingLiU"/>
              </a:rPr>
              <a:t>h</a:t>
            </a:r>
            <a:r>
              <a:rPr sz="4482" spc="323" dirty="0">
                <a:latin typeface="PMingLiU"/>
                <a:cs typeface="PMingLiU"/>
              </a:rPr>
              <a:t> </a:t>
            </a:r>
            <a:r>
              <a:rPr sz="4482" spc="229" dirty="0">
                <a:latin typeface="PMingLiU"/>
                <a:cs typeface="PMingLiU"/>
              </a:rPr>
              <a:t>correlation</a:t>
            </a:r>
            <a:endParaRPr sz="4482" dirty="0">
              <a:latin typeface="PMingLiU"/>
              <a:cs typeface="PMingLiU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82543" y="4253173"/>
            <a:ext cx="9280488" cy="2331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  <p:sp>
        <p:nvSpPr>
          <p:cNvPr id="4" name="object 4"/>
          <p:cNvSpPr/>
          <p:nvPr/>
        </p:nvSpPr>
        <p:spPr>
          <a:xfrm>
            <a:off x="1564328" y="1794160"/>
            <a:ext cx="9307811" cy="2331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91"/>
          </a:p>
        </p:txBody>
      </p:sp>
    </p:spTree>
    <p:extLst>
      <p:ext uri="{BB962C8B-B14F-4D97-AF65-F5344CB8AC3E}">
        <p14:creationId xmlns:p14="http://schemas.microsoft.com/office/powerpoint/2010/main" val="48237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166_Machine_Learning_AI_&amp;_Data_Science_Conference_Template">
  <a:themeElements>
    <a:clrScheme name="MLA&amp;DS">
      <a:dk1>
        <a:srgbClr val="505050"/>
      </a:dk1>
      <a:lt1>
        <a:srgbClr val="FFFFFF"/>
      </a:lt1>
      <a:dk2>
        <a:srgbClr val="A80000"/>
      </a:dk2>
      <a:lt2>
        <a:srgbClr val="E6E6E6"/>
      </a:lt2>
      <a:accent1>
        <a:srgbClr val="A80000"/>
      </a:accent1>
      <a:accent2>
        <a:srgbClr val="080808"/>
      </a:accent2>
      <a:accent3>
        <a:srgbClr val="505050"/>
      </a:accent3>
      <a:accent4>
        <a:srgbClr val="002050"/>
      </a:accent4>
      <a:accent5>
        <a:srgbClr val="D83B01"/>
      </a:accent5>
      <a:accent6>
        <a:srgbClr val="737373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chine_Learning_AI_Data_Science_Conference_16x9_Template.potx" id="{478BF69B-7207-454D-A2B3-A99948846C7A}" vid="{9A4B171A-AA92-4439-96C1-274DD77486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A584695755FE764EB25B07353E74077C00D779C3CEF1177A4F8B41F96DF87A1F66" ma:contentTypeVersion="29" ma:contentTypeDescription="" ma:contentTypeScope="" ma:versionID="bc0165f08afb8fb58dc89969b329b48b">
  <xsd:schema xmlns:xsd="http://www.w3.org/2001/XMLSchema" xmlns:xs="http://www.w3.org/2001/XMLSchema" xmlns:p="http://schemas.microsoft.com/office/2006/metadata/properties" xmlns:ns1="http://schemas.microsoft.com/sharepoint/v3" xmlns:ns2="04e01bb1-6d80-42e9-ae53-416b1e8aa845" xmlns:ns3="230e9df3-be65-4c73-a93b-d1236ebd677e" xmlns:ns5="e889e55c-35cf-43c7-aaf4-cf2500919dd8" targetNamespace="http://schemas.microsoft.com/office/2006/metadata/properties" ma:root="true" ma:fieldsID="1871bda11c5b84277cb29a8dbd7968a9" ns1:_="" ns2:_="" ns3:_="" ns5:_="">
    <xsd:import namespace="http://schemas.microsoft.com/sharepoint/v3"/>
    <xsd:import namespace="04e01bb1-6d80-42e9-ae53-416b1e8aa845"/>
    <xsd:import namespace="230e9df3-be65-4c73-a93b-d1236ebd677e"/>
    <xsd:import namespace="e889e55c-35cf-43c7-aaf4-cf2500919dd8"/>
    <xsd:element name="properties">
      <xsd:complexType>
        <xsd:sequence>
          <xsd:element name="documentManagement">
            <xsd:complexType>
              <xsd:all>
                <xsd:element ref="ns2:e349cd3f156b4e7d8653c9cd4f2d8fb4" minOccurs="0"/>
                <xsd:element ref="ns3:TaxCatchAll" minOccurs="0"/>
                <xsd:element ref="ns3:TaxCatchAllLabel" minOccurs="0"/>
                <xsd:element ref="ns2:g60601ae6c3e4c409eb6a70077dda16d" minOccurs="0"/>
                <xsd:element ref="ns2:l61c8586195b4657a1f710a539f9bc3a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e6bd9c8ce3ed4fe68161c78952f36fbc" minOccurs="0"/>
                <xsd:element ref="ns2:c2f1b796fca04ddbb48af271e99c8750" minOccurs="0"/>
                <xsd:element ref="ns2:Session_x0020_Code" minOccurs="0"/>
                <xsd:element ref="ns2:MS_x0020_Content_x0020_Owner" minOccurs="0"/>
                <xsd:element ref="ns2:a645af38eebb4a1ea4744f163c56ea26" minOccurs="0"/>
                <xsd:element ref="ns2:fb4e50409e3b4517bb965b3c7125e15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5:_x0062_bc8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4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45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01bb1-6d80-42e9-ae53-416b1e8aa845" elementFormDefault="qualified">
    <xsd:import namespace="http://schemas.microsoft.com/office/2006/documentManagement/types"/>
    <xsd:import namespace="http://schemas.microsoft.com/office/infopath/2007/PartnerControls"/>
    <xsd:element name="e349cd3f156b4e7d8653c9cd4f2d8fb4" ma:index="8" nillable="true" ma:taxonomy="true" ma:internalName="e349cd3f156b4e7d8653c9cd4f2d8fb4" ma:taxonomyFieldName="Event_x0020_Name" ma:displayName="Event Name" ma:default="" ma:fieldId="{e349cd3f-156b-4e7d-8653-c9cd4f2d8fb4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g60601ae6c3e4c409eb6a70077dda16d" ma:index="12" nillable="true" ma:taxonomy="true" ma:internalName="g60601ae6c3e4c409eb6a70077dda16d" ma:taxonomyFieldName="Event_x0020_Location" ma:displayName="Event Location" ma:default="" ma:fieldId="{060601ae-6c3e-4c40-9eb6-a70077dda16d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61c8586195b4657a1f710a539f9bc3a" ma:index="14" nillable="true" ma:taxonomy="true" ma:internalName="l61c8586195b4657a1f710a539f9bc3a" ma:taxonomyFieldName="Event_x0020_Venue" ma:displayName="Event Venue" ma:default="" ma:fieldId="{561c8586-195b-4657-a1f7-10a539f9bc3a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e6bd9c8ce3ed4fe68161c78952f36fbc" ma:index="21" nillable="true" ma:taxonomy="true" ma:internalName="e6bd9c8ce3ed4fe68161c78952f36fbc" ma:taxonomyFieldName="Product" ma:displayName="Product" ma:default="" ma:fieldId="{e6bd9c8c-e3ed-4fe6-8161-c78952f36fb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2f1b796fca04ddbb48af271e99c8750" ma:index="23" nillable="true" ma:taxonomy="true" ma:internalName="c2f1b796fca04ddbb48af271e99c8750" ma:taxonomyFieldName="Campaign" ma:displayName="Campaign" ma:default="" ma:fieldId="{c2f1b796-fca0-4ddb-b48a-f271e99c875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645af38eebb4a1ea4744f163c56ea26" ma:index="27" nillable="true" ma:taxonomy="true" ma:internalName="a645af38eebb4a1ea4744f163c56ea26" ma:taxonomyFieldName="Track" ma:displayName="Track" ma:default="" ma:fieldId="{a645af38-eebb-4a1e-a474-4f163c56ea26}" ma:sspId="e385fb40-52d4-4fae-9c5b-3e8ff8a5878e" ma:termSetId="c41d04fa-0c93-454c-bbda-19a0dbc9ce57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b4e50409e3b4517bb965b3c7125e153" ma:index="29" nillable="true" ma:taxonomy="true" ma:internalName="fb4e50409e3b4517bb965b3c7125e153" ma:taxonomyFieldName="Audience1" ma:displayName="Audience" ma:default="" ma:fieldId="{fb4e5040-9e3b-4517-bb96-5b3c7125e15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4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508df36-a784-4474-b4a6-3a99ee8c8b37}" ma:internalName="TaxCatchAll" ma:showField="CatchAllData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508df36-a784-4474-b4a6-3a99ee8c8b37}" ma:internalName="TaxCatchAllLabel" ma:readOnly="true" ma:showField="CatchAllDataLabel" ma:web="04e01bb1-6d80-42e9-ae53-416b1e8aa8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9e55c-35cf-43c7-aaf4-cf2500919dd8" elementFormDefault="qualified">
    <xsd:import namespace="http://schemas.microsoft.com/office/2006/documentManagement/types"/>
    <xsd:import namespace="http://schemas.microsoft.com/office/infopath/2007/PartnerControls"/>
    <xsd:element name="_x0062_bc8" ma:index="39" nillable="true" ma:displayName="Person or Group" ma:list="UserInfo" ma:internalName="_x0062_bc8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4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4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_ip_UnifiedCompliancePolicyUIAction xmlns="http://schemas.microsoft.com/sharepoint/v3" xsi:nil="true"/>
    <_ip_UnifiedCompliancePolicyProperties xmlns="http://schemas.microsoft.com/sharepoint/v3" xsi:nil="true"/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machine learning</TermName>
          <TermId xmlns="http://schemas.microsoft.com/office/infopath/2007/PartnerControls">912b89bd-3197-4d37-838b-dea3c299099a</TermId>
        </TermInfo>
        <TermInfo xmlns="http://schemas.microsoft.com/office/infopath/2007/PartnerControls">
          <TermName xmlns="http://schemas.microsoft.com/office/infopath/2007/PartnerControls">AI ＆ Data Science Conference</TermName>
          <TermId xmlns="http://schemas.microsoft.com/office/infopath/2007/PartnerControls">8f010730-a012-41a8-b19a-7b5a9af03b6a</TermId>
        </TermInfo>
      </Terms>
    </TaxKeywordTaxHTField>
    <TaxCatchAll xmlns="230e9df3-be65-4c73-a93b-d1236ebd677e">
      <Value>69</Value>
      <Value>131</Value>
      <Value>20</Value>
      <Value>72</Value>
      <Value>169</Value>
    </TaxCatchAll>
    <Event_x0020_Start_x0020_Date xmlns="04e01bb1-6d80-42e9-ae53-416b1e8aa845">2017-12-07T00:00:00+00:00</Event_x0020_Start_x0020_Date>
    <External_x0020_Speaker xmlns="04e01bb1-6d80-42e9-ae53-416b1e8aa845" xsi:nil="true"/>
    <Presentation_x0020_Date xmlns="04e01bb1-6d80-42e9-ae53-416b1e8aa845" xsi:nil="true"/>
    <MS_x0020_Content_x0020_Owner xmlns="04e01bb1-6d80-42e9-ae53-416b1e8aa845">
      <UserInfo>
        <DisplayName/>
        <AccountId xsi:nil="true"/>
        <AccountType/>
      </UserInfo>
    </MS_x0020_Content_x0020_Owner>
    <Session_x0020_Code xmlns="04e01bb1-6d80-42e9-ae53-416b1e8aa845" xsi:nil="true"/>
    <Event_x0020_End_x0020_Date xmlns="04e01bb1-6d80-42e9-ae53-416b1e8aa845">2017-12-08T00:00:00+00:00</Event_x0020_End_x0020_Date>
    <MS_x0020_Speaker xmlns="04e01bb1-6d80-42e9-ae53-416b1e8aa845">
      <UserInfo>
        <DisplayName/>
        <AccountId xsi:nil="true"/>
        <AccountType/>
      </UserInfo>
    </MS_x0020_Speaker>
    <_x0062_bc8 xmlns="e889e55c-35cf-43c7-aaf4-cf2500919dd8">
      <UserInfo>
        <DisplayName/>
        <AccountId xsi:nil="true"/>
        <AccountType/>
      </UserInfo>
    </_x0062_bc8>
    <fb4e50409e3b4517bb965b3c7125e153 xmlns="04e01bb1-6d80-42e9-ae53-416b1e8aa845">
      <Terms xmlns="http://schemas.microsoft.com/office/infopath/2007/PartnerControls"/>
    </fb4e50409e3b4517bb965b3c7125e153>
    <l61c8586195b4657a1f710a539f9bc3a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Conference Center</TermName>
          <TermId xmlns="http://schemas.microsoft.com/office/infopath/2007/PartnerControls">9ee5e79d-18a6-44c6-bfde-7021198eb4fc</TermId>
        </TermInfo>
      </Terms>
    </l61c8586195b4657a1f710a539f9bc3a>
    <a645af38eebb4a1ea4744f163c56ea26 xmlns="04e01bb1-6d80-42e9-ae53-416b1e8aa845">
      <Terms xmlns="http://schemas.microsoft.com/office/infopath/2007/PartnerControls"/>
    </a645af38eebb4a1ea4744f163c56ea26>
    <g60601ae6c3e4c409eb6a70077dda16d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Redmond Campus</TermName>
          <TermId xmlns="http://schemas.microsoft.com/office/infopath/2007/PartnerControls">3cd96142-cb30-40de-9c66-cd17f1bb8ca1</TermId>
        </TermInfo>
      </Terms>
    </g60601ae6c3e4c409eb6a70077dda16d>
    <e6bd9c8ce3ed4fe68161c78952f36fbc xmlns="04e01bb1-6d80-42e9-ae53-416b1e8aa845">
      <Terms xmlns="http://schemas.microsoft.com/office/infopath/2007/PartnerControls"/>
    </e6bd9c8ce3ed4fe68161c78952f36fbc>
    <e349cd3f156b4e7d8653c9cd4f2d8fb4 xmlns="04e01bb1-6d80-42e9-ae53-416b1e8aa84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Machine Learning, AI and Data Science Conference</TermName>
          <TermId xmlns="http://schemas.microsoft.com/office/infopath/2007/PartnerControls">2f5995e3-1e3d-4c27-96d6-c6c80990926c</TermId>
        </TermInfo>
      </Terms>
    </e349cd3f156b4e7d8653c9cd4f2d8fb4>
    <c2f1b796fca04ddbb48af271e99c8750 xmlns="04e01bb1-6d80-42e9-ae53-416b1e8aa845">
      <Terms xmlns="http://schemas.microsoft.com/office/infopath/2007/PartnerControls"/>
    </c2f1b796fca04ddbb48af271e99c8750>
  </documentManagement>
</p:properties>
</file>

<file path=customXml/itemProps1.xml><?xml version="1.0" encoding="utf-8"?>
<ds:datastoreItem xmlns:ds="http://schemas.openxmlformats.org/officeDocument/2006/customXml" ds:itemID="{1F2A38B6-502D-4D28-8656-FF7623C103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4e01bb1-6d80-42e9-ae53-416b1e8aa845"/>
    <ds:schemaRef ds:uri="230e9df3-be65-4c73-a93b-d1236ebd677e"/>
    <ds:schemaRef ds:uri="e889e55c-35cf-43c7-aaf4-cf2500919d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01c77077-aee4-4b5f-bd4e-9cd40a6fff29"/>
    <ds:schemaRef ds:uri="8ff673fc-3231-4e3a-893b-6d7f7cd32766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04e01bb1-6d80-42e9-ae53-416b1e8aa845"/>
    <ds:schemaRef ds:uri="e889e55c-35cf-43c7-aaf4-cf2500919dd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Machine_Learning_AI_Data_Science_Conference_16x9_Template</Template>
  <TotalTime>247</TotalTime>
  <Words>5000</Words>
  <Application>Microsoft Office PowerPoint</Application>
  <PresentationFormat>Custom</PresentationFormat>
  <Paragraphs>914</Paragraphs>
  <Slides>144</Slides>
  <Notes>144</Notes>
  <HiddenSlides>39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8" baseType="lpstr">
      <vt:lpstr>PMingLiU</vt:lpstr>
      <vt:lpstr>Arial</vt:lpstr>
      <vt:lpstr>Calibri</vt:lpstr>
      <vt:lpstr>Calibri Light</vt:lpstr>
      <vt:lpstr>Cambria Math</vt:lpstr>
      <vt:lpstr>Century</vt:lpstr>
      <vt:lpstr>Consolas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5-50166_Machine_Learning_AI_&amp;_Data_Science_Conference_Template</vt:lpstr>
      <vt:lpstr>PowerPoint Presentation</vt:lpstr>
      <vt:lpstr>Advanced Deep Learning: How to Overcome Real World Data Problems Using GANs </vt:lpstr>
      <vt:lpstr>Resources:   https://aka.ms/gan</vt:lpstr>
      <vt:lpstr>PowerPoint Presentation</vt:lpstr>
      <vt:lpstr>PowerPoint Presentation</vt:lpstr>
      <vt:lpstr>PowerPoint Presentation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Generative Model</vt:lpstr>
      <vt:lpstr>Unsupervised learning vs. Generative model</vt:lpstr>
      <vt:lpstr>PowerPoint Presentation</vt:lpstr>
      <vt:lpstr>GANs</vt:lpstr>
      <vt:lpstr>Why Generative Models?</vt:lpstr>
      <vt:lpstr>Magic of GANs…</vt:lpstr>
      <vt:lpstr>PowerPoint Presentation</vt:lpstr>
      <vt:lpstr>Magic of GANs…</vt:lpstr>
      <vt:lpstr>Adversarial Training</vt:lpstr>
      <vt:lpstr>Autoencoders</vt:lpstr>
      <vt:lpstr>Stacked autoencoder - SAE</vt:lpstr>
      <vt:lpstr>Denoising autoencoder - DAE</vt:lpstr>
      <vt:lpstr>Variational autoencoder - VAE</vt:lpstr>
      <vt:lpstr>Variational autoencoder - VAE</vt:lpstr>
      <vt:lpstr>Generative Adversarial Networks</vt:lpstr>
      <vt:lpstr>Generative Adversarial Networks - GAN</vt:lpstr>
      <vt:lpstr>PowerPoint Presentation</vt:lpstr>
      <vt:lpstr>Training Discriminator</vt:lpstr>
      <vt:lpstr>Training Generator</vt:lpstr>
      <vt:lpstr>GAN’s formulation</vt:lpstr>
      <vt:lpstr>PowerPoint Presentation</vt:lpstr>
      <vt:lpstr>PowerPoint Presentation</vt:lpstr>
      <vt:lpstr>Advantages of GANs</vt:lpstr>
      <vt:lpstr>Pitfall of GAN</vt:lpstr>
      <vt:lpstr>Training Problems</vt:lpstr>
      <vt:lpstr>PowerPoint Presentation</vt:lpstr>
      <vt:lpstr>Problems with GANs</vt:lpstr>
      <vt:lpstr>Mode-Collapse</vt:lpstr>
      <vt:lpstr>Some real examples</vt:lpstr>
      <vt:lpstr>Some Solutions</vt:lpstr>
      <vt:lpstr>PowerPoint Presentation</vt:lpstr>
      <vt:lpstr>PowerPoint Presentation</vt:lpstr>
      <vt:lpstr>PowerPoint Presentation</vt:lpstr>
      <vt:lpstr>Basic (Heuristic) Solutions</vt:lpstr>
      <vt:lpstr>PowerPoint Presentation</vt:lpstr>
      <vt:lpstr>PowerPoint Presentation</vt:lpstr>
      <vt:lpstr>Variants of GANs</vt:lpstr>
      <vt:lpstr>DCGAN</vt:lpstr>
      <vt:lpstr>PowerPoint Presentation</vt:lpstr>
      <vt:lpstr>DCGAN: Bedroom images</vt:lpstr>
      <vt:lpstr>PowerPoint Presentation</vt:lpstr>
      <vt:lpstr>PowerPoint Presentation</vt:lpstr>
      <vt:lpstr>InfoGAN</vt:lpstr>
      <vt:lpstr>InfoGAN</vt:lpstr>
      <vt:lpstr>PowerPoint Presentation</vt:lpstr>
      <vt:lpstr>EBGAN</vt:lpstr>
      <vt:lpstr>ACGAN</vt:lpstr>
      <vt:lpstr>ACGAN</vt:lpstr>
      <vt:lpstr>WGAN</vt:lpstr>
      <vt:lpstr>WGAN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study generative models?</vt:lpstr>
      <vt:lpstr>For Next Video Frame Prediction</vt:lpstr>
      <vt:lpstr>Single Image Super-Resolution</vt:lpstr>
      <vt:lpstr>iGAN</vt:lpstr>
      <vt:lpstr>PowerPoint Presentation</vt:lpstr>
      <vt:lpstr>Image to Image Translation</vt:lpstr>
      <vt:lpstr>Tips and tricks to improve GANs</vt:lpstr>
      <vt:lpstr>Reducing GANs to RL</vt:lpstr>
      <vt:lpstr>PowerPoint Presentation</vt:lpstr>
      <vt:lpstr>One-sided label smoothing</vt:lpstr>
      <vt:lpstr>Do not smooth negative labels</vt:lpstr>
      <vt:lpstr>Benefits of label smoothing</vt:lpstr>
      <vt:lpstr>Batch Norm</vt:lpstr>
      <vt:lpstr>PowerPoint Presentation</vt:lpstr>
      <vt:lpstr>Drawbacks of GANs</vt:lpstr>
      <vt:lpstr>Problems with Counting</vt:lpstr>
      <vt:lpstr>Problems with Perspective</vt:lpstr>
      <vt:lpstr>PowerPoint Presentation</vt:lpstr>
      <vt:lpstr>GAN Evaluation</vt:lpstr>
      <vt:lpstr>Hands On: Jupyter Notebook</vt:lpstr>
      <vt:lpstr>Application of GANs</vt:lpstr>
      <vt:lpstr>Generating image</vt:lpstr>
      <vt:lpstr>Generating image</vt:lpstr>
      <vt:lpstr>Generating image</vt:lpstr>
      <vt:lpstr>Generating image</vt:lpstr>
      <vt:lpstr>Generating image</vt:lpstr>
      <vt:lpstr>Generating image</vt:lpstr>
      <vt:lpstr>Generating image</vt:lpstr>
      <vt:lpstr>Generating image</vt:lpstr>
      <vt:lpstr>Generating image</vt:lpstr>
      <vt:lpstr>Generating image</vt:lpstr>
      <vt:lpstr>Generating image</vt:lpstr>
      <vt:lpstr>Translating image</vt:lpstr>
      <vt:lpstr>Translating image</vt:lpstr>
      <vt:lpstr>Translating image</vt:lpstr>
      <vt:lpstr>Translating image</vt:lpstr>
      <vt:lpstr>Translating image</vt:lpstr>
      <vt:lpstr>Translating image</vt:lpstr>
      <vt:lpstr>Translating image</vt:lpstr>
      <vt:lpstr>Domain adaptation</vt:lpstr>
      <vt:lpstr>Domain adaptation</vt:lpstr>
      <vt:lpstr>Domain adaptation</vt:lpstr>
      <vt:lpstr>Domain adaptation</vt:lpstr>
      <vt:lpstr>Domain adaptation</vt:lpstr>
      <vt:lpstr>Domain adaptation</vt:lpstr>
      <vt:lpstr>Domain adaptation</vt:lpstr>
      <vt:lpstr>Domain adaptation</vt:lpstr>
      <vt:lpstr>Unsupervised clustering</vt:lpstr>
      <vt:lpstr>Unsupervised clustering</vt:lpstr>
      <vt:lpstr>Text generation</vt:lpstr>
      <vt:lpstr>Text generation</vt:lpstr>
      <vt:lpstr>Text generation</vt:lpstr>
      <vt:lpstr>Imitation learning ( IRL or Optimal control )</vt:lpstr>
      <vt:lpstr>Future of GANs</vt:lpstr>
      <vt:lpstr>Pre-trained unified features</vt:lpstr>
      <vt:lpstr>Personalization at scale</vt:lpstr>
      <vt:lpstr>Personalization at scale</vt:lpstr>
      <vt:lpstr>Personalization at scale</vt:lpstr>
      <vt:lpstr>Conclusion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Anusua Trivedi</dc:creator>
  <cp:keywords>machine learning; AI ＆ Data Science Conference</cp:keywords>
  <dc:description>Template: Mitchell Derrey, Silver Fox Productions_x000d_
Formatting: _x000d_
Audience Type:</dc:description>
  <cp:lastModifiedBy>Anusua Trivedi</cp:lastModifiedBy>
  <cp:revision>56</cp:revision>
  <dcterms:created xsi:type="dcterms:W3CDTF">2017-12-04T17:19:15Z</dcterms:created>
  <dcterms:modified xsi:type="dcterms:W3CDTF">2017-12-08T15:54:39Z</dcterms:modified>
  <cp:category>Machine Learning, AI &amp; Data Science Conference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0x010100A584695755FE764EB25B07353E74077C00D779C3CEF1177A4F8B41F96DF87A1F66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20;#Microsoft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131;#Microsoft Redmond Campus|3cd96142-cb30-40de-9c66-cd17f1bb8ca1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69;#machine learning|912b89bd-3197-4d37-838b-dea3c299099a;#169;#AI ＆ Data Science Conference|8f010730-a012-41a8-b19a-7b5a9af03b6a</vt:lpwstr>
  </property>
  <property fmtid="{D5CDD505-2E9C-101B-9397-08002B2CF9AE}" pid="12" name="Audience1">
    <vt:lpwstr/>
  </property>
  <property fmtid="{D5CDD505-2E9C-101B-9397-08002B2CF9AE}" pid="13" name="Event Name">
    <vt:lpwstr>72;#Machine Learning, AI and Data Science Conference|2f5995e3-1e3d-4c27-96d6-c6c80990926c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Owner">
    <vt:lpwstr>antriv@microsoft.com</vt:lpwstr>
  </property>
  <property fmtid="{D5CDD505-2E9C-101B-9397-08002B2CF9AE}" pid="17" name="MSIP_Label_f42aa342-8706-4288-bd11-ebb85995028c_SetDate">
    <vt:lpwstr>2017-12-04T17:21:02.4060150Z</vt:lpwstr>
  </property>
  <property fmtid="{D5CDD505-2E9C-101B-9397-08002B2CF9AE}" pid="18" name="MSIP_Label_f42aa342-8706-4288-bd11-ebb85995028c_Name">
    <vt:lpwstr>General</vt:lpwstr>
  </property>
  <property fmtid="{D5CDD505-2E9C-101B-9397-08002B2CF9AE}" pid="19" name="MSIP_Label_f42aa342-8706-4288-bd11-ebb85995028c_Application">
    <vt:lpwstr>Microsoft Azure Information Protection</vt:lpwstr>
  </property>
  <property fmtid="{D5CDD505-2E9C-101B-9397-08002B2CF9AE}" pid="20" name="MSIP_Label_f42aa342-8706-4288-bd11-ebb85995028c_Extended_MSFT_Method">
    <vt:lpwstr>Automatic</vt:lpwstr>
  </property>
  <property fmtid="{D5CDD505-2E9C-101B-9397-08002B2CF9AE}" pid="21" name="Sensitivity">
    <vt:lpwstr>General</vt:lpwstr>
  </property>
</Properties>
</file>